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256" r:id="rId2"/>
    <p:sldId id="259" r:id="rId3"/>
    <p:sldId id="277" r:id="rId4"/>
    <p:sldId id="477" r:id="rId5"/>
    <p:sldId id="599" r:id="rId6"/>
    <p:sldId id="609" r:id="rId7"/>
    <p:sldId id="602" r:id="rId8"/>
    <p:sldId id="776" r:id="rId9"/>
    <p:sldId id="604" r:id="rId10"/>
    <p:sldId id="777" r:id="rId11"/>
    <p:sldId id="606" r:id="rId12"/>
    <p:sldId id="608" r:id="rId13"/>
    <p:sldId id="610" r:id="rId14"/>
    <p:sldId id="611" r:id="rId15"/>
    <p:sldId id="613" r:id="rId16"/>
    <p:sldId id="614" r:id="rId17"/>
    <p:sldId id="615" r:id="rId18"/>
    <p:sldId id="617" r:id="rId19"/>
    <p:sldId id="618" r:id="rId20"/>
    <p:sldId id="619" r:id="rId21"/>
    <p:sldId id="620" r:id="rId22"/>
    <p:sldId id="621" r:id="rId23"/>
    <p:sldId id="622" r:id="rId24"/>
    <p:sldId id="623" r:id="rId25"/>
    <p:sldId id="625" r:id="rId26"/>
    <p:sldId id="627" r:id="rId27"/>
    <p:sldId id="629" r:id="rId28"/>
    <p:sldId id="630" r:id="rId29"/>
    <p:sldId id="632" r:id="rId30"/>
    <p:sldId id="646" r:id="rId31"/>
    <p:sldId id="634" r:id="rId32"/>
    <p:sldId id="635" r:id="rId33"/>
    <p:sldId id="636" r:id="rId34"/>
    <p:sldId id="637" r:id="rId35"/>
    <p:sldId id="638" r:id="rId36"/>
    <p:sldId id="640" r:id="rId37"/>
    <p:sldId id="642" r:id="rId38"/>
    <p:sldId id="644" r:id="rId39"/>
    <p:sldId id="645" r:id="rId40"/>
    <p:sldId id="647" r:id="rId41"/>
    <p:sldId id="648" r:id="rId42"/>
    <p:sldId id="649" r:id="rId43"/>
    <p:sldId id="650" r:id="rId44"/>
    <p:sldId id="762" r:id="rId45"/>
    <p:sldId id="651" r:id="rId46"/>
    <p:sldId id="653" r:id="rId47"/>
    <p:sldId id="763" r:id="rId48"/>
    <p:sldId id="654" r:id="rId49"/>
    <p:sldId id="655" r:id="rId50"/>
    <p:sldId id="656" r:id="rId51"/>
    <p:sldId id="657" r:id="rId52"/>
    <p:sldId id="658" r:id="rId53"/>
    <p:sldId id="765" r:id="rId54"/>
    <p:sldId id="766" r:id="rId55"/>
    <p:sldId id="767" r:id="rId56"/>
    <p:sldId id="768" r:id="rId57"/>
    <p:sldId id="764" r:id="rId58"/>
    <p:sldId id="769" r:id="rId59"/>
    <p:sldId id="659" r:id="rId60"/>
    <p:sldId id="660" r:id="rId61"/>
    <p:sldId id="661" r:id="rId62"/>
    <p:sldId id="662" r:id="rId63"/>
    <p:sldId id="663" r:id="rId64"/>
    <p:sldId id="664" r:id="rId65"/>
    <p:sldId id="665" r:id="rId66"/>
    <p:sldId id="667" r:id="rId67"/>
    <p:sldId id="668" r:id="rId68"/>
    <p:sldId id="670" r:id="rId69"/>
    <p:sldId id="671" r:id="rId70"/>
    <p:sldId id="672" r:id="rId71"/>
    <p:sldId id="673" r:id="rId72"/>
    <p:sldId id="675" r:id="rId73"/>
    <p:sldId id="676" r:id="rId74"/>
    <p:sldId id="677" r:id="rId75"/>
    <p:sldId id="678" r:id="rId76"/>
    <p:sldId id="679" r:id="rId77"/>
    <p:sldId id="680" r:id="rId78"/>
    <p:sldId id="681" r:id="rId79"/>
    <p:sldId id="682" r:id="rId80"/>
    <p:sldId id="683" r:id="rId81"/>
    <p:sldId id="684" r:id="rId82"/>
    <p:sldId id="685" r:id="rId83"/>
    <p:sldId id="686" r:id="rId84"/>
    <p:sldId id="687" r:id="rId85"/>
    <p:sldId id="689" r:id="rId86"/>
    <p:sldId id="691" r:id="rId87"/>
    <p:sldId id="692" r:id="rId88"/>
    <p:sldId id="693" r:id="rId89"/>
    <p:sldId id="694" r:id="rId90"/>
    <p:sldId id="781" r:id="rId91"/>
    <p:sldId id="695" r:id="rId92"/>
    <p:sldId id="697" r:id="rId93"/>
    <p:sldId id="699" r:id="rId94"/>
    <p:sldId id="701" r:id="rId95"/>
    <p:sldId id="703" r:id="rId96"/>
    <p:sldId id="772" r:id="rId97"/>
    <p:sldId id="705" r:id="rId98"/>
    <p:sldId id="782" r:id="rId99"/>
    <p:sldId id="770" r:id="rId100"/>
    <p:sldId id="706" r:id="rId101"/>
    <p:sldId id="708" r:id="rId102"/>
    <p:sldId id="709" r:id="rId103"/>
    <p:sldId id="710" r:id="rId104"/>
    <p:sldId id="711" r:id="rId105"/>
    <p:sldId id="712" r:id="rId106"/>
    <p:sldId id="771" r:id="rId107"/>
    <p:sldId id="714" r:id="rId108"/>
    <p:sldId id="715" r:id="rId109"/>
    <p:sldId id="717" r:id="rId110"/>
    <p:sldId id="718" r:id="rId111"/>
    <p:sldId id="719" r:id="rId112"/>
    <p:sldId id="774" r:id="rId113"/>
    <p:sldId id="721" r:id="rId114"/>
    <p:sldId id="722" r:id="rId115"/>
    <p:sldId id="723" r:id="rId116"/>
    <p:sldId id="724" r:id="rId117"/>
    <p:sldId id="725" r:id="rId118"/>
    <p:sldId id="773" r:id="rId119"/>
    <p:sldId id="726" r:id="rId120"/>
    <p:sldId id="783" r:id="rId121"/>
    <p:sldId id="784" r:id="rId122"/>
    <p:sldId id="727" r:id="rId123"/>
    <p:sldId id="728" r:id="rId124"/>
    <p:sldId id="729" r:id="rId125"/>
    <p:sldId id="730" r:id="rId126"/>
    <p:sldId id="731" r:id="rId127"/>
    <p:sldId id="732" r:id="rId128"/>
    <p:sldId id="733" r:id="rId129"/>
    <p:sldId id="775" r:id="rId130"/>
    <p:sldId id="735" r:id="rId131"/>
    <p:sldId id="736" r:id="rId132"/>
    <p:sldId id="737" r:id="rId133"/>
    <p:sldId id="778" r:id="rId134"/>
    <p:sldId id="738" r:id="rId135"/>
    <p:sldId id="739" r:id="rId136"/>
    <p:sldId id="780" r:id="rId137"/>
    <p:sldId id="740" r:id="rId138"/>
    <p:sldId id="743" r:id="rId139"/>
    <p:sldId id="744" r:id="rId140"/>
    <p:sldId id="746" r:id="rId141"/>
    <p:sldId id="747" r:id="rId142"/>
    <p:sldId id="748" r:id="rId143"/>
    <p:sldId id="749" r:id="rId144"/>
    <p:sldId id="751" r:id="rId145"/>
    <p:sldId id="752" r:id="rId146"/>
    <p:sldId id="779" r:id="rId147"/>
    <p:sldId id="753" r:id="rId148"/>
    <p:sldId id="754" r:id="rId149"/>
    <p:sldId id="755" r:id="rId150"/>
    <p:sldId id="756" r:id="rId151"/>
    <p:sldId id="758" r:id="rId152"/>
    <p:sldId id="759" r:id="rId153"/>
    <p:sldId id="760" r:id="rId154"/>
    <p:sldId id="785" r:id="rId155"/>
    <p:sldId id="761" r:id="rId156"/>
    <p:sldId id="284" r:id="rId15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h&amp;yxy" initials="s" lastIdx="2" clrIdx="0">
    <p:extLst>
      <p:ext uri="{19B8F6BF-5375-455C-9EA6-DF929625EA0E}">
        <p15:presenceInfo xmlns:p15="http://schemas.microsoft.com/office/powerpoint/2012/main" userId="szh&amp;yx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FEFEFE"/>
    <a:srgbClr val="FAFAFA"/>
    <a:srgbClr val="9ED779"/>
    <a:srgbClr val="F3F4EE"/>
    <a:srgbClr val="7CBDE0"/>
    <a:srgbClr val="08406F"/>
    <a:srgbClr val="F5E4D0"/>
    <a:srgbClr val="A0C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796" autoAdjust="0"/>
  </p:normalViewPr>
  <p:slideViewPr>
    <p:cSldViewPr>
      <p:cViewPr varScale="1">
        <p:scale>
          <a:sx n="79" d="100"/>
          <a:sy n="79" d="100"/>
        </p:scale>
        <p:origin x="624" y="90"/>
      </p:cViewPr>
      <p:guideLst>
        <p:guide orient="horz" pos="2160"/>
        <p:guide pos="3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48.wmf"/><Relationship Id="rId1" Type="http://schemas.openxmlformats.org/officeDocument/2006/relationships/image" Target="../media/image24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5.wmf"/><Relationship Id="rId18" Type="http://schemas.openxmlformats.org/officeDocument/2006/relationships/image" Target="../media/image40.wmf"/><Relationship Id="rId3" Type="http://schemas.openxmlformats.org/officeDocument/2006/relationships/image" Target="../media/image25.wmf"/><Relationship Id="rId21" Type="http://schemas.openxmlformats.org/officeDocument/2006/relationships/image" Target="../media/image43.wmf"/><Relationship Id="rId7" Type="http://schemas.openxmlformats.org/officeDocument/2006/relationships/image" Target="../media/image29.wmf"/><Relationship Id="rId12" Type="http://schemas.openxmlformats.org/officeDocument/2006/relationships/image" Target="../media/image34.wmf"/><Relationship Id="rId17" Type="http://schemas.openxmlformats.org/officeDocument/2006/relationships/image" Target="../media/image39.wmf"/><Relationship Id="rId2" Type="http://schemas.openxmlformats.org/officeDocument/2006/relationships/image" Target="../media/image24.wmf"/><Relationship Id="rId16" Type="http://schemas.openxmlformats.org/officeDocument/2006/relationships/image" Target="../media/image38.wmf"/><Relationship Id="rId20" Type="http://schemas.openxmlformats.org/officeDocument/2006/relationships/image" Target="../media/image42.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3.wmf"/><Relationship Id="rId5" Type="http://schemas.openxmlformats.org/officeDocument/2006/relationships/image" Target="../media/image27.wmf"/><Relationship Id="rId15" Type="http://schemas.openxmlformats.org/officeDocument/2006/relationships/image" Target="../media/image37.wmf"/><Relationship Id="rId10" Type="http://schemas.openxmlformats.org/officeDocument/2006/relationships/image" Target="../media/image32.wmf"/><Relationship Id="rId19" Type="http://schemas.openxmlformats.org/officeDocument/2006/relationships/image" Target="../media/image41.wmf"/><Relationship Id="rId4" Type="http://schemas.openxmlformats.org/officeDocument/2006/relationships/image" Target="../media/image26.wmf"/><Relationship Id="rId9" Type="http://schemas.openxmlformats.org/officeDocument/2006/relationships/image" Target="../media/image31.wmf"/><Relationship Id="rId14" Type="http://schemas.openxmlformats.org/officeDocument/2006/relationships/image" Target="../media/image36.wmf"/><Relationship Id="rId22"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0297BA52-5B5D-4088-BDE9-A72F854BB770}" type="datetimeFigureOut">
              <a:rPr lang="zh-CN" altLang="en-US" smtClean="0"/>
              <a:pPr/>
              <a:t>2020/5/25</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2A53666B-C081-4ECD-BE24-D92A5B362E7E}" type="slidenum">
              <a:rPr lang="zh-CN" altLang="en-US" smtClean="0"/>
              <a:pPr/>
              <a:t>‹#›</a:t>
            </a:fld>
            <a:endParaRPr lang="zh-CN" altLang="en-US"/>
          </a:p>
        </p:txBody>
      </p:sp>
    </p:spTree>
    <p:extLst>
      <p:ext uri="{BB962C8B-B14F-4D97-AF65-F5344CB8AC3E}">
        <p14:creationId xmlns:p14="http://schemas.microsoft.com/office/powerpoint/2010/main" val="172053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全是二部图</a:t>
            </a:r>
            <a:endParaRPr lang="en-US" altLang="zh-CN" dirty="0"/>
          </a:p>
          <a:p>
            <a:pPr defTabSz="990752">
              <a:defRPr/>
            </a:pPr>
            <a:r>
              <a:rPr lang="en-US" altLang="zh-CN" dirty="0"/>
              <a:t>c</a:t>
            </a:r>
            <a:r>
              <a:rPr lang="zh-CN" altLang="en-US" dirty="0"/>
              <a:t>、</a:t>
            </a:r>
            <a:r>
              <a:rPr lang="en-US" altLang="zh-CN" dirty="0"/>
              <a:t>e</a:t>
            </a:r>
            <a:r>
              <a:rPr lang="zh-CN" altLang="en-US" dirty="0"/>
              <a:t>为完全二部图</a:t>
            </a:r>
            <a:r>
              <a:rPr lang="en-US" altLang="zh-CN" dirty="0"/>
              <a:t>K3,3</a:t>
            </a:r>
            <a:r>
              <a:rPr lang="zh-CN" altLang="en-US" dirty="0"/>
              <a:t>，两图同构。</a:t>
            </a:r>
            <a:endParaRPr lang="en-US" altLang="zh-CN" dirty="0"/>
          </a:p>
          <a:p>
            <a:pPr defTabSz="990752">
              <a:defRPr/>
            </a:pPr>
            <a:r>
              <a:rPr lang="en-US" altLang="zh-CN" dirty="0"/>
              <a:t>d</a:t>
            </a:r>
            <a:r>
              <a:rPr lang="zh-CN" altLang="en-US" dirty="0"/>
              <a:t>、</a:t>
            </a:r>
            <a:r>
              <a:rPr lang="en-US" altLang="zh-CN" dirty="0"/>
              <a:t>f</a:t>
            </a:r>
            <a:r>
              <a:rPr lang="zh-CN" altLang="en-US" dirty="0"/>
              <a:t>为完全二部图</a:t>
            </a:r>
            <a:r>
              <a:rPr lang="en-US" altLang="zh-CN" dirty="0" err="1"/>
              <a:t>K2,3</a:t>
            </a:r>
            <a:r>
              <a:rPr lang="zh-CN" altLang="en-US" dirty="0"/>
              <a:t>，两图同构。</a:t>
            </a:r>
          </a:p>
          <a:p>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8</a:t>
            </a:fld>
            <a:endParaRPr lang="zh-CN" altLang="en-US"/>
          </a:p>
        </p:txBody>
      </p:sp>
    </p:spTree>
    <p:extLst>
      <p:ext uri="{BB962C8B-B14F-4D97-AF65-F5344CB8AC3E}">
        <p14:creationId xmlns:p14="http://schemas.microsoft.com/office/powerpoint/2010/main" val="2803554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baseline="-25000" dirty="0">
                <a:latin typeface="Times New Roman" pitchFamily="18" charset="0"/>
              </a:rPr>
              <a:t>4</a:t>
            </a:r>
            <a:r>
              <a:rPr lang="zh-CN" altLang="en-US" b="1" baseline="-25000" dirty="0">
                <a:latin typeface="Times New Roman" pitchFamily="18" charset="0"/>
              </a:rPr>
              <a:t>阶无向完全图</a:t>
            </a:r>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10</a:t>
            </a:fld>
            <a:endParaRPr lang="zh-CN" altLang="en-US"/>
          </a:p>
        </p:txBody>
      </p:sp>
    </p:spTree>
    <p:extLst>
      <p:ext uri="{BB962C8B-B14F-4D97-AF65-F5344CB8AC3E}">
        <p14:creationId xmlns:p14="http://schemas.microsoft.com/office/powerpoint/2010/main" val="99756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1-4-1-5-4-3-2-5-1-2-1-3-1</a:t>
            </a:r>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50</a:t>
            </a:fld>
            <a:endParaRPr lang="zh-CN" altLang="en-US"/>
          </a:p>
        </p:txBody>
      </p:sp>
    </p:spTree>
    <p:extLst>
      <p:ext uri="{BB962C8B-B14F-4D97-AF65-F5344CB8AC3E}">
        <p14:creationId xmlns:p14="http://schemas.microsoft.com/office/powerpoint/2010/main" val="2349659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59</a:t>
            </a:fld>
            <a:endParaRPr lang="zh-CN" altLang="en-US"/>
          </a:p>
        </p:txBody>
      </p:sp>
    </p:spTree>
    <p:extLst>
      <p:ext uri="{BB962C8B-B14F-4D97-AF65-F5344CB8AC3E}">
        <p14:creationId xmlns:p14="http://schemas.microsoft.com/office/powerpoint/2010/main" val="192472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73</a:t>
            </a:fld>
            <a:endParaRPr lang="zh-CN" altLang="en-US"/>
          </a:p>
        </p:txBody>
      </p:sp>
    </p:spTree>
    <p:extLst>
      <p:ext uri="{BB962C8B-B14F-4D97-AF65-F5344CB8AC3E}">
        <p14:creationId xmlns:p14="http://schemas.microsoft.com/office/powerpoint/2010/main" val="382349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134</a:t>
            </a:fld>
            <a:endParaRPr lang="zh-CN" altLang="en-US"/>
          </a:p>
        </p:txBody>
      </p:sp>
    </p:spTree>
    <p:extLst>
      <p:ext uri="{BB962C8B-B14F-4D97-AF65-F5344CB8AC3E}">
        <p14:creationId xmlns:p14="http://schemas.microsoft.com/office/powerpoint/2010/main" val="2920830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5+3+3+3=2*7</a:t>
            </a:r>
            <a:endParaRPr lang="zh-CN" altLang="en-US" dirty="0"/>
          </a:p>
        </p:txBody>
      </p:sp>
      <p:sp>
        <p:nvSpPr>
          <p:cNvPr id="4" name="灯片编号占位符 3"/>
          <p:cNvSpPr>
            <a:spLocks noGrp="1"/>
          </p:cNvSpPr>
          <p:nvPr>
            <p:ph type="sldNum" sz="quarter" idx="5"/>
          </p:nvPr>
        </p:nvSpPr>
        <p:spPr/>
        <p:txBody>
          <a:bodyPr/>
          <a:lstStyle/>
          <a:p>
            <a:fld id="{2A53666B-C081-4ECD-BE24-D92A5B362E7E}" type="slidenum">
              <a:rPr lang="zh-CN" altLang="en-US" smtClean="0"/>
              <a:pPr/>
              <a:t>135</a:t>
            </a:fld>
            <a:endParaRPr lang="zh-CN" altLang="en-US"/>
          </a:p>
        </p:txBody>
      </p:sp>
    </p:spTree>
    <p:extLst>
      <p:ext uri="{BB962C8B-B14F-4D97-AF65-F5344CB8AC3E}">
        <p14:creationId xmlns:p14="http://schemas.microsoft.com/office/powerpoint/2010/main" val="43766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17" name="矩形 16"/>
          <p:cNvSpPr/>
          <p:nvPr userDrawn="1"/>
        </p:nvSpPr>
        <p:spPr>
          <a:xfrm>
            <a:off x="-35496" y="-1538"/>
            <a:ext cx="125402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8806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正文">
    <p:spTree>
      <p:nvGrpSpPr>
        <p:cNvPr id="1" name=""/>
        <p:cNvGrpSpPr/>
        <p:nvPr/>
      </p:nvGrpSpPr>
      <p:grpSpPr>
        <a:xfrm>
          <a:off x="0" y="0"/>
          <a:ext cx="0" cy="0"/>
          <a:chOff x="0" y="0"/>
          <a:chExt cx="0" cy="0"/>
        </a:xfrm>
      </p:grpSpPr>
      <p:sp>
        <p:nvSpPr>
          <p:cNvPr id="6" name="标题占位符 48"/>
          <p:cNvSpPr>
            <a:spLocks noGrp="1"/>
          </p:cNvSpPr>
          <p:nvPr>
            <p:ph type="title"/>
          </p:nvPr>
        </p:nvSpPr>
        <p:spPr>
          <a:xfrm>
            <a:off x="537592" y="476672"/>
            <a:ext cx="4838328" cy="314693"/>
          </a:xfrm>
          <a:prstGeom prst="rect">
            <a:avLst/>
          </a:prstGeom>
        </p:spPr>
        <p:txBody>
          <a:bodyPr vert="horz" lIns="91440" tIns="45720" rIns="91440" bIns="45720" rtlCol="0" anchor="ctr">
            <a:noAutofit/>
          </a:bodyPr>
          <a:lstStyle>
            <a:lvl1pPr>
              <a:defRPr sz="2400" b="1">
                <a:solidFill>
                  <a:srgbClr val="7030A0"/>
                </a:solidFill>
              </a:defRPr>
            </a:lvl1pPr>
          </a:lstStyle>
          <a:p>
            <a:r>
              <a:rPr lang="zh-CN" altLang="en-US" dirty="0"/>
              <a:t>单击此处编辑母版标题样式</a:t>
            </a:r>
          </a:p>
        </p:txBody>
      </p:sp>
      <p:sp>
        <p:nvSpPr>
          <p:cNvPr id="4" name="文本占位符 3"/>
          <p:cNvSpPr>
            <a:spLocks noGrp="1"/>
          </p:cNvSpPr>
          <p:nvPr>
            <p:ph type="body" sz="quarter" idx="10"/>
          </p:nvPr>
        </p:nvSpPr>
        <p:spPr>
          <a:xfrm>
            <a:off x="769938" y="1125538"/>
            <a:ext cx="10871200" cy="5256212"/>
          </a:xfrm>
          <a:prstGeom prst="rect">
            <a:avLst/>
          </a:prstGeom>
        </p:spPr>
        <p:txBody>
          <a:bodyPr/>
          <a:lstStyle>
            <a:lvl1pPr marL="0" indent="0">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nSpc>
                <a:spcPct val="150000"/>
              </a:lnSpc>
              <a:buClr>
                <a:srgbClr val="00CC00"/>
              </a:buClr>
              <a:buFont typeface="微软雅黑" pitchFamily="34" charset="-122"/>
              <a:buChar char="▉"/>
              <a:defRPr sz="2000" baseline="0">
                <a:solidFill>
                  <a:schemeClr val="tx1">
                    <a:lumMod val="75000"/>
                    <a:lumOff val="25000"/>
                  </a:schemeClr>
                </a:solidFill>
                <a:latin typeface="Times New Roman" pitchFamily="18" charset="0"/>
                <a:ea typeface="楷体_GB2312" pitchFamily="49" charset="-122"/>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61144" y="334920"/>
            <a:ext cx="6197599" cy="434338"/>
          </a:xfrm>
          <a:prstGeom prst="rect">
            <a:avLst/>
          </a:prstGeom>
        </p:spPr>
        <p:txBody>
          <a:bodyPr/>
          <a:lstStyle>
            <a:lvl1pPr>
              <a:defRPr>
                <a:solidFill>
                  <a:schemeClr val="tx1">
                    <a:lumMod val="85000"/>
                    <a:lumOff val="15000"/>
                  </a:schemeClr>
                </a:solidFill>
              </a:defRPr>
            </a:lvl1pPr>
          </a:lstStyle>
          <a:p>
            <a:r>
              <a:rPr lang="zh-CN" altLang="en-US" dirty="0"/>
              <a:t>单击此处编辑母版标题样式</a:t>
            </a:r>
          </a:p>
        </p:txBody>
      </p:sp>
      <p:sp>
        <p:nvSpPr>
          <p:cNvPr id="3" name="内容占位符 2"/>
          <p:cNvSpPr>
            <a:spLocks noGrp="1"/>
          </p:cNvSpPr>
          <p:nvPr>
            <p:ph idx="1"/>
          </p:nvPr>
        </p:nvSpPr>
        <p:spPr>
          <a:xfrm>
            <a:off x="487321" y="1349188"/>
            <a:ext cx="10957766" cy="4827775"/>
          </a:xfrm>
          <a:prstGeom prst="rect">
            <a:avLst/>
          </a:prstGeom>
        </p:spPr>
        <p:txBody>
          <a:bodyPr/>
          <a:lstStyle>
            <a:lvl1pPr>
              <a:lnSpc>
                <a:spcPct val="130000"/>
              </a:lnSpc>
              <a:spcBef>
                <a:spcPts val="300"/>
              </a:spcBef>
              <a:defRPr>
                <a:solidFill>
                  <a:schemeClr val="tx1">
                    <a:lumMod val="85000"/>
                    <a:lumOff val="15000"/>
                  </a:schemeClr>
                </a:solidFill>
              </a:defRPr>
            </a:lvl1pPr>
            <a:lvl2pPr marL="685800" indent="-228600">
              <a:lnSpc>
                <a:spcPct val="130000"/>
              </a:lnSpc>
              <a:spcBef>
                <a:spcPts val="200"/>
              </a:spcBef>
              <a:buClr>
                <a:schemeClr val="tx1">
                  <a:lumMod val="85000"/>
                  <a:lumOff val="15000"/>
                </a:schemeClr>
              </a:buClr>
              <a:buFont typeface="Wingdings" pitchFamily="2" charset="2"/>
              <a:buChar char=""/>
              <a:defRPr sz="1800">
                <a:solidFill>
                  <a:schemeClr val="tx1">
                    <a:lumMod val="85000"/>
                    <a:lumOff val="15000"/>
                  </a:schemeClr>
                </a:solidFill>
                <a:latin typeface="微软雅黑" pitchFamily="34" charset="-122"/>
                <a:ea typeface="微软雅黑" pitchFamily="34" charset="-122"/>
              </a:defRPr>
            </a:lvl2pPr>
            <a:lvl3pPr>
              <a:lnSpc>
                <a:spcPct val="130000"/>
              </a:lnSpc>
              <a:defRPr/>
            </a:lvl3pPr>
            <a:lvl4pPr>
              <a:lnSpc>
                <a:spcPct val="130000"/>
              </a:lnSpc>
              <a:defRPr/>
            </a:lvl4pPr>
            <a:lvl5pPr>
              <a:lnSpc>
                <a:spcPct val="13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10"/>
          </p:nvPr>
        </p:nvSpPr>
        <p:spPr>
          <a:xfrm>
            <a:off x="1054693" y="862994"/>
            <a:ext cx="5668963" cy="506412"/>
          </a:xfrm>
          <a:prstGeom prst="rect">
            <a:avLst/>
          </a:prstGeom>
        </p:spPr>
        <p:txBody>
          <a:bodyPr/>
          <a:lstStyle>
            <a:lvl1pPr marL="0" indent="0">
              <a:buNone/>
              <a:defRPr b="1">
                <a:solidFill>
                  <a:srgbClr val="DA9E08"/>
                </a:solidFill>
              </a:defRPr>
            </a:lvl1pPr>
          </a:lstStyle>
          <a:p>
            <a:pPr lvl="0"/>
            <a:r>
              <a:rPr lang="zh-CN" altLang="en-US" dirty="0"/>
              <a:t>单击此处编辑母版文本样式</a:t>
            </a:r>
          </a:p>
        </p:txBody>
      </p:sp>
    </p:spTree>
    <p:extLst>
      <p:ext uri="{BB962C8B-B14F-4D97-AF65-F5344CB8AC3E}">
        <p14:creationId xmlns:p14="http://schemas.microsoft.com/office/powerpoint/2010/main" val="3608349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hyperlink" Target="http://www.yanj.cn/index.php?act=activity&amp;activity_id=11" TargetMode="Externa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4" name="矩形 33">
            <a:hlinkClick r:id="rId5"/>
          </p:cNvPr>
          <p:cNvSpPr/>
          <p:nvPr/>
        </p:nvSpPr>
        <p:spPr bwMode="auto">
          <a:xfrm>
            <a:off x="-12700" y="377280"/>
            <a:ext cx="12217400" cy="504056"/>
          </a:xfrm>
          <a:prstGeom prst="rect">
            <a:avLst/>
          </a:prstGeom>
          <a:solidFill>
            <a:srgbClr val="7B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5" name="矩形 34"/>
          <p:cNvSpPr/>
          <p:nvPr/>
        </p:nvSpPr>
        <p:spPr bwMode="auto">
          <a:xfrm>
            <a:off x="11700644" y="377279"/>
            <a:ext cx="504055" cy="5040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a:latin typeface="微软雅黑" pitchFamily="34" charset="-122"/>
              <a:ea typeface="微软雅黑" pitchFamily="34" charset="-122"/>
            </a:endParaRPr>
          </a:p>
        </p:txBody>
      </p:sp>
      <p:sp>
        <p:nvSpPr>
          <p:cNvPr id="36" name="矩形 35"/>
          <p:cNvSpPr/>
          <p:nvPr/>
        </p:nvSpPr>
        <p:spPr bwMode="auto">
          <a:xfrm>
            <a:off x="-12700" y="377280"/>
            <a:ext cx="504056" cy="504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0">
              <a:latin typeface="微软雅黑" pitchFamily="34" charset="-122"/>
              <a:ea typeface="微软雅黑" pitchFamily="34" charset="-122"/>
            </a:endParaRPr>
          </a:p>
        </p:txBody>
      </p:sp>
      <p:sp>
        <p:nvSpPr>
          <p:cNvPr id="38" name="等腰三角形 37"/>
          <p:cNvSpPr/>
          <p:nvPr/>
        </p:nvSpPr>
        <p:spPr bwMode="auto">
          <a:xfrm rot="16200000">
            <a:off x="108754" y="577964"/>
            <a:ext cx="169334" cy="1481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TextBox 46">
            <a:hlinkClick r:id="rId5"/>
          </p:cNvPr>
          <p:cNvSpPr txBox="1"/>
          <p:nvPr/>
        </p:nvSpPr>
        <p:spPr>
          <a:xfrm>
            <a:off x="7392144" y="451995"/>
            <a:ext cx="4181511" cy="400105"/>
          </a:xfrm>
          <a:prstGeom prst="rect">
            <a:avLst/>
          </a:prstGeom>
          <a:noFill/>
        </p:spPr>
        <p:txBody>
          <a:bodyPr wrap="square" lIns="121917" tIns="60958" rIns="121917" bIns="60958" rtlCol="0" anchor="ctr">
            <a:spAutoFit/>
          </a:bodyPr>
          <a:lstStyle/>
          <a:p>
            <a:pPr algn="ctr"/>
            <a:r>
              <a:rPr lang="zh-CN" altLang="zh-CN" sz="1800" b="1" kern="1200" dirty="0">
                <a:solidFill>
                  <a:schemeClr val="bg1"/>
                </a:solidFill>
                <a:effectLst/>
                <a:latin typeface="Adobe 黑体 Std R" pitchFamily="34" charset="-122"/>
                <a:ea typeface="Adobe 黑体 Std R" pitchFamily="34" charset="-122"/>
                <a:cs typeface="+mn-cs"/>
              </a:rPr>
              <a:t>第</a:t>
            </a:r>
            <a:r>
              <a:rPr lang="en-US" altLang="zh-CN" sz="1800" b="1" kern="1200" dirty="0">
                <a:solidFill>
                  <a:schemeClr val="bg1"/>
                </a:solidFill>
                <a:effectLst/>
                <a:latin typeface="Adobe 黑体 Std R" pitchFamily="34" charset="-122"/>
                <a:ea typeface="Adobe 黑体 Std R" pitchFamily="34" charset="-122"/>
                <a:cs typeface="+mn-cs"/>
              </a:rPr>
              <a:t>1</a:t>
            </a:r>
            <a:r>
              <a:rPr lang="zh-CN" altLang="zh-CN" sz="1800" b="1" kern="1200" dirty="0">
                <a:solidFill>
                  <a:schemeClr val="bg1"/>
                </a:solidFill>
                <a:effectLst/>
                <a:latin typeface="Adobe 黑体 Std R" pitchFamily="34" charset="-122"/>
                <a:ea typeface="Adobe 黑体 Std R" pitchFamily="34" charset="-122"/>
                <a:cs typeface="+mn-cs"/>
              </a:rPr>
              <a:t>章</a:t>
            </a:r>
            <a:r>
              <a:rPr lang="en-US" altLang="zh-CN" sz="1800" b="1" kern="1200" dirty="0">
                <a:solidFill>
                  <a:schemeClr val="bg1"/>
                </a:solidFill>
                <a:effectLst/>
                <a:latin typeface="Adobe 黑体 Std R" pitchFamily="34" charset="-122"/>
                <a:ea typeface="Adobe 黑体 Std R" pitchFamily="34" charset="-122"/>
                <a:cs typeface="+mn-cs"/>
              </a:rPr>
              <a:t>  </a:t>
            </a:r>
            <a:r>
              <a:rPr lang="zh-CN" altLang="zh-CN" sz="1800" b="1" kern="1200" dirty="0">
                <a:solidFill>
                  <a:schemeClr val="bg1"/>
                </a:solidFill>
                <a:effectLst/>
                <a:latin typeface="Adobe 黑体 Std R" pitchFamily="34" charset="-122"/>
                <a:ea typeface="Adobe 黑体 Std R" pitchFamily="34" charset="-122"/>
                <a:cs typeface="+mn-cs"/>
              </a:rPr>
              <a:t>大学生职业意识的培养</a:t>
            </a:r>
            <a:endParaRPr lang="zh-CN" altLang="en-US" sz="1600" b="1" spc="150" dirty="0">
              <a:solidFill>
                <a:schemeClr val="bg1"/>
              </a:solidFill>
              <a:latin typeface="Adobe 黑体 Std R" pitchFamily="34" charset="-122"/>
              <a:ea typeface="Adobe 黑体 Std R" pitchFamily="34" charset="-122"/>
            </a:endParaRPr>
          </a:p>
        </p:txBody>
      </p:sp>
      <p:sp>
        <p:nvSpPr>
          <p:cNvPr id="49" name="标题占位符 48"/>
          <p:cNvSpPr>
            <a:spLocks noGrp="1"/>
          </p:cNvSpPr>
          <p:nvPr>
            <p:ph type="title"/>
          </p:nvPr>
        </p:nvSpPr>
        <p:spPr>
          <a:xfrm>
            <a:off x="537592" y="476672"/>
            <a:ext cx="3758208" cy="314693"/>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57" name="TextBox 56"/>
          <p:cNvSpPr txBox="1"/>
          <p:nvPr userDrawn="1"/>
        </p:nvSpPr>
        <p:spPr>
          <a:xfrm>
            <a:off x="11700644" y="467380"/>
            <a:ext cx="4913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70C0C04-E408-48A9-82A4-3716296300DE}" type="slidenum">
              <a:rPr lang="zh-CN" altLang="en-US" smtClean="0">
                <a:solidFill>
                  <a:schemeClr val="bg1"/>
                </a:solidFill>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zh-CN" altLang="en-US" dirty="0">
              <a:solidFill>
                <a:schemeClr val="bg1"/>
              </a:solidFill>
            </a:endParaRPr>
          </a:p>
        </p:txBody>
      </p:sp>
      <p:sp>
        <p:nvSpPr>
          <p:cNvPr id="58" name="矩形 57"/>
          <p:cNvSpPr/>
          <p:nvPr userDrawn="1"/>
        </p:nvSpPr>
        <p:spPr>
          <a:xfrm flipV="1">
            <a:off x="-12700" y="881332"/>
            <a:ext cx="12217400" cy="608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59" name="矩形 58"/>
          <p:cNvSpPr/>
          <p:nvPr userDrawn="1"/>
        </p:nvSpPr>
        <p:spPr>
          <a:xfrm flipV="1">
            <a:off x="-12700" y="344941"/>
            <a:ext cx="12217400" cy="61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49" r:id="rId2"/>
    <p:sldLayoutId id="2147483665" r:id="rId3"/>
  </p:sldLayoutIdLst>
  <p:hf hdr="0" ftr="0" dt="0"/>
  <p:txStyles>
    <p:titleStyle>
      <a:lvl1pPr algn="l" defTabSz="914491" rtl="0" eaLnBrk="1" latinLnBrk="0" hangingPunct="1">
        <a:spcBef>
          <a:spcPct val="0"/>
        </a:spcBef>
        <a:buNone/>
        <a:defRPr lang="zh-CN" altLang="en-US" sz="2200" kern="1200" dirty="0">
          <a:solidFill>
            <a:schemeClr val="bg1"/>
          </a:solidFill>
          <a:latin typeface="微软雅黑" pitchFamily="34" charset="-122"/>
          <a:ea typeface="微软雅黑" pitchFamily="34" charset="-122"/>
          <a:cs typeface="+mn-cs"/>
        </a:defRPr>
      </a:lvl1pPr>
    </p:titleStyle>
    <p:bodyStyle>
      <a:lvl1pPr marL="342934" indent="-342934" algn="l" defTabSz="914491"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3024" indent="-285779" algn="l" defTabSz="914491"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91" rtl="0" eaLnBrk="1" latinLnBrk="0" hangingPunct="1">
        <a:defRPr sz="1800" kern="1200">
          <a:solidFill>
            <a:schemeClr val="tx1"/>
          </a:solidFill>
          <a:latin typeface="+mn-lt"/>
          <a:ea typeface="+mn-ea"/>
          <a:cs typeface="+mn-cs"/>
        </a:defRPr>
      </a:lvl1pPr>
      <a:lvl2pPr marL="457246" algn="l" defTabSz="914491" rtl="0" eaLnBrk="1" latinLnBrk="0" hangingPunct="1">
        <a:defRPr sz="1800" kern="1200">
          <a:solidFill>
            <a:schemeClr val="tx1"/>
          </a:solidFill>
          <a:latin typeface="+mn-lt"/>
          <a:ea typeface="+mn-ea"/>
          <a:cs typeface="+mn-cs"/>
        </a:defRPr>
      </a:lvl2pPr>
      <a:lvl3pPr marL="914491" algn="l" defTabSz="914491" rtl="0" eaLnBrk="1" latinLnBrk="0" hangingPunct="1">
        <a:defRPr sz="1800" kern="1200">
          <a:solidFill>
            <a:schemeClr val="tx1"/>
          </a:solidFill>
          <a:latin typeface="+mn-lt"/>
          <a:ea typeface="+mn-ea"/>
          <a:cs typeface="+mn-cs"/>
        </a:defRPr>
      </a:lvl3pPr>
      <a:lvl4pPr marL="1371737" algn="l" defTabSz="914491" rtl="0" eaLnBrk="1" latinLnBrk="0" hangingPunct="1">
        <a:defRPr sz="1800" kern="1200">
          <a:solidFill>
            <a:schemeClr val="tx1"/>
          </a:solidFill>
          <a:latin typeface="+mn-lt"/>
          <a:ea typeface="+mn-ea"/>
          <a:cs typeface="+mn-cs"/>
        </a:defRPr>
      </a:lvl4pPr>
      <a:lvl5pPr marL="1828983" algn="l" defTabSz="914491" rtl="0" eaLnBrk="1" latinLnBrk="0" hangingPunct="1">
        <a:defRPr sz="1800" kern="1200">
          <a:solidFill>
            <a:schemeClr val="tx1"/>
          </a:solidFill>
          <a:latin typeface="+mn-lt"/>
          <a:ea typeface="+mn-ea"/>
          <a:cs typeface="+mn-cs"/>
        </a:defRPr>
      </a:lvl5pPr>
      <a:lvl6pPr marL="2286229" algn="l" defTabSz="914491" rtl="0" eaLnBrk="1" latinLnBrk="0" hangingPunct="1">
        <a:defRPr sz="1800" kern="1200">
          <a:solidFill>
            <a:schemeClr val="tx1"/>
          </a:solidFill>
          <a:latin typeface="+mn-lt"/>
          <a:ea typeface="+mn-ea"/>
          <a:cs typeface="+mn-cs"/>
        </a:defRPr>
      </a:lvl6pPr>
      <a:lvl7pPr marL="2743474" algn="l" defTabSz="914491" rtl="0" eaLnBrk="1" latinLnBrk="0" hangingPunct="1">
        <a:defRPr sz="1800" kern="1200">
          <a:solidFill>
            <a:schemeClr val="tx1"/>
          </a:solidFill>
          <a:latin typeface="+mn-lt"/>
          <a:ea typeface="+mn-ea"/>
          <a:cs typeface="+mn-cs"/>
        </a:defRPr>
      </a:lvl7pPr>
      <a:lvl8pPr marL="3200720" algn="l" defTabSz="914491" rtl="0" eaLnBrk="1" latinLnBrk="0" hangingPunct="1">
        <a:defRPr sz="1800" kern="1200">
          <a:solidFill>
            <a:schemeClr val="tx1"/>
          </a:solidFill>
          <a:latin typeface="+mn-lt"/>
          <a:ea typeface="+mn-ea"/>
          <a:cs typeface="+mn-cs"/>
        </a:defRPr>
      </a:lvl8pPr>
      <a:lvl9pPr marL="3657966" algn="l" defTabSz="9144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222.wmf"/><Relationship Id="rId4" Type="http://schemas.openxmlformats.org/officeDocument/2006/relationships/image" Target="../media/image223.wmf"/></Relationships>
</file>

<file path=ppt/slides/_rels/slide118.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2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237.wmf"/><Relationship Id="rId4" Type="http://schemas.openxmlformats.org/officeDocument/2006/relationships/oleObject" Target="../embeddings/oleObject77.bin"/></Relationships>
</file>

<file path=ppt/slides/_rels/slide12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243.png"/><Relationship Id="rId7" Type="http://schemas.openxmlformats.org/officeDocument/2006/relationships/image" Target="../media/image241.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9.bin"/><Relationship Id="rId5" Type="http://schemas.openxmlformats.org/officeDocument/2006/relationships/image" Target="../media/image240.wmf"/><Relationship Id="rId4" Type="http://schemas.openxmlformats.org/officeDocument/2006/relationships/oleObject" Target="../embeddings/oleObject78.bin"/><Relationship Id="rId9" Type="http://schemas.openxmlformats.org/officeDocument/2006/relationships/image" Target="../media/image242.wmf"/></Relationships>
</file>

<file path=ppt/slides/_rels/slide12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oleObject" Target="../embeddings/oleObject81.bin"/><Relationship Id="rId7" Type="http://schemas.openxmlformats.org/officeDocument/2006/relationships/image" Target="../media/image249.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48.wmf"/><Relationship Id="rId5" Type="http://schemas.openxmlformats.org/officeDocument/2006/relationships/oleObject" Target="../embeddings/oleObject82.bin"/><Relationship Id="rId4" Type="http://schemas.openxmlformats.org/officeDocument/2006/relationships/image" Target="../media/image247.wmf"/></Relationships>
</file>

<file path=ppt/slides/_rels/slide13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notesSlide" Target="../notesSlides/notesSlide6.xml"/><Relationship Id="rId7" Type="http://schemas.openxmlformats.org/officeDocument/2006/relationships/image" Target="../media/image253.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84.bin"/><Relationship Id="rId5" Type="http://schemas.openxmlformats.org/officeDocument/2006/relationships/image" Target="../media/image252.wmf"/><Relationship Id="rId10" Type="http://schemas.openxmlformats.org/officeDocument/2006/relationships/image" Target="../media/image254.png"/><Relationship Id="rId4" Type="http://schemas.openxmlformats.org/officeDocument/2006/relationships/oleObject" Target="../embeddings/oleObject83.bin"/><Relationship Id="rId9" Type="http://schemas.openxmlformats.org/officeDocument/2006/relationships/oleObject" Target="../embeddings/oleObject85.bin"/></Relationships>
</file>

<file path=ppt/slides/_rels/slide13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36.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jpg"/></Relationships>
</file>

<file path=ppt/slides/_rels/slide13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268.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wmf"/></Relationships>
</file>

<file path=ppt/slides/_rels/slide14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jpeg"/></Relationships>
</file>

<file path=ppt/slides/_rels/slide14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7.png"/><Relationship Id="rId4" Type="http://schemas.openxmlformats.org/officeDocument/2006/relationships/image" Target="../media/image66.wmf"/></Relationships>
</file>

<file path=ppt/slides/_rels/slide15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2.w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 Id="rId5" Type="http://schemas.openxmlformats.org/officeDocument/2006/relationships/image" Target="../media/image287.png"/><Relationship Id="rId4" Type="http://schemas.openxmlformats.org/officeDocument/2006/relationships/image" Target="../media/image286.png"/></Relationships>
</file>

<file path=ppt/slides/_rels/slide155.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73.wmf"/><Relationship Id="rId17"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image" Target="../media/image75.wmf"/><Relationship Id="rId1" Type="http://schemas.openxmlformats.org/officeDocument/2006/relationships/vmlDrawing" Target="../drawings/vmlDrawing6.vml"/><Relationship Id="rId6" Type="http://schemas.openxmlformats.org/officeDocument/2006/relationships/image" Target="../media/image70.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4.bin"/><Relationship Id="rId14" Type="http://schemas.openxmlformats.org/officeDocument/2006/relationships/image" Target="../media/image74.wmf"/></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99.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49.bin"/><Relationship Id="rId11" Type="http://schemas.openxmlformats.org/officeDocument/2006/relationships/image" Target="../media/image98.wmf"/><Relationship Id="rId5" Type="http://schemas.openxmlformats.org/officeDocument/2006/relationships/image" Target="../media/image95.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97.wmf"/></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5.png"/><Relationship Id="rId4" Type="http://schemas.openxmlformats.org/officeDocument/2006/relationships/image" Target="../media/image104.wmf"/></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2.wmf"/><Relationship Id="rId11" Type="http://schemas.openxmlformats.org/officeDocument/2006/relationships/image" Target="../media/image115.png"/><Relationship Id="rId5" Type="http://schemas.openxmlformats.org/officeDocument/2006/relationships/oleObject" Target="../embeddings/oleObject54.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56.bin"/></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3.wmf"/><Relationship Id="rId17" Type="http://schemas.openxmlformats.org/officeDocument/2006/relationships/image" Target="../media/image16.jpeg"/><Relationship Id="rId2" Type="http://schemas.openxmlformats.org/officeDocument/2006/relationships/slideLayout" Target="../slideLayouts/slideLayout2.xml"/><Relationship Id="rId16" Type="http://schemas.openxmlformats.org/officeDocument/2006/relationships/image" Target="../media/image15.wmf"/><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4.bin"/><Relationship Id="rId14" Type="http://schemas.openxmlformats.org/officeDocument/2006/relationships/image" Target="../media/image14.wmf"/></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01.png"/><Relationship Id="rId5" Type="http://schemas.openxmlformats.org/officeDocument/2006/relationships/oleObject" Target="../embeddings/oleObject58.bin"/><Relationship Id="rId4" Type="http://schemas.openxmlformats.org/officeDocument/2006/relationships/image" Target="../media/image125.wmf"/></Relationships>
</file>

<file path=ppt/slides/_rels/slide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wmf"/><Relationship Id="rId11" Type="http://schemas.openxmlformats.org/officeDocument/2006/relationships/image" Target="../media/image22.png"/><Relationship Id="rId5" Type="http://schemas.openxmlformats.org/officeDocument/2006/relationships/oleObject" Target="../embeddings/oleObject9.bin"/><Relationship Id="rId10" Type="http://schemas.openxmlformats.org/officeDocument/2006/relationships/image" Target="../media/image21.png"/><Relationship Id="rId4" Type="http://schemas.openxmlformats.org/officeDocument/2006/relationships/image" Target="../media/image17.wmf"/><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9.bin"/><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0.wmf"/><Relationship Id="rId5" Type="http://schemas.openxmlformats.org/officeDocument/2006/relationships/oleObject" Target="../embeddings/oleObject60.bin"/><Relationship Id="rId4" Type="http://schemas.openxmlformats.org/officeDocument/2006/relationships/image" Target="../media/image12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8.png"/><Relationship Id="rId4" Type="http://schemas.openxmlformats.org/officeDocument/2006/relationships/image" Target="../media/image132.wmf"/></Relationships>
</file>

<file path=ppt/slides/_rels/slide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13" Type="http://schemas.openxmlformats.org/officeDocument/2006/relationships/oleObject" Target="../embeddings/oleObject16.bin"/><Relationship Id="rId18" Type="http://schemas.openxmlformats.org/officeDocument/2006/relationships/image" Target="../media/image30.wmf"/><Relationship Id="rId26" Type="http://schemas.openxmlformats.org/officeDocument/2006/relationships/image" Target="../media/image34.wmf"/><Relationship Id="rId39" Type="http://schemas.openxmlformats.org/officeDocument/2006/relationships/oleObject" Target="../embeddings/oleObject29.bin"/><Relationship Id="rId3" Type="http://schemas.openxmlformats.org/officeDocument/2006/relationships/oleObject" Target="../embeddings/oleObject11.bin"/><Relationship Id="rId21" Type="http://schemas.openxmlformats.org/officeDocument/2006/relationships/oleObject" Target="../embeddings/oleObject20.bin"/><Relationship Id="rId34" Type="http://schemas.openxmlformats.org/officeDocument/2006/relationships/image" Target="../media/image38.wmf"/><Relationship Id="rId42" Type="http://schemas.openxmlformats.org/officeDocument/2006/relationships/image" Target="../media/image42.wmf"/><Relationship Id="rId47" Type="http://schemas.openxmlformats.org/officeDocument/2006/relationships/image" Target="../media/image45.png"/><Relationship Id="rId7" Type="http://schemas.openxmlformats.org/officeDocument/2006/relationships/oleObject" Target="../embeddings/oleObject13.bin"/><Relationship Id="rId12" Type="http://schemas.openxmlformats.org/officeDocument/2006/relationships/image" Target="../media/image27.wmf"/><Relationship Id="rId17" Type="http://schemas.openxmlformats.org/officeDocument/2006/relationships/oleObject" Target="../embeddings/oleObject18.bin"/><Relationship Id="rId25" Type="http://schemas.openxmlformats.org/officeDocument/2006/relationships/oleObject" Target="../embeddings/oleObject22.bin"/><Relationship Id="rId33" Type="http://schemas.openxmlformats.org/officeDocument/2006/relationships/oleObject" Target="../embeddings/oleObject26.bin"/><Relationship Id="rId38" Type="http://schemas.openxmlformats.org/officeDocument/2006/relationships/image" Target="../media/image40.wmf"/><Relationship Id="rId46" Type="http://schemas.openxmlformats.org/officeDocument/2006/relationships/image" Target="../media/image44.wmf"/><Relationship Id="rId2" Type="http://schemas.openxmlformats.org/officeDocument/2006/relationships/slideLayout" Target="../slideLayouts/slideLayout2.xml"/><Relationship Id="rId16" Type="http://schemas.openxmlformats.org/officeDocument/2006/relationships/image" Target="../media/image29.wmf"/><Relationship Id="rId20" Type="http://schemas.openxmlformats.org/officeDocument/2006/relationships/image" Target="../media/image31.wmf"/><Relationship Id="rId29" Type="http://schemas.openxmlformats.org/officeDocument/2006/relationships/oleObject" Target="../embeddings/oleObject24.bin"/><Relationship Id="rId41" Type="http://schemas.openxmlformats.org/officeDocument/2006/relationships/oleObject" Target="../embeddings/oleObject30.bin"/><Relationship Id="rId1" Type="http://schemas.openxmlformats.org/officeDocument/2006/relationships/vmlDrawing" Target="../drawings/vmlDrawing3.vml"/><Relationship Id="rId6" Type="http://schemas.openxmlformats.org/officeDocument/2006/relationships/image" Target="../media/image24.wmf"/><Relationship Id="rId11" Type="http://schemas.openxmlformats.org/officeDocument/2006/relationships/oleObject" Target="../embeddings/oleObject15.bin"/><Relationship Id="rId24" Type="http://schemas.openxmlformats.org/officeDocument/2006/relationships/image" Target="../media/image33.wmf"/><Relationship Id="rId32" Type="http://schemas.openxmlformats.org/officeDocument/2006/relationships/image" Target="../media/image37.wmf"/><Relationship Id="rId37" Type="http://schemas.openxmlformats.org/officeDocument/2006/relationships/oleObject" Target="../embeddings/oleObject28.bin"/><Relationship Id="rId40" Type="http://schemas.openxmlformats.org/officeDocument/2006/relationships/image" Target="../media/image41.wmf"/><Relationship Id="rId45" Type="http://schemas.openxmlformats.org/officeDocument/2006/relationships/oleObject" Target="../embeddings/oleObject32.bin"/><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28" Type="http://schemas.openxmlformats.org/officeDocument/2006/relationships/image" Target="../media/image35.wmf"/><Relationship Id="rId36" Type="http://schemas.openxmlformats.org/officeDocument/2006/relationships/image" Target="../media/image39.wmf"/><Relationship Id="rId49" Type="http://schemas.openxmlformats.org/officeDocument/2006/relationships/image" Target="../media/image47.png"/><Relationship Id="rId10" Type="http://schemas.openxmlformats.org/officeDocument/2006/relationships/image" Target="../media/image26.wmf"/><Relationship Id="rId19" Type="http://schemas.openxmlformats.org/officeDocument/2006/relationships/oleObject" Target="../embeddings/oleObject19.bin"/><Relationship Id="rId31" Type="http://schemas.openxmlformats.org/officeDocument/2006/relationships/oleObject" Target="../embeddings/oleObject25.bin"/><Relationship Id="rId44" Type="http://schemas.openxmlformats.org/officeDocument/2006/relationships/image" Target="../media/image43.wmf"/><Relationship Id="rId4" Type="http://schemas.openxmlformats.org/officeDocument/2006/relationships/image" Target="../media/image23.wmf"/><Relationship Id="rId9" Type="http://schemas.openxmlformats.org/officeDocument/2006/relationships/oleObject" Target="../embeddings/oleObject14.bin"/><Relationship Id="rId14" Type="http://schemas.openxmlformats.org/officeDocument/2006/relationships/image" Target="../media/image28.wmf"/><Relationship Id="rId22" Type="http://schemas.openxmlformats.org/officeDocument/2006/relationships/image" Target="../media/image32.wmf"/><Relationship Id="rId27" Type="http://schemas.openxmlformats.org/officeDocument/2006/relationships/oleObject" Target="../embeddings/oleObject23.bin"/><Relationship Id="rId30" Type="http://schemas.openxmlformats.org/officeDocument/2006/relationships/image" Target="../media/image36.wmf"/><Relationship Id="rId35" Type="http://schemas.openxmlformats.org/officeDocument/2006/relationships/oleObject" Target="../embeddings/oleObject27.bin"/><Relationship Id="rId43" Type="http://schemas.openxmlformats.org/officeDocument/2006/relationships/oleObject" Target="../embeddings/oleObject31.bin"/><Relationship Id="rId48" Type="http://schemas.openxmlformats.org/officeDocument/2006/relationships/image" Target="../media/image46.jpg"/><Relationship Id="rId8" Type="http://schemas.openxmlformats.org/officeDocument/2006/relationships/image" Target="../media/image25.wmf"/></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8.wmf"/><Relationship Id="rId5" Type="http://schemas.openxmlformats.org/officeDocument/2006/relationships/oleObject" Target="../embeddings/oleObject63.bin"/><Relationship Id="rId4" Type="http://schemas.openxmlformats.org/officeDocument/2006/relationships/image" Target="../media/image147.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51.png"/><Relationship Id="rId4" Type="http://schemas.openxmlformats.org/officeDocument/2006/relationships/image" Target="../media/image150.wmf"/></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52.wmf"/><Relationship Id="rId17" Type="http://schemas.openxmlformats.org/officeDocument/2006/relationships/image" Target="../media/image55.png"/><Relationship Id="rId2" Type="http://schemas.openxmlformats.org/officeDocument/2006/relationships/slideLayout" Target="../slideLayouts/slideLayout2.xml"/><Relationship Id="rId16" Type="http://schemas.openxmlformats.org/officeDocument/2006/relationships/image" Target="../media/image54.wmf"/><Relationship Id="rId1" Type="http://schemas.openxmlformats.org/officeDocument/2006/relationships/vmlDrawing" Target="../drawings/vmlDrawing4.vml"/><Relationship Id="rId6" Type="http://schemas.openxmlformats.org/officeDocument/2006/relationships/image" Target="../media/image49.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36.bin"/><Relationship Id="rId14" Type="http://schemas.openxmlformats.org/officeDocument/2006/relationships/image" Target="../media/image53.wmf"/></Relationships>
</file>

<file path=ppt/slides/_rels/slide70.x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65.wmf"/><Relationship Id="rId4" Type="http://schemas.openxmlformats.org/officeDocument/2006/relationships/image" Target="../media/image164.wmf"/></Relationships>
</file>

<file path=ppt/slides/_rels/slide77.x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7.bin"/><Relationship Id="rId7" Type="http://schemas.openxmlformats.org/officeDocument/2006/relationships/image" Target="../media/image17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image" Target="../media/image172.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wmf"/></Relationships>
</file>

<file path=ppt/slides/_rels/slide8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80.wmf"/><Relationship Id="rId5" Type="http://schemas.openxmlformats.org/officeDocument/2006/relationships/oleObject" Target="../embeddings/oleObject72.bin"/><Relationship Id="rId10" Type="http://schemas.openxmlformats.org/officeDocument/2006/relationships/image" Target="../media/image183.png"/><Relationship Id="rId4" Type="http://schemas.openxmlformats.org/officeDocument/2006/relationships/image" Target="../media/image179.wmf"/><Relationship Id="rId9" Type="http://schemas.openxmlformats.org/officeDocument/2006/relationships/image" Target="../media/image182.png"/></Relationships>
</file>

<file path=ppt/slides/_rels/slide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jpeg"/></Relationships>
</file>

<file path=ppt/slides/_rels/slide96.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197.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96.wmf"/><Relationship Id="rId5" Type="http://schemas.openxmlformats.org/officeDocument/2006/relationships/oleObject" Target="../embeddings/oleObject75.bin"/><Relationship Id="rId4" Type="http://schemas.openxmlformats.org/officeDocument/2006/relationships/image" Target="../media/image195.wmf"/></Relationships>
</file>

<file path=ppt/slides/_rels/slide9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5.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矩形 22"/>
          <p:cNvSpPr/>
          <p:nvPr/>
        </p:nvSpPr>
        <p:spPr>
          <a:xfrm>
            <a:off x="0" y="2348880"/>
            <a:ext cx="12192000" cy="921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2" name="矩形 1"/>
          <p:cNvSpPr/>
          <p:nvPr/>
        </p:nvSpPr>
        <p:spPr>
          <a:xfrm>
            <a:off x="0" y="2420888"/>
            <a:ext cx="12192000" cy="2061116"/>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47"/>
          <p:cNvSpPr txBox="1">
            <a:spLocks noChangeArrowheads="1"/>
          </p:cNvSpPr>
          <p:nvPr/>
        </p:nvSpPr>
        <p:spPr bwMode="auto">
          <a:xfrm>
            <a:off x="4349404" y="4798893"/>
            <a:ext cx="7842596" cy="646331"/>
          </a:xfrm>
          <a:prstGeom prst="rect">
            <a:avLst/>
          </a:prstGeom>
          <a:solidFill>
            <a:schemeClr val="accent1">
              <a:lumMod val="40000"/>
              <a:lumOff val="60000"/>
            </a:schemeClr>
          </a:solidFill>
          <a:ln>
            <a:noFill/>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3600" b="1" dirty="0">
                <a:solidFill>
                  <a:srgbClr val="0070C0"/>
                </a:solidFill>
                <a:latin typeface="微软雅黑" pitchFamily="34" charset="-122"/>
                <a:ea typeface="微软雅黑" pitchFamily="34" charset="-122"/>
                <a:cs typeface="Tahoma" pitchFamily="34" charset="0"/>
              </a:rPr>
              <a:t>《</a:t>
            </a:r>
            <a:r>
              <a:rPr lang="zh-CN" altLang="en-US" sz="3600" b="1" dirty="0">
                <a:solidFill>
                  <a:srgbClr val="0070C0"/>
                </a:solidFill>
                <a:latin typeface="微软雅黑" pitchFamily="34" charset="-122"/>
                <a:ea typeface="微软雅黑" pitchFamily="34" charset="-122"/>
                <a:cs typeface="Tahoma" pitchFamily="34" charset="0"/>
              </a:rPr>
              <a:t>应用离散数学（第</a:t>
            </a:r>
            <a:r>
              <a:rPr lang="en-US" altLang="zh-CN" sz="3600" b="1" dirty="0">
                <a:solidFill>
                  <a:srgbClr val="0070C0"/>
                </a:solidFill>
                <a:latin typeface="微软雅黑" pitchFamily="34" charset="-122"/>
                <a:ea typeface="微软雅黑" pitchFamily="34" charset="-122"/>
                <a:cs typeface="Tahoma" pitchFamily="34" charset="0"/>
              </a:rPr>
              <a:t>2</a:t>
            </a:r>
            <a:r>
              <a:rPr lang="zh-CN" altLang="en-US" sz="3600" b="1" dirty="0">
                <a:solidFill>
                  <a:srgbClr val="0070C0"/>
                </a:solidFill>
                <a:latin typeface="微软雅黑" pitchFamily="34" charset="-122"/>
                <a:ea typeface="微软雅黑" pitchFamily="34" charset="-122"/>
                <a:cs typeface="Tahoma" pitchFamily="34" charset="0"/>
              </a:rPr>
              <a:t>版）</a:t>
            </a:r>
            <a:r>
              <a:rPr lang="en-US" altLang="zh-CN" sz="3600" b="1" dirty="0">
                <a:solidFill>
                  <a:srgbClr val="0070C0"/>
                </a:solidFill>
                <a:latin typeface="微软雅黑" pitchFamily="34" charset="-122"/>
                <a:ea typeface="微软雅黑" pitchFamily="34" charset="-122"/>
                <a:cs typeface="Tahoma" pitchFamily="34" charset="0"/>
              </a:rPr>
              <a:t>》</a:t>
            </a:r>
          </a:p>
        </p:txBody>
      </p:sp>
      <p:sp>
        <p:nvSpPr>
          <p:cNvPr id="15" name="矩形 14"/>
          <p:cNvSpPr>
            <a:spLocks noChangeArrowheads="1"/>
          </p:cNvSpPr>
          <p:nvPr/>
        </p:nvSpPr>
        <p:spPr bwMode="auto">
          <a:xfrm>
            <a:off x="6744072" y="2636809"/>
            <a:ext cx="395974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chemeClr val="bg1"/>
                </a:solidFill>
                <a:latin typeface="微软雅黑" pitchFamily="34" charset="-122"/>
                <a:ea typeface="微软雅黑" pitchFamily="34" charset="-122"/>
              </a:rPr>
              <a:t>第</a:t>
            </a:r>
            <a:r>
              <a:rPr lang="en-US" altLang="zh-CN" sz="3200" b="1" dirty="0">
                <a:solidFill>
                  <a:schemeClr val="bg1"/>
                </a:solidFill>
                <a:latin typeface="微软雅黑" pitchFamily="34" charset="-122"/>
                <a:ea typeface="微软雅黑" pitchFamily="34" charset="-122"/>
              </a:rPr>
              <a:t>5</a:t>
            </a:r>
            <a:r>
              <a:rPr lang="zh-CN" altLang="en-US" sz="3200" b="1" dirty="0">
                <a:solidFill>
                  <a:schemeClr val="bg1"/>
                </a:solidFill>
                <a:latin typeface="微软雅黑" pitchFamily="34" charset="-122"/>
                <a:ea typeface="微软雅黑" pitchFamily="34" charset="-122"/>
              </a:rPr>
              <a:t>章 </a:t>
            </a:r>
            <a:r>
              <a:rPr lang="zh-CN" altLang="zh-CN" sz="3200" b="1" dirty="0">
                <a:solidFill>
                  <a:schemeClr val="bg1"/>
                </a:solidFill>
                <a:latin typeface="微软雅黑" panose="020B0503020204020204" pitchFamily="34" charset="-122"/>
                <a:ea typeface="微软雅黑" panose="020B0503020204020204" pitchFamily="34" charset="-122"/>
              </a:rPr>
              <a:t>图</a:t>
            </a:r>
            <a:endParaRPr lang="en-US" altLang="zh-CN" sz="3200" b="1" dirty="0">
              <a:solidFill>
                <a:schemeClr val="bg1"/>
              </a:solidFill>
              <a:latin typeface="微软雅黑" panose="020B0503020204020204" pitchFamily="34" charset="-122"/>
              <a:ea typeface="微软雅黑" panose="020B0503020204020204" pitchFamily="34" charset="-122"/>
            </a:endParaRPr>
          </a:p>
          <a:p>
            <a:endParaRPr lang="en-US" altLang="zh-CN" sz="3200" b="1" dirty="0">
              <a:solidFill>
                <a:schemeClr val="bg1"/>
              </a:solidFill>
              <a:latin typeface="微软雅黑" panose="020B0503020204020204" pitchFamily="34" charset="-122"/>
              <a:ea typeface="微软雅黑" panose="020B0503020204020204" pitchFamily="34" charset="-122"/>
            </a:endParaRPr>
          </a:p>
          <a:p>
            <a:r>
              <a:rPr lang="zh-CN" altLang="en-US" sz="3200" b="1" dirty="0">
                <a:solidFill>
                  <a:schemeClr val="bg1"/>
                </a:solidFill>
                <a:latin typeface="微软雅黑" panose="020B0503020204020204" pitchFamily="34" charset="-122"/>
                <a:ea typeface="微软雅黑" panose="020B0503020204020204" pitchFamily="34" charset="-122"/>
              </a:rPr>
              <a:t>主讲：孙志海</a:t>
            </a:r>
          </a:p>
        </p:txBody>
      </p:sp>
      <p:sp>
        <p:nvSpPr>
          <p:cNvPr id="22" name="矩形 21"/>
          <p:cNvSpPr/>
          <p:nvPr/>
        </p:nvSpPr>
        <p:spPr>
          <a:xfrm>
            <a:off x="0" y="4481773"/>
            <a:ext cx="12192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grpSp>
        <p:nvGrpSpPr>
          <p:cNvPr id="3" name="组合 2"/>
          <p:cNvGrpSpPr/>
          <p:nvPr/>
        </p:nvGrpSpPr>
        <p:grpSpPr>
          <a:xfrm>
            <a:off x="767408" y="2276724"/>
            <a:ext cx="2639112" cy="2320773"/>
            <a:chOff x="4165480" y="1616608"/>
            <a:chExt cx="2638768" cy="2320472"/>
          </a:xfrm>
          <a:solidFill>
            <a:schemeClr val="bg1">
              <a:lumMod val="65000"/>
            </a:schemeClr>
          </a:solidFill>
        </p:grpSpPr>
        <p:sp>
          <p:nvSpPr>
            <p:cNvPr id="4"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3"/>
            <p:cNvSpPr/>
            <p:nvPr/>
          </p:nvSpPr>
          <p:spPr>
            <a:xfrm>
              <a:off x="4165480" y="3797088"/>
              <a:ext cx="2134712" cy="139992"/>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28127"/>
                <a:gd name="connsiteY0" fmla="*/ 0 h 266629"/>
                <a:gd name="connsiteX1" fmla="*/ 1928127 w 1928127"/>
                <a:gd name="connsiteY1" fmla="*/ 23221 h 266629"/>
                <a:gd name="connsiteX2" fmla="*/ 1928127 w 1928127"/>
                <a:gd name="connsiteY2" fmla="*/ 266629 h 266629"/>
                <a:gd name="connsiteX3" fmla="*/ 70399 w 1928127"/>
                <a:gd name="connsiteY3" fmla="*/ 266629 h 266629"/>
                <a:gd name="connsiteX4" fmla="*/ 0 w 1928127"/>
                <a:gd name="connsiteY4" fmla="*/ 0 h 26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127" h="266629">
                  <a:moveTo>
                    <a:pt x="0" y="0"/>
                  </a:moveTo>
                  <a:lnTo>
                    <a:pt x="1928127" y="23221"/>
                  </a:lnTo>
                  <a:lnTo>
                    <a:pt x="1928127" y="266629"/>
                  </a:lnTo>
                  <a:lnTo>
                    <a:pt x="70399" y="266629"/>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2"/>
          <p:cNvSpPr/>
          <p:nvPr/>
        </p:nvSpPr>
        <p:spPr>
          <a:xfrm>
            <a:off x="853515" y="2288917"/>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rgbClr val="92D050"/>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grpSp>
        <p:nvGrpSpPr>
          <p:cNvPr id="7" name="组合 6"/>
          <p:cNvGrpSpPr/>
          <p:nvPr/>
        </p:nvGrpSpPr>
        <p:grpSpPr>
          <a:xfrm>
            <a:off x="3203805" y="2284833"/>
            <a:ext cx="2651305" cy="2320773"/>
            <a:chOff x="4153288" y="1616608"/>
            <a:chExt cx="2650960" cy="2320472"/>
          </a:xfrm>
          <a:solidFill>
            <a:schemeClr val="bg1">
              <a:lumMod val="65000"/>
            </a:schemeClr>
          </a:solidFill>
        </p:grpSpPr>
        <p:sp>
          <p:nvSpPr>
            <p:cNvPr id="8"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p:nvPr/>
          </p:nvSpPr>
          <p:spPr>
            <a:xfrm>
              <a:off x="4153288" y="3809280"/>
              <a:ext cx="2146904" cy="127800"/>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50151"/>
                <a:gd name="connsiteY0" fmla="*/ 0 h 243408"/>
                <a:gd name="connsiteX1" fmla="*/ 1950151 w 1950151"/>
                <a:gd name="connsiteY1" fmla="*/ 0 h 243408"/>
                <a:gd name="connsiteX2" fmla="*/ 1950151 w 1950151"/>
                <a:gd name="connsiteY2" fmla="*/ 243408 h 243408"/>
                <a:gd name="connsiteX3" fmla="*/ 92423 w 1950151"/>
                <a:gd name="connsiteY3" fmla="*/ 243408 h 243408"/>
                <a:gd name="connsiteX4" fmla="*/ 0 w 1950151"/>
                <a:gd name="connsiteY4" fmla="*/ 0 h 243408"/>
                <a:gd name="connsiteX0" fmla="*/ 0 w 1939139"/>
                <a:gd name="connsiteY0" fmla="*/ 0 h 243408"/>
                <a:gd name="connsiteX1" fmla="*/ 1939139 w 1939139"/>
                <a:gd name="connsiteY1" fmla="*/ 0 h 243408"/>
                <a:gd name="connsiteX2" fmla="*/ 1939139 w 1939139"/>
                <a:gd name="connsiteY2" fmla="*/ 243408 h 243408"/>
                <a:gd name="connsiteX3" fmla="*/ 81411 w 1939139"/>
                <a:gd name="connsiteY3" fmla="*/ 243408 h 243408"/>
                <a:gd name="connsiteX4" fmla="*/ 0 w 1939139"/>
                <a:gd name="connsiteY4" fmla="*/ 0 h 24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139" h="243408">
                  <a:moveTo>
                    <a:pt x="0" y="0"/>
                  </a:moveTo>
                  <a:lnTo>
                    <a:pt x="1939139" y="0"/>
                  </a:lnTo>
                  <a:lnTo>
                    <a:pt x="1939139" y="243408"/>
                  </a:lnTo>
                  <a:lnTo>
                    <a:pt x="81411" y="24340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2"/>
          <p:cNvSpPr/>
          <p:nvPr/>
        </p:nvSpPr>
        <p:spPr>
          <a:xfrm>
            <a:off x="3302106" y="2297026"/>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rgbClr val="92D050"/>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pic>
        <p:nvPicPr>
          <p:cNvPr id="1028" name="Picture 4"/>
          <p:cNvPicPr>
            <a:picLocks noChangeAspect="1" noChangeArrowheads="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463266" y="2316302"/>
            <a:ext cx="1425059" cy="2264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9623" y="3068960"/>
            <a:ext cx="1661366" cy="738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509911" y="3855760"/>
            <a:ext cx="1842559" cy="65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流程图: 磁盘 15"/>
          <p:cNvSpPr/>
          <p:nvPr/>
        </p:nvSpPr>
        <p:spPr>
          <a:xfrm>
            <a:off x="4097376" y="2348880"/>
            <a:ext cx="360040" cy="612648"/>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直接访问存储器 16"/>
          <p:cNvSpPr/>
          <p:nvPr/>
        </p:nvSpPr>
        <p:spPr>
          <a:xfrm>
            <a:off x="4786571" y="2510248"/>
            <a:ext cx="481232" cy="432048"/>
          </a:xfrm>
          <a:prstGeom prst="flowChartMagneticDrum">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17198" y="476672"/>
            <a:ext cx="5299849" cy="523220"/>
          </a:xfrm>
          <a:prstGeom prst="rect">
            <a:avLst/>
          </a:prstGeom>
          <a:solidFill>
            <a:schemeClr val="accent6">
              <a:lumMod val="20000"/>
              <a:lumOff val="80000"/>
            </a:schemeClr>
          </a:solidFill>
        </p:spPr>
        <p:txBody>
          <a:bodyPr wrap="none">
            <a:spAutoFit/>
          </a:bodyPr>
          <a:lstStyle/>
          <a:p>
            <a:r>
              <a:rPr lang="en-US" altLang="zh-CN" sz="2800" dirty="0">
                <a:solidFill>
                  <a:schemeClr val="accent2">
                    <a:lumMod val="75000"/>
                  </a:schemeClr>
                </a:solidFill>
                <a:latin typeface="华文琥珀" panose="02010800040101010101" pitchFamily="2" charset="-122"/>
                <a:ea typeface="华文琥珀" panose="02010800040101010101" pitchFamily="2" charset="-122"/>
              </a:rPr>
              <a:t>21</a:t>
            </a:r>
            <a:r>
              <a:rPr lang="zh-CN" altLang="en-US" sz="2800" dirty="0">
                <a:solidFill>
                  <a:schemeClr val="accent2">
                    <a:lumMod val="75000"/>
                  </a:schemeClr>
                </a:solidFill>
                <a:latin typeface="华文琥珀" panose="02010800040101010101" pitchFamily="2" charset="-122"/>
                <a:ea typeface="华文琥珀" panose="02010800040101010101" pitchFamily="2" charset="-122"/>
              </a:rPr>
              <a:t>世纪高等教育计算机规划教材 </a:t>
            </a:r>
          </a:p>
        </p:txBody>
      </p:sp>
      <p:sp>
        <p:nvSpPr>
          <p:cNvPr id="19" name="矩形 18"/>
          <p:cNvSpPr/>
          <p:nvPr/>
        </p:nvSpPr>
        <p:spPr>
          <a:xfrm>
            <a:off x="7968208" y="5949280"/>
            <a:ext cx="2488182" cy="461665"/>
          </a:xfrm>
          <a:prstGeom prst="rect">
            <a:avLst/>
          </a:prstGeom>
        </p:spPr>
        <p:txBody>
          <a:bodyPr wrap="none">
            <a:spAutoFit/>
          </a:bodyPr>
          <a:lstStyle/>
          <a:p>
            <a:r>
              <a:rPr lang="zh-CN" altLang="en-US" sz="2400" b="1" dirty="0"/>
              <a:t>方景龙 周丽 编著</a:t>
            </a:r>
          </a:p>
        </p:txBody>
      </p:sp>
    </p:spTree>
    <p:extLst>
      <p:ext uri="{BB962C8B-B14F-4D97-AF65-F5344CB8AC3E}">
        <p14:creationId xmlns:p14="http://schemas.microsoft.com/office/powerpoint/2010/main" val="3107619789"/>
      </p:ext>
    </p:extLst>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400" fill="hold"/>
                                        <p:tgtEl>
                                          <p:spTgt spid="15"/>
                                        </p:tgtEl>
                                        <p:attrNameLst>
                                          <p:attrName>ppt_x</p:attrName>
                                        </p:attrNameLst>
                                      </p:cBhvr>
                                      <p:tavLst>
                                        <p:tav tm="0">
                                          <p:val>
                                            <p:strVal val="1+#ppt_w/2"/>
                                          </p:val>
                                        </p:tav>
                                        <p:tav tm="100000">
                                          <p:val>
                                            <p:strVal val="#ppt_x"/>
                                          </p:val>
                                        </p:tav>
                                      </p:tavLst>
                                    </p:anim>
                                    <p:anim calcmode="lin" valueType="num">
                                      <p:cBhvr additive="base">
                                        <p:cTn id="8" dur="4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6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8" presetClass="emph" presetSubtype="0" fill="hold" grpId="1" nodeType="withEffect">
                                  <p:stCondLst>
                                    <p:cond delay="0"/>
                                  </p:stCondLst>
                                  <p:childTnLst>
                                    <p:animRot by="43200000">
                                      <p:cBhvr>
                                        <p:cTn id="15" dur="4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2D2A015-6F35-4075-9CA2-7CDA09FE8D68}"/>
              </a:ext>
            </a:extLst>
          </p:cNvPr>
          <p:cNvSpPr>
            <a:spLocks noChangeArrowheads="1"/>
          </p:cNvSpPr>
          <p:nvPr/>
        </p:nvSpPr>
        <p:spPr bwMode="auto">
          <a:xfrm>
            <a:off x="323850" y="377180"/>
            <a:ext cx="51240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画出</a:t>
            </a:r>
            <a:r>
              <a:rPr lang="en-US" altLang="zh-CN" b="1" i="1" dirty="0" err="1">
                <a:latin typeface="Times New Roman" panose="02020603050405020304" pitchFamily="18" charset="0"/>
              </a:rPr>
              <a:t>K</a:t>
            </a:r>
            <a:r>
              <a:rPr lang="en-US" altLang="zh-CN" b="1" baseline="-25000" dirty="0" err="1">
                <a:latin typeface="Times New Roman" panose="02020603050405020304" pitchFamily="18" charset="0"/>
              </a:rPr>
              <a:t>4</a:t>
            </a:r>
            <a:r>
              <a:rPr lang="zh-CN" altLang="en-US" b="1" dirty="0">
                <a:latin typeface="Times New Roman" panose="02020603050405020304" pitchFamily="18" charset="0"/>
              </a:rPr>
              <a:t>不同边数的生成子图</a:t>
            </a:r>
          </a:p>
        </p:txBody>
      </p:sp>
      <p:pic>
        <p:nvPicPr>
          <p:cNvPr id="6" name="Picture 9" descr="14-6">
            <a:extLst>
              <a:ext uri="{FF2B5EF4-FFF2-40B4-BE49-F238E27FC236}">
                <a16:creationId xmlns:a16="http://schemas.microsoft.com/office/drawing/2014/main" id="{9724CEEB-20B7-4D9C-A1BF-C5E6010AE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63" y="1158418"/>
            <a:ext cx="11572177" cy="532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9323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矩形 4"/>
          <p:cNvSpPr/>
          <p:nvPr/>
        </p:nvSpPr>
        <p:spPr>
          <a:xfrm>
            <a:off x="1491642" y="3149026"/>
            <a:ext cx="4402167" cy="400110"/>
          </a:xfrm>
          <a:prstGeom prst="rect">
            <a:avLst/>
          </a:prstGeom>
        </p:spPr>
        <p:txBody>
          <a:bodyPr wrap="none">
            <a:spAutoFit/>
          </a:bodyPr>
          <a:lstStyle/>
          <a:p>
            <a:pPr algn="ctr"/>
            <a:r>
              <a:rPr lang="zh-CN" altLang="zh-CN" sz="2000" b="1" dirty="0"/>
              <a:t>图</a:t>
            </a:r>
            <a:r>
              <a:rPr lang="en-US" altLang="zh-CN" sz="2000" b="1" dirty="0"/>
              <a:t>5.26  </a:t>
            </a:r>
            <a:r>
              <a:rPr lang="zh-CN" altLang="zh-CN" sz="2000" b="1" dirty="0"/>
              <a:t>用广度优先搜索求生成树的图</a:t>
            </a:r>
            <a:r>
              <a:rPr lang="en-US" altLang="zh-CN" sz="2000" b="1" dirty="0"/>
              <a:t> </a:t>
            </a:r>
            <a:endParaRPr lang="zh-CN" altLang="en-US" sz="2000" b="1" dirty="0"/>
          </a:p>
        </p:txBody>
      </p:sp>
      <p:pic>
        <p:nvPicPr>
          <p:cNvPr id="625666" name="Picture 2" descr="5d27"/>
          <p:cNvPicPr>
            <a:picLocks noChangeAspect="1" noChangeArrowheads="1"/>
          </p:cNvPicPr>
          <p:nvPr/>
        </p:nvPicPr>
        <p:blipFill>
          <a:blip r:embed="rId2" cstate="print"/>
          <a:srcRect t="8800"/>
          <a:stretch>
            <a:fillRect/>
          </a:stretch>
        </p:blipFill>
        <p:spPr bwMode="auto">
          <a:xfrm>
            <a:off x="6405258" y="116632"/>
            <a:ext cx="4389568" cy="2919636"/>
          </a:xfrm>
          <a:prstGeom prst="rect">
            <a:avLst/>
          </a:prstGeom>
          <a:noFill/>
          <a:ln w="9525">
            <a:noFill/>
            <a:miter lim="800000"/>
            <a:headEnd/>
            <a:tailEnd/>
          </a:ln>
        </p:spPr>
      </p:pic>
      <p:sp>
        <p:nvSpPr>
          <p:cNvPr id="7" name="矩形 6"/>
          <p:cNvSpPr/>
          <p:nvPr/>
        </p:nvSpPr>
        <p:spPr>
          <a:xfrm>
            <a:off x="6402021" y="3108276"/>
            <a:ext cx="4344459" cy="400110"/>
          </a:xfrm>
          <a:prstGeom prst="rect">
            <a:avLst/>
          </a:prstGeom>
        </p:spPr>
        <p:txBody>
          <a:bodyPr wrap="none">
            <a:spAutoFit/>
          </a:bodyPr>
          <a:lstStyle/>
          <a:p>
            <a:pPr algn="ctr"/>
            <a:r>
              <a:rPr lang="zh-CN" altLang="zh-CN" sz="2000" b="1" dirty="0"/>
              <a:t>图</a:t>
            </a:r>
            <a:r>
              <a:rPr lang="en-US" altLang="zh-CN" sz="2000" b="1" dirty="0"/>
              <a:t>5.27  </a:t>
            </a:r>
            <a:r>
              <a:rPr lang="zh-CN" altLang="zh-CN" sz="2000" b="1" dirty="0"/>
              <a:t>用广度优先搜索求出的生成树</a:t>
            </a:r>
            <a:endParaRPr lang="zh-CN" altLang="en-US" sz="2000" b="1" dirty="0"/>
          </a:p>
        </p:txBody>
      </p:sp>
      <p:sp>
        <p:nvSpPr>
          <p:cNvPr id="6" name="文本占位符 2">
            <a:extLst>
              <a:ext uri="{FF2B5EF4-FFF2-40B4-BE49-F238E27FC236}">
                <a16:creationId xmlns:a16="http://schemas.microsoft.com/office/drawing/2014/main" id="{B35F646D-1560-4AC4-9A63-91B5F1163CCC}"/>
              </a:ext>
            </a:extLst>
          </p:cNvPr>
          <p:cNvSpPr>
            <a:spLocks noGrp="1"/>
          </p:cNvSpPr>
          <p:nvPr>
            <p:ph type="body" sz="quarter" idx="10"/>
          </p:nvPr>
        </p:nvSpPr>
        <p:spPr>
          <a:xfrm>
            <a:off x="623392" y="3501008"/>
            <a:ext cx="10871200" cy="3311574"/>
          </a:xfrm>
        </p:spPr>
        <p:txBody>
          <a:bodyPr/>
          <a:lstStyle/>
          <a:p>
            <a:pPr algn="just"/>
            <a:r>
              <a:rPr lang="en-US" altLang="zh-CN" dirty="0"/>
              <a:t>       </a:t>
            </a:r>
            <a:r>
              <a:rPr lang="zh-CN" altLang="zh-CN" dirty="0">
                <a:solidFill>
                  <a:schemeClr val="tx1"/>
                </a:solidFill>
              </a:rPr>
              <a:t>应该注意到，在使用广度优先搜索算法时，在有些地方，前驱顶点的选取是随机的。不同的选择将产生不同的生成树。例如，在例</a:t>
            </a:r>
            <a:r>
              <a:rPr lang="en-US" altLang="zh-CN" dirty="0">
                <a:solidFill>
                  <a:schemeClr val="tx1"/>
                </a:solidFill>
              </a:rPr>
              <a:t>5.26</a:t>
            </a:r>
            <a:r>
              <a:rPr lang="zh-CN" altLang="zh-CN" dirty="0">
                <a:solidFill>
                  <a:schemeClr val="tx1"/>
                </a:solidFill>
              </a:rPr>
              <a:t>中，可以选择边</a:t>
            </a:r>
            <a:r>
              <a:rPr lang="en-US" altLang="zh-CN" dirty="0">
                <a:solidFill>
                  <a:schemeClr val="tx1"/>
                </a:solidFill>
              </a:rPr>
              <a:t>(</a:t>
            </a:r>
            <a:r>
              <a:rPr lang="en-US" altLang="zh-CN" i="1" dirty="0">
                <a:solidFill>
                  <a:schemeClr val="tx1"/>
                </a:solidFill>
              </a:rPr>
              <a:t>E</a:t>
            </a:r>
            <a:r>
              <a:rPr lang="zh-CN" altLang="zh-CN" i="1" dirty="0">
                <a:solidFill>
                  <a:schemeClr val="tx1"/>
                </a:solidFill>
              </a:rPr>
              <a:t>，</a:t>
            </a:r>
            <a:r>
              <a:rPr lang="en-US" altLang="zh-CN" i="1" dirty="0">
                <a:solidFill>
                  <a:schemeClr val="tx1"/>
                </a:solidFill>
              </a:rPr>
              <a:t>H </a:t>
            </a:r>
            <a:r>
              <a:rPr lang="en-US" altLang="zh-CN" dirty="0">
                <a:solidFill>
                  <a:schemeClr val="tx1"/>
                </a:solidFill>
              </a:rPr>
              <a:t>)</a:t>
            </a:r>
            <a:r>
              <a:rPr lang="zh-CN" altLang="zh-CN" dirty="0">
                <a:solidFill>
                  <a:schemeClr val="tx1"/>
                </a:solidFill>
              </a:rPr>
              <a:t>和</a:t>
            </a:r>
            <a:r>
              <a:rPr lang="en-US" altLang="zh-CN" dirty="0">
                <a:solidFill>
                  <a:schemeClr val="tx1"/>
                </a:solidFill>
              </a:rPr>
              <a:t>(</a:t>
            </a:r>
            <a:r>
              <a:rPr lang="en-US" altLang="zh-CN" i="1" dirty="0">
                <a:solidFill>
                  <a:schemeClr val="tx1"/>
                </a:solidFill>
              </a:rPr>
              <a:t>F</a:t>
            </a:r>
            <a:r>
              <a:rPr lang="zh-CN" altLang="zh-CN" i="1" dirty="0">
                <a:solidFill>
                  <a:schemeClr val="tx1"/>
                </a:solidFill>
              </a:rPr>
              <a:t>，</a:t>
            </a:r>
            <a:r>
              <a:rPr lang="en-US" altLang="zh-CN" i="1" dirty="0">
                <a:solidFill>
                  <a:schemeClr val="tx1"/>
                </a:solidFill>
              </a:rPr>
              <a:t>G </a:t>
            </a:r>
            <a:r>
              <a:rPr lang="en-US" altLang="zh-CN" dirty="0">
                <a:solidFill>
                  <a:schemeClr val="tx1"/>
                </a:solidFill>
              </a:rPr>
              <a:t>)</a:t>
            </a:r>
            <a:r>
              <a:rPr lang="zh-CN" altLang="zh-CN" dirty="0">
                <a:solidFill>
                  <a:schemeClr val="tx1"/>
                </a:solidFill>
              </a:rPr>
              <a:t>，而不选择边</a:t>
            </a:r>
            <a:r>
              <a:rPr lang="en-US" altLang="zh-CN" dirty="0">
                <a:solidFill>
                  <a:schemeClr val="tx1"/>
                </a:solidFill>
              </a:rPr>
              <a:t>(</a:t>
            </a:r>
            <a:r>
              <a:rPr lang="en-US" altLang="zh-CN" i="1" dirty="0">
                <a:solidFill>
                  <a:schemeClr val="tx1"/>
                </a:solidFill>
              </a:rPr>
              <a:t>D</a:t>
            </a:r>
            <a:r>
              <a:rPr lang="zh-CN" altLang="zh-CN" i="1" dirty="0">
                <a:solidFill>
                  <a:schemeClr val="tx1"/>
                </a:solidFill>
              </a:rPr>
              <a:t>，</a:t>
            </a:r>
            <a:r>
              <a:rPr lang="en-US" altLang="zh-CN" i="1" dirty="0">
                <a:solidFill>
                  <a:schemeClr val="tx1"/>
                </a:solidFill>
              </a:rPr>
              <a:t>H </a:t>
            </a:r>
            <a:r>
              <a:rPr lang="en-US" altLang="zh-CN" dirty="0">
                <a:solidFill>
                  <a:schemeClr val="tx1"/>
                </a:solidFill>
              </a:rPr>
              <a:t>)</a:t>
            </a:r>
            <a:r>
              <a:rPr lang="zh-CN" altLang="zh-CN" dirty="0">
                <a:solidFill>
                  <a:schemeClr val="tx1"/>
                </a:solidFill>
              </a:rPr>
              <a:t>和</a:t>
            </a:r>
            <a:r>
              <a:rPr lang="en-US" altLang="zh-CN" dirty="0">
                <a:solidFill>
                  <a:schemeClr val="tx1"/>
                </a:solidFill>
              </a:rPr>
              <a:t>(</a:t>
            </a:r>
            <a:r>
              <a:rPr lang="en-US" altLang="zh-CN" i="1" dirty="0">
                <a:solidFill>
                  <a:schemeClr val="tx1"/>
                </a:solidFill>
              </a:rPr>
              <a:t>C</a:t>
            </a:r>
            <a:r>
              <a:rPr lang="zh-CN" altLang="zh-CN" i="1" dirty="0">
                <a:solidFill>
                  <a:schemeClr val="tx1"/>
                </a:solidFill>
              </a:rPr>
              <a:t>，</a:t>
            </a:r>
            <a:r>
              <a:rPr lang="en-US" altLang="zh-CN" i="1" dirty="0">
                <a:solidFill>
                  <a:schemeClr val="tx1"/>
                </a:solidFill>
              </a:rPr>
              <a:t>F </a:t>
            </a:r>
            <a:r>
              <a:rPr lang="en-US" altLang="zh-CN" dirty="0">
                <a:solidFill>
                  <a:schemeClr val="tx1"/>
                </a:solidFill>
              </a:rPr>
              <a:t>)</a:t>
            </a:r>
            <a:r>
              <a:rPr lang="zh-CN" altLang="zh-CN" dirty="0">
                <a:solidFill>
                  <a:schemeClr val="tx1"/>
                </a:solidFill>
              </a:rPr>
              <a:t>，这就会给出另一棵生成树。</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只使用生成树中的边的简单通路是两顶点之间的最短通路。由广度优先搜索算法给出的顶点的标记就是从</a:t>
            </a:r>
            <a:r>
              <a:rPr lang="en-US" altLang="zh-CN" dirty="0">
                <a:solidFill>
                  <a:schemeClr val="tx1"/>
                </a:solidFill>
              </a:rPr>
              <a:t>S</a:t>
            </a:r>
            <a:r>
              <a:rPr lang="zh-CN" altLang="zh-CN" dirty="0">
                <a:solidFill>
                  <a:schemeClr val="tx1"/>
                </a:solidFill>
              </a:rPr>
              <a:t>到该顶点的距离，因此，有时把通过广度优先搜索算法构成出来的生成树称为</a:t>
            </a:r>
            <a:r>
              <a:rPr lang="zh-CN" altLang="zh-CN" b="1" dirty="0">
                <a:solidFill>
                  <a:schemeClr val="tx1"/>
                </a:solidFill>
              </a:rPr>
              <a:t>最短通路树（</a:t>
            </a:r>
            <a:r>
              <a:rPr lang="en-US" altLang="zh-CN" b="1" dirty="0">
                <a:solidFill>
                  <a:schemeClr val="tx1"/>
                </a:solidFill>
              </a:rPr>
              <a:t>Shortest Path Tree</a:t>
            </a:r>
            <a:r>
              <a:rPr lang="zh-CN" altLang="zh-CN" b="1" dirty="0">
                <a:solidFill>
                  <a:schemeClr val="tx1"/>
                </a:solidFill>
              </a:rPr>
              <a:t>）</a:t>
            </a:r>
            <a:r>
              <a:rPr lang="zh-CN" altLang="zh-CN" dirty="0">
                <a:solidFill>
                  <a:schemeClr val="tx1"/>
                </a:solidFill>
              </a:rPr>
              <a:t>。</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生成树的存在性与图的连通性有关。下面的定理明确地表述了这种关系。</a:t>
            </a:r>
            <a:endParaRPr lang="zh-CN" altLang="en-US" dirty="0">
              <a:solidFill>
                <a:schemeClr val="tx1"/>
              </a:solidFill>
            </a:endParaRPr>
          </a:p>
        </p:txBody>
      </p:sp>
      <p:cxnSp>
        <p:nvCxnSpPr>
          <p:cNvPr id="3" name="直接连接符 2">
            <a:extLst>
              <a:ext uri="{FF2B5EF4-FFF2-40B4-BE49-F238E27FC236}">
                <a16:creationId xmlns:a16="http://schemas.microsoft.com/office/drawing/2014/main" id="{A99296F3-0BBC-43C0-A499-26F3C9B45A53}"/>
              </a:ext>
            </a:extLst>
          </p:cNvPr>
          <p:cNvCxnSpPr>
            <a:cxnSpLocks/>
          </p:cNvCxnSpPr>
          <p:nvPr/>
        </p:nvCxnSpPr>
        <p:spPr>
          <a:xfrm>
            <a:off x="5159896" y="5876478"/>
            <a:ext cx="6262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ADB2DC9-D13A-418D-BBEB-CE3E3DA75F8E}"/>
              </a:ext>
            </a:extLst>
          </p:cNvPr>
          <p:cNvCxnSpPr>
            <a:cxnSpLocks/>
          </p:cNvCxnSpPr>
          <p:nvPr/>
        </p:nvCxnSpPr>
        <p:spPr>
          <a:xfrm>
            <a:off x="623392" y="6308526"/>
            <a:ext cx="41044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4ABFD92-0D5D-4504-B395-4ABBD71F91FD}"/>
              </a:ext>
            </a:extLst>
          </p:cNvPr>
          <p:cNvPicPr>
            <a:picLocks noChangeAspect="1"/>
          </p:cNvPicPr>
          <p:nvPr/>
        </p:nvPicPr>
        <p:blipFill>
          <a:blip r:embed="rId3"/>
          <a:stretch>
            <a:fillRect/>
          </a:stretch>
        </p:blipFill>
        <p:spPr>
          <a:xfrm>
            <a:off x="1197984" y="116632"/>
            <a:ext cx="4695825" cy="2914650"/>
          </a:xfrm>
          <a:prstGeom prst="rect">
            <a:avLst/>
          </a:prstGeom>
        </p:spPr>
      </p:pic>
      <p:cxnSp>
        <p:nvCxnSpPr>
          <p:cNvPr id="9" name="直接连接符 8">
            <a:extLst>
              <a:ext uri="{FF2B5EF4-FFF2-40B4-BE49-F238E27FC236}">
                <a16:creationId xmlns:a16="http://schemas.microsoft.com/office/drawing/2014/main" id="{08517962-864F-4D57-A9A8-4A269ACD265C}"/>
              </a:ext>
            </a:extLst>
          </p:cNvPr>
          <p:cNvCxnSpPr>
            <a:cxnSpLocks/>
          </p:cNvCxnSpPr>
          <p:nvPr/>
        </p:nvCxnSpPr>
        <p:spPr>
          <a:xfrm>
            <a:off x="695400" y="4437112"/>
            <a:ext cx="29523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8B13588-0F89-4084-9A29-B735D679A7A6}"/>
              </a:ext>
            </a:extLst>
          </p:cNvPr>
          <p:cNvCxnSpPr>
            <a:cxnSpLocks/>
          </p:cNvCxnSpPr>
          <p:nvPr/>
        </p:nvCxnSpPr>
        <p:spPr>
          <a:xfrm>
            <a:off x="10632504" y="4005064"/>
            <a:ext cx="86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7930" y="476672"/>
            <a:ext cx="10871200" cy="2041142"/>
          </a:xfrm>
        </p:spPr>
        <p:txBody>
          <a:bodyPr/>
          <a:lstStyle/>
          <a:p>
            <a:pPr algn="just"/>
            <a:r>
              <a:rPr lang="zh-CN" altLang="zh-CN" dirty="0">
                <a:solidFill>
                  <a:schemeClr val="tx1"/>
                </a:solidFill>
              </a:rPr>
              <a:t>定理</a:t>
            </a:r>
            <a:r>
              <a:rPr lang="en-US" altLang="zh-CN" dirty="0">
                <a:solidFill>
                  <a:schemeClr val="tx1"/>
                </a:solidFill>
              </a:rPr>
              <a:t>5.12  </a:t>
            </a:r>
            <a:r>
              <a:rPr lang="zh-CN" altLang="zh-CN" dirty="0">
                <a:solidFill>
                  <a:schemeClr val="tx1"/>
                </a:solidFill>
              </a:rPr>
              <a:t>图</a:t>
            </a:r>
            <a:r>
              <a:rPr lang="en-US" altLang="zh-CN" i="1" dirty="0">
                <a:solidFill>
                  <a:schemeClr val="tx1"/>
                </a:solidFill>
              </a:rPr>
              <a:t>G </a:t>
            </a:r>
            <a:r>
              <a:rPr lang="zh-CN" altLang="zh-CN" dirty="0">
                <a:solidFill>
                  <a:schemeClr val="tx1"/>
                </a:solidFill>
              </a:rPr>
              <a:t>具有生成树，当且仅当</a:t>
            </a:r>
            <a:r>
              <a:rPr lang="en-US" altLang="zh-CN" i="1" dirty="0">
                <a:solidFill>
                  <a:schemeClr val="tx1"/>
                </a:solidFill>
              </a:rPr>
              <a:t>G </a:t>
            </a:r>
            <a:r>
              <a:rPr lang="zh-CN" altLang="zh-CN" dirty="0">
                <a:solidFill>
                  <a:schemeClr val="tx1"/>
                </a:solidFill>
              </a:rPr>
              <a:t>是连通图。</a:t>
            </a:r>
          </a:p>
          <a:p>
            <a:pPr algn="just"/>
            <a:r>
              <a:rPr lang="zh-CN" altLang="zh-CN" b="1" dirty="0">
                <a:solidFill>
                  <a:schemeClr val="tx1"/>
                </a:solidFill>
              </a:rPr>
              <a:t>证明</a:t>
            </a:r>
            <a:r>
              <a:rPr lang="en-US" altLang="zh-CN" b="1" dirty="0">
                <a:solidFill>
                  <a:schemeClr val="tx1"/>
                </a:solidFill>
              </a:rPr>
              <a:t> </a:t>
            </a:r>
            <a:r>
              <a:rPr lang="en-US" altLang="zh-CN" dirty="0">
                <a:solidFill>
                  <a:schemeClr val="tx1"/>
                </a:solidFill>
              </a:rPr>
              <a:t> </a:t>
            </a:r>
            <a:r>
              <a:rPr lang="zh-CN" altLang="zh-CN" dirty="0">
                <a:solidFill>
                  <a:schemeClr val="tx1"/>
                </a:solidFill>
              </a:rPr>
              <a:t>必要性显然，只须证明充分性。若</a:t>
            </a:r>
            <a:r>
              <a:rPr lang="en-US" altLang="zh-CN" i="1" dirty="0">
                <a:solidFill>
                  <a:schemeClr val="tx1"/>
                </a:solidFill>
              </a:rPr>
              <a:t>G </a:t>
            </a:r>
            <a:r>
              <a:rPr lang="zh-CN" altLang="zh-CN" dirty="0">
                <a:solidFill>
                  <a:schemeClr val="tx1"/>
                </a:solidFill>
              </a:rPr>
              <a:t>中无回路，则</a:t>
            </a:r>
            <a:r>
              <a:rPr lang="en-US" altLang="zh-CN" i="1" dirty="0">
                <a:solidFill>
                  <a:schemeClr val="tx1"/>
                </a:solidFill>
              </a:rPr>
              <a:t>G </a:t>
            </a:r>
            <a:r>
              <a:rPr lang="zh-CN" altLang="zh-CN" dirty="0">
                <a:solidFill>
                  <a:schemeClr val="tx1"/>
                </a:solidFill>
              </a:rPr>
              <a:t>本身是</a:t>
            </a:r>
            <a:r>
              <a:rPr lang="en-US" altLang="zh-CN" i="1" dirty="0">
                <a:solidFill>
                  <a:schemeClr val="tx1"/>
                </a:solidFill>
              </a:rPr>
              <a:t>G </a:t>
            </a:r>
            <a:r>
              <a:rPr lang="zh-CN" altLang="zh-CN" dirty="0">
                <a:solidFill>
                  <a:schemeClr val="tx1"/>
                </a:solidFill>
              </a:rPr>
              <a:t>的一个生成树。若</a:t>
            </a:r>
            <a:r>
              <a:rPr lang="en-US" altLang="zh-CN" i="1" dirty="0">
                <a:solidFill>
                  <a:schemeClr val="tx1"/>
                </a:solidFill>
              </a:rPr>
              <a:t>G </a:t>
            </a:r>
            <a:r>
              <a:rPr lang="zh-CN" altLang="zh-CN" dirty="0">
                <a:solidFill>
                  <a:schemeClr val="tx1"/>
                </a:solidFill>
              </a:rPr>
              <a:t>中有回路，则任取一回路，随意地删除回路上的一条边，若还有回路再随意地删除回路上的一条边，直到最后无回路为止，易知，所得图无回路，连通且为</a:t>
            </a:r>
            <a:r>
              <a:rPr lang="en-US" altLang="zh-CN" i="1" dirty="0">
                <a:solidFill>
                  <a:schemeClr val="tx1"/>
                </a:solidFill>
              </a:rPr>
              <a:t>G </a:t>
            </a:r>
            <a:r>
              <a:rPr lang="zh-CN" altLang="zh-CN" dirty="0">
                <a:solidFill>
                  <a:schemeClr val="tx1"/>
                </a:solidFill>
              </a:rPr>
              <a:t>的生成子图，所以为</a:t>
            </a:r>
            <a:r>
              <a:rPr lang="en-US" altLang="zh-CN" i="1" dirty="0">
                <a:solidFill>
                  <a:schemeClr val="tx1"/>
                </a:solidFill>
              </a:rPr>
              <a:t>G </a:t>
            </a:r>
            <a:r>
              <a:rPr lang="zh-CN" altLang="zh-CN" dirty="0">
                <a:solidFill>
                  <a:schemeClr val="tx1"/>
                </a:solidFill>
              </a:rPr>
              <a:t>的生成树。</a:t>
            </a:r>
          </a:p>
          <a:p>
            <a:endParaRPr lang="zh-CN" altLang="en-US" dirty="0"/>
          </a:p>
        </p:txBody>
      </p:sp>
      <p:pic>
        <p:nvPicPr>
          <p:cNvPr id="623617"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457141" y="2348880"/>
            <a:ext cx="11277718" cy="2448272"/>
          </a:xfrm>
          <a:prstGeom prst="rect">
            <a:avLst/>
          </a:prstGeom>
          <a:noFill/>
          <a:ln w="9525">
            <a:noFill/>
            <a:miter lim="800000"/>
            <a:headEnd/>
            <a:tailEnd/>
          </a:ln>
        </p:spPr>
      </p:pic>
      <p:pic>
        <p:nvPicPr>
          <p:cNvPr id="6" name="图片 5">
            <a:extLst>
              <a:ext uri="{FF2B5EF4-FFF2-40B4-BE49-F238E27FC236}">
                <a16:creationId xmlns:a16="http://schemas.microsoft.com/office/drawing/2014/main" id="{17BDC65D-4CD1-4D5C-A9FB-3F065436C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102" y="4493446"/>
            <a:ext cx="4988341" cy="2364554"/>
          </a:xfrm>
          <a:prstGeom prst="rect">
            <a:avLst/>
          </a:prstGeom>
        </p:spPr>
      </p:pic>
      <p:cxnSp>
        <p:nvCxnSpPr>
          <p:cNvPr id="5" name="直接连接符 4">
            <a:extLst>
              <a:ext uri="{FF2B5EF4-FFF2-40B4-BE49-F238E27FC236}">
                <a16:creationId xmlns:a16="http://schemas.microsoft.com/office/drawing/2014/main" id="{30F1D541-4BB6-4298-8132-717A83685EAB}"/>
              </a:ext>
            </a:extLst>
          </p:cNvPr>
          <p:cNvCxnSpPr>
            <a:cxnSpLocks/>
          </p:cNvCxnSpPr>
          <p:nvPr/>
        </p:nvCxnSpPr>
        <p:spPr>
          <a:xfrm>
            <a:off x="767408" y="980728"/>
            <a:ext cx="56166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27714"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457223" y="3356992"/>
            <a:ext cx="11318514" cy="2808312"/>
          </a:xfrm>
          <a:prstGeom prst="rect">
            <a:avLst/>
          </a:prstGeom>
          <a:noFill/>
          <a:ln w="9525">
            <a:noFill/>
            <a:miter lim="800000"/>
            <a:headEnd/>
            <a:tailEnd/>
          </a:ln>
        </p:spPr>
      </p:pic>
      <p:pic>
        <p:nvPicPr>
          <p:cNvPr id="2" name="Picture 1">
            <a:extLst>
              <a:ext uri="{FF2B5EF4-FFF2-40B4-BE49-F238E27FC236}">
                <a16:creationId xmlns:a16="http://schemas.microsoft.com/office/drawing/2014/main" id="{8A0E9959-9F73-4826-88B7-4E6125221CB7}"/>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457141" y="692696"/>
            <a:ext cx="11277718" cy="2448272"/>
          </a:xfrm>
          <a:prstGeom prst="rect">
            <a:avLst/>
          </a:prstGeom>
          <a:noFill/>
          <a:ln w="9525">
            <a:noFill/>
            <a:miter lim="800000"/>
            <a:headEnd/>
            <a:tailEnd/>
          </a:ln>
        </p:spPr>
      </p:pic>
      <p:sp>
        <p:nvSpPr>
          <p:cNvPr id="3" name="矩形 2">
            <a:extLst>
              <a:ext uri="{FF2B5EF4-FFF2-40B4-BE49-F238E27FC236}">
                <a16:creationId xmlns:a16="http://schemas.microsoft.com/office/drawing/2014/main" id="{C3044DD1-DE34-459E-8C88-DBD00A7C85C5}"/>
              </a:ext>
            </a:extLst>
          </p:cNvPr>
          <p:cNvSpPr/>
          <p:nvPr/>
        </p:nvSpPr>
        <p:spPr>
          <a:xfrm>
            <a:off x="457141" y="3212976"/>
            <a:ext cx="11471507" cy="3096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416" y="476672"/>
            <a:ext cx="10871200" cy="2016224"/>
          </a:xfrm>
        </p:spPr>
        <p:txBody>
          <a:bodyPr/>
          <a:lstStyle/>
          <a:p>
            <a:pPr algn="just"/>
            <a:r>
              <a:rPr lang="zh-CN" altLang="zh-CN" b="1" dirty="0">
                <a:solidFill>
                  <a:schemeClr val="tx1"/>
                </a:solidFill>
              </a:rPr>
              <a:t>定理</a:t>
            </a:r>
            <a:r>
              <a:rPr lang="en-US" altLang="zh-CN" b="1" dirty="0">
                <a:solidFill>
                  <a:schemeClr val="tx1"/>
                </a:solidFill>
              </a:rPr>
              <a:t>5.14  </a:t>
            </a:r>
            <a:r>
              <a:rPr lang="zh-CN" altLang="zh-CN" dirty="0">
                <a:solidFill>
                  <a:schemeClr val="tx1"/>
                </a:solidFill>
              </a:rPr>
              <a:t>设</a:t>
            </a:r>
            <a:r>
              <a:rPr lang="en-US" altLang="zh-CN" i="1" dirty="0">
                <a:solidFill>
                  <a:schemeClr val="tx1"/>
                </a:solidFill>
              </a:rPr>
              <a:t>T </a:t>
            </a:r>
            <a:r>
              <a:rPr lang="zh-CN" altLang="zh-CN" dirty="0">
                <a:solidFill>
                  <a:schemeClr val="tx1"/>
                </a:solidFill>
              </a:rPr>
              <a:t>是图</a:t>
            </a:r>
            <a:r>
              <a:rPr lang="en-US" altLang="zh-CN" i="1" dirty="0">
                <a:solidFill>
                  <a:schemeClr val="tx1"/>
                </a:solidFill>
              </a:rPr>
              <a:t>G </a:t>
            </a:r>
            <a:r>
              <a:rPr lang="zh-CN" altLang="zh-CN" dirty="0">
                <a:solidFill>
                  <a:schemeClr val="tx1"/>
                </a:solidFill>
              </a:rPr>
              <a:t>的生成树。</a:t>
            </a:r>
          </a:p>
          <a:p>
            <a:pPr algn="just"/>
            <a:r>
              <a:rPr lang="zh-CN" altLang="zh-CN" dirty="0">
                <a:solidFill>
                  <a:schemeClr val="tx1"/>
                </a:solidFill>
              </a:rPr>
              <a:t>（</a:t>
            </a:r>
            <a:r>
              <a:rPr lang="en-US" altLang="zh-CN" dirty="0">
                <a:solidFill>
                  <a:schemeClr val="tx1"/>
                </a:solidFill>
              </a:rPr>
              <a:t>1</a:t>
            </a:r>
            <a:r>
              <a:rPr lang="zh-CN" altLang="zh-CN" dirty="0">
                <a:solidFill>
                  <a:schemeClr val="tx1"/>
                </a:solidFill>
              </a:rPr>
              <a:t>）</a:t>
            </a:r>
            <a:r>
              <a:rPr lang="en-US" altLang="zh-CN" i="1" dirty="0">
                <a:solidFill>
                  <a:schemeClr val="tx1"/>
                </a:solidFill>
              </a:rPr>
              <a:t>G </a:t>
            </a:r>
            <a:r>
              <a:rPr lang="zh-CN" altLang="zh-CN" dirty="0">
                <a:solidFill>
                  <a:schemeClr val="tx1"/>
                </a:solidFill>
              </a:rPr>
              <a:t>的任一割集</a:t>
            </a:r>
            <a:r>
              <a:rPr lang="en-US" altLang="zh-CN" dirty="0">
                <a:solidFill>
                  <a:schemeClr val="tx1"/>
                </a:solidFill>
              </a:rPr>
              <a:t>(</a:t>
            </a:r>
            <a:r>
              <a:rPr lang="zh-CN" altLang="en-US" dirty="0">
                <a:solidFill>
                  <a:schemeClr val="tx1"/>
                </a:solidFill>
              </a:rPr>
              <a:t>边割集</a:t>
            </a:r>
            <a:r>
              <a:rPr lang="en-US" altLang="zh-CN" dirty="0">
                <a:solidFill>
                  <a:schemeClr val="tx1"/>
                </a:solidFill>
              </a:rPr>
              <a:t>)</a:t>
            </a:r>
            <a:r>
              <a:rPr lang="zh-CN" altLang="zh-CN" dirty="0">
                <a:solidFill>
                  <a:schemeClr val="tx1"/>
                </a:solidFill>
              </a:rPr>
              <a:t>都至少含有</a:t>
            </a:r>
            <a:r>
              <a:rPr lang="en-US" altLang="zh-CN" i="1" dirty="0">
                <a:solidFill>
                  <a:schemeClr val="tx1"/>
                </a:solidFill>
              </a:rPr>
              <a:t>T  </a:t>
            </a:r>
            <a:r>
              <a:rPr lang="zh-CN" altLang="zh-CN" dirty="0">
                <a:solidFill>
                  <a:schemeClr val="tx1"/>
                </a:solidFill>
              </a:rPr>
              <a:t>的一条枝。</a:t>
            </a:r>
          </a:p>
          <a:p>
            <a:pPr algn="just"/>
            <a:r>
              <a:rPr lang="zh-CN" altLang="zh-CN" dirty="0">
                <a:solidFill>
                  <a:schemeClr val="tx1"/>
                </a:solidFill>
              </a:rPr>
              <a:t>（</a:t>
            </a:r>
            <a:r>
              <a:rPr lang="en-US" altLang="zh-CN" dirty="0">
                <a:solidFill>
                  <a:schemeClr val="tx1"/>
                </a:solidFill>
              </a:rPr>
              <a:t>2</a:t>
            </a:r>
            <a:r>
              <a:rPr lang="zh-CN" altLang="zh-CN" dirty="0">
                <a:solidFill>
                  <a:schemeClr val="tx1"/>
                </a:solidFill>
              </a:rPr>
              <a:t>）若</a:t>
            </a:r>
            <a:r>
              <a:rPr lang="en-US" altLang="zh-CN" i="1" dirty="0">
                <a:solidFill>
                  <a:schemeClr val="tx1"/>
                </a:solidFill>
              </a:rPr>
              <a:t>e</a:t>
            </a:r>
            <a:r>
              <a:rPr lang="en-US" altLang="zh-CN" dirty="0">
                <a:solidFill>
                  <a:schemeClr val="tx1"/>
                </a:solidFill>
              </a:rPr>
              <a:t> </a:t>
            </a:r>
            <a:r>
              <a:rPr lang="zh-CN" altLang="zh-CN" dirty="0">
                <a:solidFill>
                  <a:schemeClr val="tx1"/>
                </a:solidFill>
              </a:rPr>
              <a:t>为</a:t>
            </a:r>
            <a:r>
              <a:rPr lang="en-US" altLang="zh-CN" i="1" dirty="0">
                <a:solidFill>
                  <a:schemeClr val="tx1"/>
                </a:solidFill>
              </a:rPr>
              <a:t>T </a:t>
            </a:r>
            <a:r>
              <a:rPr lang="zh-CN" altLang="zh-CN" dirty="0">
                <a:solidFill>
                  <a:schemeClr val="tx1"/>
                </a:solidFill>
              </a:rPr>
              <a:t>的枝，则</a:t>
            </a:r>
            <a:r>
              <a:rPr lang="en-US" altLang="zh-CN" i="1" dirty="0">
                <a:solidFill>
                  <a:schemeClr val="tx1"/>
                </a:solidFill>
              </a:rPr>
              <a:t>G </a:t>
            </a:r>
            <a:r>
              <a:rPr lang="zh-CN" altLang="zh-CN" dirty="0">
                <a:solidFill>
                  <a:schemeClr val="tx1"/>
                </a:solidFill>
              </a:rPr>
              <a:t>中恰好存在一个只含枝</a:t>
            </a:r>
            <a:r>
              <a:rPr lang="en-US" altLang="zh-CN" dirty="0">
                <a:solidFill>
                  <a:schemeClr val="tx1"/>
                </a:solidFill>
              </a:rPr>
              <a:t> </a:t>
            </a:r>
            <a:r>
              <a:rPr lang="en-US" altLang="zh-CN" i="1" dirty="0">
                <a:solidFill>
                  <a:schemeClr val="tx1"/>
                </a:solidFill>
              </a:rPr>
              <a:t>e</a:t>
            </a:r>
            <a:r>
              <a:rPr lang="zh-CN" altLang="zh-CN" dirty="0">
                <a:solidFill>
                  <a:schemeClr val="tx1"/>
                </a:solidFill>
              </a:rPr>
              <a:t>，其余都是弦的割集，称为</a:t>
            </a:r>
            <a:r>
              <a:rPr lang="en-US" altLang="zh-CN" i="1" dirty="0">
                <a:solidFill>
                  <a:schemeClr val="tx1"/>
                </a:solidFill>
              </a:rPr>
              <a:t>G </a:t>
            </a:r>
            <a:r>
              <a:rPr lang="zh-CN" altLang="zh-CN" dirty="0">
                <a:solidFill>
                  <a:schemeClr val="tx1"/>
                </a:solidFill>
              </a:rPr>
              <a:t>的对应</a:t>
            </a:r>
            <a:r>
              <a:rPr lang="en-US" altLang="zh-CN" i="1" dirty="0">
                <a:solidFill>
                  <a:schemeClr val="tx1"/>
                </a:solidFill>
              </a:rPr>
              <a:t>T </a:t>
            </a:r>
            <a:r>
              <a:rPr lang="zh-CN" altLang="zh-CN" dirty="0">
                <a:solidFill>
                  <a:schemeClr val="tx1"/>
                </a:solidFill>
              </a:rPr>
              <a:t>的枝</a:t>
            </a:r>
            <a:r>
              <a:rPr lang="en-US" altLang="zh-CN" dirty="0">
                <a:solidFill>
                  <a:schemeClr val="tx1"/>
                </a:solidFill>
              </a:rPr>
              <a:t> </a:t>
            </a:r>
            <a:r>
              <a:rPr lang="en-US" altLang="zh-CN" i="1" dirty="0">
                <a:solidFill>
                  <a:schemeClr val="tx1"/>
                </a:solidFill>
              </a:rPr>
              <a:t>e</a:t>
            </a:r>
            <a:r>
              <a:rPr lang="zh-CN" altLang="zh-CN" dirty="0">
                <a:solidFill>
                  <a:schemeClr val="tx1"/>
                </a:solidFill>
              </a:rPr>
              <a:t>的</a:t>
            </a:r>
            <a:r>
              <a:rPr lang="zh-CN" altLang="zh-CN" b="1" dirty="0">
                <a:solidFill>
                  <a:schemeClr val="tx1"/>
                </a:solidFill>
              </a:rPr>
              <a:t>基本割集</a:t>
            </a:r>
            <a:r>
              <a:rPr lang="zh-CN" altLang="zh-CN" dirty="0">
                <a:solidFill>
                  <a:schemeClr val="tx1"/>
                </a:solidFill>
              </a:rPr>
              <a:t>。</a:t>
            </a:r>
          </a:p>
          <a:p>
            <a:endParaRPr lang="zh-CN" altLang="en-US" dirty="0"/>
          </a:p>
        </p:txBody>
      </p:sp>
      <p:pic>
        <p:nvPicPr>
          <p:cNvPr id="628738"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81450" y="2636912"/>
            <a:ext cx="11248176" cy="3343111"/>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4177B9F0-280D-4052-9C98-B09CD6BF046A}"/>
              </a:ext>
            </a:extLst>
          </p:cNvPr>
          <p:cNvCxnSpPr>
            <a:cxnSpLocks/>
          </p:cNvCxnSpPr>
          <p:nvPr/>
        </p:nvCxnSpPr>
        <p:spPr>
          <a:xfrm>
            <a:off x="3503712" y="4725144"/>
            <a:ext cx="56166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41424" y="70676"/>
            <a:ext cx="10871200" cy="1511374"/>
          </a:xfrm>
        </p:spPr>
        <p:txBody>
          <a:bodyPr/>
          <a:lstStyle/>
          <a:p>
            <a:r>
              <a:rPr lang="zh-CN" altLang="zh-CN" b="1" dirty="0">
                <a:solidFill>
                  <a:srgbClr val="C00000"/>
                </a:solidFill>
              </a:rPr>
              <a:t>例</a:t>
            </a:r>
            <a:r>
              <a:rPr lang="en-US" altLang="zh-CN" b="1" dirty="0">
                <a:solidFill>
                  <a:srgbClr val="C00000"/>
                </a:solidFill>
              </a:rPr>
              <a:t>5.27  </a:t>
            </a:r>
            <a:r>
              <a:rPr lang="zh-CN" altLang="zh-CN" b="1" dirty="0">
                <a:solidFill>
                  <a:srgbClr val="C00000"/>
                </a:solidFill>
              </a:rPr>
              <a:t>图</a:t>
            </a:r>
            <a:r>
              <a:rPr lang="en-US" altLang="zh-CN" b="1" dirty="0">
                <a:solidFill>
                  <a:srgbClr val="C00000"/>
                </a:solidFill>
              </a:rPr>
              <a:t>5.28</a:t>
            </a:r>
            <a:r>
              <a:rPr lang="zh-CN" altLang="zh-CN" b="1" dirty="0">
                <a:solidFill>
                  <a:srgbClr val="C00000"/>
                </a:solidFill>
              </a:rPr>
              <a:t>（</a:t>
            </a:r>
            <a:r>
              <a:rPr lang="en-US" altLang="zh-CN" b="1" dirty="0">
                <a:solidFill>
                  <a:srgbClr val="C00000"/>
                </a:solidFill>
              </a:rPr>
              <a:t>b</a:t>
            </a:r>
            <a:r>
              <a:rPr lang="zh-CN" altLang="zh-CN" b="1" dirty="0">
                <a:solidFill>
                  <a:srgbClr val="C00000"/>
                </a:solidFill>
              </a:rPr>
              <a:t>）是图</a:t>
            </a:r>
            <a:r>
              <a:rPr lang="en-US" altLang="zh-CN" b="1" dirty="0">
                <a:solidFill>
                  <a:srgbClr val="C00000"/>
                </a:solidFill>
              </a:rPr>
              <a:t>5.28</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）的一个生成树。</a:t>
            </a:r>
          </a:p>
          <a:p>
            <a:r>
              <a:rPr lang="zh-CN" altLang="zh-CN" b="1" dirty="0">
                <a:solidFill>
                  <a:srgbClr val="C00000"/>
                </a:solidFill>
              </a:rPr>
              <a:t>（</a:t>
            </a:r>
            <a:r>
              <a:rPr lang="en-US" altLang="zh-CN" b="1" dirty="0">
                <a:solidFill>
                  <a:srgbClr val="C00000"/>
                </a:solidFill>
              </a:rPr>
              <a:t>1</a:t>
            </a:r>
            <a:r>
              <a:rPr lang="zh-CN" altLang="zh-CN" b="1" dirty="0">
                <a:solidFill>
                  <a:srgbClr val="C00000"/>
                </a:solidFill>
              </a:rPr>
              <a:t>）求此生成树的所有弦以及相应的基本回路。</a:t>
            </a:r>
          </a:p>
          <a:p>
            <a:r>
              <a:rPr lang="zh-CN" altLang="zh-CN" b="1" dirty="0">
                <a:solidFill>
                  <a:srgbClr val="C00000"/>
                </a:solidFill>
              </a:rPr>
              <a:t>（</a:t>
            </a:r>
            <a:r>
              <a:rPr lang="en-US" altLang="zh-CN" b="1" dirty="0">
                <a:solidFill>
                  <a:srgbClr val="C00000"/>
                </a:solidFill>
              </a:rPr>
              <a:t>2</a:t>
            </a:r>
            <a:r>
              <a:rPr lang="zh-CN" altLang="zh-CN" b="1" dirty="0">
                <a:solidFill>
                  <a:srgbClr val="C00000"/>
                </a:solidFill>
              </a:rPr>
              <a:t>）求此生成树的枝</a:t>
            </a:r>
            <a:r>
              <a:rPr lang="en-US" altLang="zh-CN" b="1" dirty="0">
                <a:solidFill>
                  <a:srgbClr val="C00000"/>
                </a:solidFill>
              </a:rPr>
              <a:t>(2,  3) </a:t>
            </a:r>
            <a:r>
              <a:rPr lang="zh-CN" altLang="zh-CN" b="1" dirty="0">
                <a:solidFill>
                  <a:srgbClr val="C00000"/>
                </a:solidFill>
              </a:rPr>
              <a:t>相应的基本割集。</a:t>
            </a:r>
          </a:p>
        </p:txBody>
      </p:sp>
      <p:pic>
        <p:nvPicPr>
          <p:cNvPr id="629762"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294798" y="1582050"/>
            <a:ext cx="11633850" cy="1354063"/>
          </a:xfrm>
          <a:prstGeom prst="rect">
            <a:avLst/>
          </a:prstGeom>
          <a:noFill/>
          <a:ln w="9525">
            <a:noFill/>
            <a:miter lim="800000"/>
            <a:headEnd/>
            <a:tailEnd/>
          </a:ln>
        </p:spPr>
      </p:pic>
      <p:pic>
        <p:nvPicPr>
          <p:cNvPr id="2" name="Picture 2" descr="6-15">
            <a:extLst>
              <a:ext uri="{FF2B5EF4-FFF2-40B4-BE49-F238E27FC236}">
                <a16:creationId xmlns:a16="http://schemas.microsoft.com/office/drawing/2014/main" id="{CDF7A61D-F458-433B-B295-1FF653FB3929}"/>
              </a:ext>
            </a:extLst>
          </p:cNvPr>
          <p:cNvPicPr>
            <a:picLocks noChangeAspect="1" noChangeArrowheads="1"/>
          </p:cNvPicPr>
          <p:nvPr/>
        </p:nvPicPr>
        <p:blipFill>
          <a:blip r:embed="rId3" cstate="print"/>
          <a:srcRect/>
          <a:stretch>
            <a:fillRect/>
          </a:stretch>
        </p:blipFill>
        <p:spPr bwMode="auto">
          <a:xfrm>
            <a:off x="2456835" y="2981011"/>
            <a:ext cx="7278329" cy="3473820"/>
          </a:xfrm>
          <a:prstGeom prst="rect">
            <a:avLst/>
          </a:prstGeom>
          <a:noFill/>
          <a:ln w="9525">
            <a:noFill/>
            <a:miter lim="800000"/>
            <a:headEnd/>
            <a:tailEnd/>
          </a:ln>
          <a:effectLst>
            <a:softEdge rad="31750"/>
          </a:effectLst>
        </p:spPr>
      </p:pic>
      <p:sp>
        <p:nvSpPr>
          <p:cNvPr id="5" name="矩形 4">
            <a:extLst>
              <a:ext uri="{FF2B5EF4-FFF2-40B4-BE49-F238E27FC236}">
                <a16:creationId xmlns:a16="http://schemas.microsoft.com/office/drawing/2014/main" id="{B0FCC052-5BED-4474-91F7-C2E3988B3CC2}"/>
              </a:ext>
            </a:extLst>
          </p:cNvPr>
          <p:cNvSpPr/>
          <p:nvPr/>
        </p:nvSpPr>
        <p:spPr>
          <a:xfrm>
            <a:off x="4223792" y="6485274"/>
            <a:ext cx="3318537" cy="400110"/>
          </a:xfrm>
          <a:prstGeom prst="rect">
            <a:avLst/>
          </a:prstGeom>
        </p:spPr>
        <p:txBody>
          <a:bodyPr wrap="none">
            <a:spAutoFit/>
          </a:bodyPr>
          <a:lstStyle/>
          <a:p>
            <a:pPr algn="ctr"/>
            <a:r>
              <a:rPr lang="zh-CN" altLang="zh-CN" sz="2000" b="1" dirty="0"/>
              <a:t>图</a:t>
            </a:r>
            <a:r>
              <a:rPr lang="en-US" altLang="zh-CN" sz="2000" b="1" dirty="0"/>
              <a:t>5.28  </a:t>
            </a:r>
            <a:r>
              <a:rPr lang="zh-CN" altLang="zh-CN" sz="2000" b="1" dirty="0"/>
              <a:t>连通图和它的生成树</a:t>
            </a:r>
            <a:endParaRPr lang="zh-CN" altLang="en-US" sz="2000" b="1" dirty="0"/>
          </a:p>
        </p:txBody>
      </p:sp>
      <p:sp>
        <p:nvSpPr>
          <p:cNvPr id="4" name="椭圆 3">
            <a:extLst>
              <a:ext uri="{FF2B5EF4-FFF2-40B4-BE49-F238E27FC236}">
                <a16:creationId xmlns:a16="http://schemas.microsoft.com/office/drawing/2014/main" id="{FE5C0DCC-2CC7-4DC4-B0CC-2C49B8342F7B}"/>
              </a:ext>
            </a:extLst>
          </p:cNvPr>
          <p:cNvSpPr/>
          <p:nvPr/>
        </p:nvSpPr>
        <p:spPr>
          <a:xfrm>
            <a:off x="2927648" y="4653136"/>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06A6E37-39C0-45A9-85D4-E59700C7DDBB}"/>
              </a:ext>
            </a:extLst>
          </p:cNvPr>
          <p:cNvSpPr/>
          <p:nvPr/>
        </p:nvSpPr>
        <p:spPr>
          <a:xfrm>
            <a:off x="3503712" y="4212370"/>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FEF77EC-092A-4741-A48B-4391340B110C}"/>
              </a:ext>
            </a:extLst>
          </p:cNvPr>
          <p:cNvSpPr/>
          <p:nvPr/>
        </p:nvSpPr>
        <p:spPr>
          <a:xfrm>
            <a:off x="3791744" y="3789040"/>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080D6E-74AF-4C50-8757-5B7FC75686DC}"/>
              </a:ext>
            </a:extLst>
          </p:cNvPr>
          <p:cNvSpPr/>
          <p:nvPr/>
        </p:nvSpPr>
        <p:spPr>
          <a:xfrm>
            <a:off x="3791744" y="3429000"/>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C852C5E-8951-420C-89AB-AE9F91988B08}"/>
              </a:ext>
            </a:extLst>
          </p:cNvPr>
          <p:cNvSpPr/>
          <p:nvPr/>
        </p:nvSpPr>
        <p:spPr>
          <a:xfrm>
            <a:off x="4727848" y="3645024"/>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ECA1479-03AC-4511-9289-1FD766B4104D}"/>
              </a:ext>
            </a:extLst>
          </p:cNvPr>
          <p:cNvSpPr/>
          <p:nvPr/>
        </p:nvSpPr>
        <p:spPr>
          <a:xfrm>
            <a:off x="3863752" y="4149080"/>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3EE8BE9-3E0C-4255-9548-A4B28086769E}"/>
              </a:ext>
            </a:extLst>
          </p:cNvPr>
          <p:cNvSpPr/>
          <p:nvPr/>
        </p:nvSpPr>
        <p:spPr>
          <a:xfrm>
            <a:off x="3863752" y="4653136"/>
            <a:ext cx="216024" cy="224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30786" name="Picture 2" descr="6-15"/>
          <p:cNvPicPr>
            <a:picLocks noChangeAspect="1" noChangeArrowheads="1"/>
          </p:cNvPicPr>
          <p:nvPr/>
        </p:nvPicPr>
        <p:blipFill>
          <a:blip r:embed="rId2" cstate="print"/>
          <a:srcRect/>
          <a:stretch>
            <a:fillRect/>
          </a:stretch>
        </p:blipFill>
        <p:spPr bwMode="auto">
          <a:xfrm>
            <a:off x="2196527" y="519994"/>
            <a:ext cx="7787905" cy="3717032"/>
          </a:xfrm>
          <a:prstGeom prst="rect">
            <a:avLst/>
          </a:prstGeom>
          <a:noFill/>
          <a:ln w="9525">
            <a:noFill/>
            <a:miter lim="800000"/>
            <a:headEnd/>
            <a:tailEnd/>
          </a:ln>
        </p:spPr>
      </p:pic>
      <p:sp>
        <p:nvSpPr>
          <p:cNvPr id="5" name="矩形 4"/>
          <p:cNvSpPr/>
          <p:nvPr/>
        </p:nvSpPr>
        <p:spPr>
          <a:xfrm>
            <a:off x="4284759" y="4336418"/>
            <a:ext cx="3318537" cy="400110"/>
          </a:xfrm>
          <a:prstGeom prst="rect">
            <a:avLst/>
          </a:prstGeom>
        </p:spPr>
        <p:txBody>
          <a:bodyPr wrap="none">
            <a:spAutoFit/>
          </a:bodyPr>
          <a:lstStyle/>
          <a:p>
            <a:pPr algn="ctr"/>
            <a:r>
              <a:rPr lang="zh-CN" altLang="zh-CN" sz="2000" b="1" dirty="0"/>
              <a:t>图</a:t>
            </a:r>
            <a:r>
              <a:rPr lang="en-US" altLang="zh-CN" sz="2000" b="1" dirty="0"/>
              <a:t>5.28  </a:t>
            </a:r>
            <a:r>
              <a:rPr lang="zh-CN" altLang="zh-CN" sz="2000" b="1" dirty="0"/>
              <a:t>连通图和它的生成树</a:t>
            </a:r>
            <a:endParaRPr lang="zh-CN" altLang="en-US" sz="2000" b="1" dirty="0"/>
          </a:p>
        </p:txBody>
      </p:sp>
      <p:pic>
        <p:nvPicPr>
          <p:cNvPr id="2" name="Picture 2">
            <a:extLst>
              <a:ext uri="{FF2B5EF4-FFF2-40B4-BE49-F238E27FC236}">
                <a16:creationId xmlns:a16="http://schemas.microsoft.com/office/drawing/2014/main" id="{C2C27796-7592-4EB9-A366-73BCA12A3F4C}"/>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515379" y="4984490"/>
            <a:ext cx="11161240" cy="1180814"/>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9E40DA77-299D-4D1D-97BD-06D6F03CED7B}"/>
              </a:ext>
            </a:extLst>
          </p:cNvPr>
          <p:cNvCxnSpPr/>
          <p:nvPr/>
        </p:nvCxnSpPr>
        <p:spPr>
          <a:xfrm>
            <a:off x="6888088" y="1412776"/>
            <a:ext cx="0" cy="11521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a16="http://schemas.microsoft.com/office/drawing/2014/main" id="{9CBAA6BA-12C1-4BAC-8CA9-2FEAA9F744C2}"/>
              </a:ext>
            </a:extLst>
          </p:cNvPr>
          <p:cNvSpPr/>
          <p:nvPr/>
        </p:nvSpPr>
        <p:spPr>
          <a:xfrm rot="4360472">
            <a:off x="1216683" y="-1279184"/>
            <a:ext cx="2575768" cy="4059634"/>
          </a:xfrm>
          <a:prstGeom prst="arc">
            <a:avLst>
              <a:gd name="adj1" fmla="val 16207593"/>
              <a:gd name="adj2" fmla="val 3247619"/>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8406F"/>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BE9F450-6413-4356-8B39-99B17434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547812"/>
            <a:ext cx="5486400" cy="3762375"/>
          </a:xfrm>
          <a:prstGeom prst="rect">
            <a:avLst/>
          </a:prstGeom>
        </p:spPr>
      </p:pic>
    </p:spTree>
    <p:extLst>
      <p:ext uri="{BB962C8B-B14F-4D97-AF65-F5344CB8AC3E}">
        <p14:creationId xmlns:p14="http://schemas.microsoft.com/office/powerpoint/2010/main" val="26563489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116632"/>
            <a:ext cx="10871200" cy="5256212"/>
          </a:xfrm>
        </p:spPr>
        <p:txBody>
          <a:bodyPr/>
          <a:lstStyle/>
          <a:p>
            <a:r>
              <a:rPr lang="en-US" altLang="zh-CN" b="1" u="sng" dirty="0">
                <a:solidFill>
                  <a:srgbClr val="00B050"/>
                </a:solidFill>
              </a:rPr>
              <a:t>5.5.3  </a:t>
            </a:r>
            <a:r>
              <a:rPr lang="zh-CN" altLang="zh-CN" b="1" u="sng" dirty="0">
                <a:solidFill>
                  <a:srgbClr val="00B050"/>
                </a:solidFill>
              </a:rPr>
              <a:t>深度优先搜索</a:t>
            </a:r>
            <a:r>
              <a:rPr lang="en-US" altLang="zh-CN" b="1" dirty="0">
                <a:solidFill>
                  <a:srgbClr val="00B050"/>
                </a:solidFill>
              </a:rPr>
              <a:t>(DFS: Depth First Search)</a:t>
            </a:r>
            <a:endParaRPr lang="zh-CN" altLang="zh-CN" b="1" dirty="0">
              <a:solidFill>
                <a:srgbClr val="00B050"/>
              </a:solidFill>
            </a:endParaRPr>
          </a:p>
          <a:p>
            <a:pPr algn="just">
              <a:lnSpc>
                <a:spcPct val="200000"/>
              </a:lnSpc>
            </a:pPr>
            <a:r>
              <a:rPr lang="en-US" altLang="zh-CN" dirty="0">
                <a:solidFill>
                  <a:schemeClr val="tx1"/>
                </a:solidFill>
              </a:rPr>
              <a:t>       </a:t>
            </a:r>
            <a:r>
              <a:rPr lang="zh-CN" altLang="zh-CN" dirty="0">
                <a:solidFill>
                  <a:schemeClr val="tx1"/>
                </a:solidFill>
              </a:rPr>
              <a:t>在前面，我们看到如何用广度优先搜索算法求连通图的生成树。该算法从一个顶点开始，扩展到其所有的相邻顶点，从这些顶点出发，再扩展到所有没有到达过的相邻顶点，按这种方式继续，直到不能进一步扩展为止。这样，就得到从起始点到其他每个顶点的距离和一棵生成树。</a:t>
            </a:r>
          </a:p>
          <a:p>
            <a:pPr algn="just">
              <a:lnSpc>
                <a:spcPct val="200000"/>
              </a:lnSpc>
            </a:pPr>
            <a:r>
              <a:rPr lang="en-US" altLang="zh-CN" dirty="0">
                <a:solidFill>
                  <a:schemeClr val="tx1"/>
                </a:solidFill>
              </a:rPr>
              <a:t>       </a:t>
            </a:r>
            <a:r>
              <a:rPr lang="zh-CN" altLang="zh-CN" dirty="0">
                <a:solidFill>
                  <a:schemeClr val="tx1"/>
                </a:solidFill>
              </a:rPr>
              <a:t>另一种求连通图生成树的算法是深度优先搜索算法。在这个算法中，用连接的整数标记顶点，这些整数指明了遇到顶点的顺序。这个算法的基本思想是：标记顶点</a:t>
            </a:r>
            <a:r>
              <a:rPr lang="en-US" altLang="zh-CN" i="1" dirty="0">
                <a:solidFill>
                  <a:schemeClr val="tx1"/>
                </a:solidFill>
              </a:rPr>
              <a:t>V </a:t>
            </a:r>
            <a:r>
              <a:rPr lang="zh-CN" altLang="zh-CN" dirty="0">
                <a:solidFill>
                  <a:schemeClr val="tx1"/>
                </a:solidFill>
              </a:rPr>
              <a:t>后，在寻找应紧接着做标记的顶点时，首先要考虑的顶点是与</a:t>
            </a:r>
            <a:r>
              <a:rPr lang="en-US" altLang="zh-CN" i="1" dirty="0">
                <a:solidFill>
                  <a:schemeClr val="tx1"/>
                </a:solidFill>
              </a:rPr>
              <a:t>V </a:t>
            </a:r>
            <a:r>
              <a:rPr lang="zh-CN" altLang="zh-CN" dirty="0">
                <a:solidFill>
                  <a:schemeClr val="tx1"/>
                </a:solidFill>
              </a:rPr>
              <a:t>相邻但还未被标记的顶点。如果有一个与</a:t>
            </a:r>
            <a:r>
              <a:rPr lang="en-US" altLang="zh-CN" i="1" dirty="0">
                <a:solidFill>
                  <a:schemeClr val="tx1"/>
                </a:solidFill>
              </a:rPr>
              <a:t>V </a:t>
            </a:r>
            <a:r>
              <a:rPr lang="zh-CN" altLang="zh-CN" dirty="0">
                <a:solidFill>
                  <a:schemeClr val="tx1"/>
                </a:solidFill>
              </a:rPr>
              <a:t>相邻的未被标记的顶点</a:t>
            </a:r>
            <a:r>
              <a:rPr lang="en-US" altLang="zh-CN" i="1" dirty="0">
                <a:solidFill>
                  <a:schemeClr val="tx1"/>
                </a:solidFill>
              </a:rPr>
              <a:t>W</a:t>
            </a:r>
            <a:r>
              <a:rPr lang="zh-CN" altLang="zh-CN" dirty="0">
                <a:solidFill>
                  <a:schemeClr val="tx1"/>
                </a:solidFill>
              </a:rPr>
              <a:t>，就为</a:t>
            </a:r>
            <a:r>
              <a:rPr lang="en-US" altLang="zh-CN" i="1" dirty="0">
                <a:solidFill>
                  <a:schemeClr val="tx1"/>
                </a:solidFill>
              </a:rPr>
              <a:t>W </a:t>
            </a:r>
            <a:r>
              <a:rPr lang="zh-CN" altLang="zh-CN" dirty="0">
                <a:solidFill>
                  <a:schemeClr val="tx1"/>
                </a:solidFill>
              </a:rPr>
              <a:t>指定下一个标记数，再从</a:t>
            </a:r>
            <a:r>
              <a:rPr lang="en-US" altLang="zh-CN" i="1" dirty="0">
                <a:solidFill>
                  <a:schemeClr val="tx1"/>
                </a:solidFill>
              </a:rPr>
              <a:t>W </a:t>
            </a:r>
            <a:r>
              <a:rPr lang="zh-CN" altLang="zh-CN" dirty="0">
                <a:solidFill>
                  <a:schemeClr val="tx1"/>
                </a:solidFill>
              </a:rPr>
              <a:t>开始搜索下一个要标记的顶点。如果</a:t>
            </a:r>
            <a:r>
              <a:rPr lang="en-US" altLang="zh-CN" i="1" dirty="0">
                <a:solidFill>
                  <a:schemeClr val="tx1"/>
                </a:solidFill>
              </a:rPr>
              <a:t>V </a:t>
            </a:r>
            <a:r>
              <a:rPr lang="zh-CN" altLang="zh-CN" dirty="0">
                <a:solidFill>
                  <a:schemeClr val="tx1"/>
                </a:solidFill>
              </a:rPr>
              <a:t>没有未被标记的相邻顶点，就沿着给</a:t>
            </a:r>
            <a:r>
              <a:rPr lang="en-US" altLang="zh-CN" i="1" dirty="0">
                <a:solidFill>
                  <a:schemeClr val="tx1"/>
                </a:solidFill>
              </a:rPr>
              <a:t>V </a:t>
            </a:r>
            <a:r>
              <a:rPr lang="zh-CN" altLang="zh-CN" dirty="0">
                <a:solidFill>
                  <a:schemeClr val="tx1"/>
                </a:solidFill>
              </a:rPr>
              <a:t>做标记时所走过的边后退，并且，如果有必要，连续后退，直到到达一个顶点，它有未被标记的相邻顶点</a:t>
            </a:r>
            <a:r>
              <a:rPr lang="en-US" altLang="zh-CN" i="1" dirty="0">
                <a:solidFill>
                  <a:schemeClr val="tx1"/>
                </a:solidFill>
              </a:rPr>
              <a:t>U</a:t>
            </a:r>
            <a:r>
              <a:rPr lang="zh-CN" altLang="zh-CN" dirty="0">
                <a:solidFill>
                  <a:schemeClr val="tx1"/>
                </a:solidFill>
              </a:rPr>
              <a:t>。接着为顶点</a:t>
            </a:r>
            <a:r>
              <a:rPr lang="en-US" altLang="zh-CN" i="1" dirty="0">
                <a:solidFill>
                  <a:schemeClr val="tx1"/>
                </a:solidFill>
              </a:rPr>
              <a:t>U </a:t>
            </a:r>
            <a:r>
              <a:rPr lang="zh-CN" altLang="zh-CN" dirty="0">
                <a:solidFill>
                  <a:schemeClr val="tx1"/>
                </a:solidFill>
              </a:rPr>
              <a:t>指定下一个标记数，并从</a:t>
            </a:r>
            <a:r>
              <a:rPr lang="en-US" altLang="zh-CN" i="1" dirty="0">
                <a:solidFill>
                  <a:schemeClr val="tx1"/>
                </a:solidFill>
              </a:rPr>
              <a:t>U </a:t>
            </a:r>
            <a:r>
              <a:rPr lang="zh-CN" altLang="zh-CN" dirty="0">
                <a:solidFill>
                  <a:schemeClr val="tx1"/>
                </a:solidFill>
              </a:rPr>
              <a:t>开始搜索下一个要标记的顶点。</a:t>
            </a:r>
          </a:p>
          <a:p>
            <a:endParaRPr lang="zh-CN" altLang="en-US" dirty="0"/>
          </a:p>
        </p:txBody>
      </p:sp>
      <p:cxnSp>
        <p:nvCxnSpPr>
          <p:cNvPr id="4" name="直接连接符 3">
            <a:extLst>
              <a:ext uri="{FF2B5EF4-FFF2-40B4-BE49-F238E27FC236}">
                <a16:creationId xmlns:a16="http://schemas.microsoft.com/office/drawing/2014/main" id="{63D8183F-E818-420F-8E71-2DB754E12E65}"/>
              </a:ext>
            </a:extLst>
          </p:cNvPr>
          <p:cNvCxnSpPr/>
          <p:nvPr/>
        </p:nvCxnSpPr>
        <p:spPr>
          <a:xfrm>
            <a:off x="4007768" y="1196752"/>
            <a:ext cx="20882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310E88B0-5E9D-4DDD-B486-60AC14265B4C}"/>
              </a:ext>
            </a:extLst>
          </p:cNvPr>
          <p:cNvCxnSpPr/>
          <p:nvPr/>
        </p:nvCxnSpPr>
        <p:spPr>
          <a:xfrm>
            <a:off x="4727848" y="2996952"/>
            <a:ext cx="20882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descr="5d29">
            <a:extLst>
              <a:ext uri="{FF2B5EF4-FFF2-40B4-BE49-F238E27FC236}">
                <a16:creationId xmlns:a16="http://schemas.microsoft.com/office/drawing/2014/main" id="{247D947B-A798-44C2-853A-59B05C0C4AC7}"/>
              </a:ext>
            </a:extLst>
          </p:cNvPr>
          <p:cNvPicPr>
            <a:picLocks noChangeArrowheads="1"/>
          </p:cNvPicPr>
          <p:nvPr/>
        </p:nvPicPr>
        <p:blipFill>
          <a:blip r:embed="rId2" cstate="print"/>
          <a:srcRect/>
          <a:stretch>
            <a:fillRect/>
          </a:stretch>
        </p:blipFill>
        <p:spPr bwMode="auto">
          <a:xfrm>
            <a:off x="4079776" y="3645024"/>
            <a:ext cx="3600400" cy="2808312"/>
          </a:xfrm>
          <a:prstGeom prst="rect">
            <a:avLst/>
          </a:prstGeom>
          <a:noFill/>
          <a:ln w="9525">
            <a:noFill/>
            <a:miter lim="800000"/>
            <a:headEnd/>
            <a:tailEnd/>
          </a:ln>
        </p:spPr>
      </p:pic>
      <p:sp>
        <p:nvSpPr>
          <p:cNvPr id="3" name="文本占位符 2"/>
          <p:cNvSpPr>
            <a:spLocks noGrp="1"/>
          </p:cNvSpPr>
          <p:nvPr>
            <p:ph type="body" sz="quarter" idx="10"/>
          </p:nvPr>
        </p:nvSpPr>
        <p:spPr>
          <a:xfrm>
            <a:off x="335360" y="188640"/>
            <a:ext cx="11593288" cy="3888432"/>
          </a:xfrm>
        </p:spPr>
        <p:txBody>
          <a:bodyPr/>
          <a:lstStyle/>
          <a:p>
            <a:pPr algn="just"/>
            <a:r>
              <a:rPr lang="en-US" altLang="zh-CN" dirty="0">
                <a:solidFill>
                  <a:schemeClr val="tx1"/>
                </a:solidFill>
              </a:rPr>
              <a:t>      </a:t>
            </a:r>
            <a:r>
              <a:rPr lang="zh-CN" altLang="zh-CN" dirty="0">
                <a:solidFill>
                  <a:schemeClr val="tx1"/>
                </a:solidFill>
              </a:rPr>
              <a:t>深度优先算法的关键思想是：当已经走到所能够到达的最远端时，就后退。作为这个过程的一个例子，考虑图</a:t>
            </a:r>
            <a:r>
              <a:rPr lang="en-US" altLang="zh-CN" dirty="0">
                <a:solidFill>
                  <a:schemeClr val="tx1"/>
                </a:solidFill>
              </a:rPr>
              <a:t>5.29</a:t>
            </a:r>
            <a:r>
              <a:rPr lang="zh-CN" altLang="zh-CN" dirty="0">
                <a:solidFill>
                  <a:schemeClr val="tx1"/>
                </a:solidFill>
              </a:rPr>
              <a:t>。下面将给每个顶点</a:t>
            </a:r>
            <a:r>
              <a:rPr lang="en-US" altLang="zh-CN" i="1" dirty="0">
                <a:solidFill>
                  <a:schemeClr val="tx1"/>
                </a:solidFill>
              </a:rPr>
              <a:t>V </a:t>
            </a:r>
            <a:r>
              <a:rPr lang="zh-CN" altLang="zh-CN" dirty="0">
                <a:solidFill>
                  <a:schemeClr val="tx1"/>
                </a:solidFill>
              </a:rPr>
              <a:t>指定一个标记，这个标记指明了</a:t>
            </a:r>
            <a:r>
              <a:rPr lang="en-US" altLang="zh-CN" i="1" dirty="0">
                <a:solidFill>
                  <a:schemeClr val="tx1"/>
                </a:solidFill>
              </a:rPr>
              <a:t>V </a:t>
            </a:r>
            <a:r>
              <a:rPr lang="zh-CN" altLang="zh-CN" dirty="0">
                <a:solidFill>
                  <a:schemeClr val="tx1"/>
                </a:solidFill>
              </a:rPr>
              <a:t>被标记的顺序及其前驱（我们从这个前驱顶点到达</a:t>
            </a:r>
            <a:r>
              <a:rPr lang="en-US" altLang="zh-CN" i="1" dirty="0">
                <a:solidFill>
                  <a:schemeClr val="tx1"/>
                </a:solidFill>
              </a:rPr>
              <a:t>V</a:t>
            </a:r>
            <a:r>
              <a:rPr lang="zh-CN" altLang="zh-CN" dirty="0">
                <a:solidFill>
                  <a:schemeClr val="tx1"/>
                </a:solidFill>
              </a:rPr>
              <a:t>）。从任意一个顶点开始，比如说</a:t>
            </a:r>
            <a:r>
              <a:rPr lang="en-US" altLang="zh-CN" i="1" dirty="0">
                <a:solidFill>
                  <a:schemeClr val="tx1"/>
                </a:solidFill>
              </a:rPr>
              <a:t>A</a:t>
            </a:r>
            <a:r>
              <a:rPr lang="zh-CN" altLang="zh-CN" dirty="0">
                <a:solidFill>
                  <a:schemeClr val="tx1"/>
                </a:solidFill>
              </a:rPr>
              <a:t>，给它指定标记</a:t>
            </a:r>
            <a:r>
              <a:rPr lang="en-US" altLang="zh-CN" dirty="0">
                <a:solidFill>
                  <a:schemeClr val="tx1"/>
                </a:solidFill>
              </a:rPr>
              <a:t>1(-)</a:t>
            </a:r>
            <a:r>
              <a:rPr lang="zh-CN" altLang="zh-CN" dirty="0">
                <a:solidFill>
                  <a:schemeClr val="tx1"/>
                </a:solidFill>
              </a:rPr>
              <a:t>，指明它是第一个被标记的顶点，而且没有前驱。接着，在两个相邻顶点</a:t>
            </a:r>
            <a:r>
              <a:rPr lang="en-US" altLang="zh-CN" i="1" dirty="0">
                <a:solidFill>
                  <a:schemeClr val="tx1"/>
                </a:solidFill>
              </a:rPr>
              <a:t>B </a:t>
            </a:r>
            <a:r>
              <a:rPr lang="zh-CN" altLang="zh-CN" dirty="0">
                <a:solidFill>
                  <a:schemeClr val="tx1"/>
                </a:solidFill>
              </a:rPr>
              <a:t>和</a:t>
            </a:r>
            <a:r>
              <a:rPr lang="en-US" altLang="zh-CN" i="1" dirty="0">
                <a:solidFill>
                  <a:schemeClr val="tx1"/>
                </a:solidFill>
              </a:rPr>
              <a:t>D </a:t>
            </a:r>
            <a:r>
              <a:rPr lang="zh-CN" altLang="zh-CN" dirty="0">
                <a:solidFill>
                  <a:schemeClr val="tx1"/>
                </a:solidFill>
              </a:rPr>
              <a:t>中，任意选择一个，比如说</a:t>
            </a:r>
            <a:r>
              <a:rPr lang="en-US" altLang="zh-CN" i="1" dirty="0">
                <a:solidFill>
                  <a:schemeClr val="tx1"/>
                </a:solidFill>
              </a:rPr>
              <a:t>B</a:t>
            </a:r>
            <a:r>
              <a:rPr lang="zh-CN" altLang="zh-CN" dirty="0">
                <a:solidFill>
                  <a:schemeClr val="tx1"/>
                </a:solidFill>
              </a:rPr>
              <a:t>，把它标记为</a:t>
            </a:r>
            <a:r>
              <a:rPr lang="en-US" altLang="zh-CN" dirty="0">
                <a:solidFill>
                  <a:schemeClr val="tx1"/>
                </a:solidFill>
              </a:rPr>
              <a:t>2(</a:t>
            </a:r>
            <a:r>
              <a:rPr lang="en-US" altLang="zh-CN" i="1" dirty="0">
                <a:solidFill>
                  <a:schemeClr val="tx1"/>
                </a:solidFill>
              </a:rPr>
              <a:t>A)</a:t>
            </a:r>
            <a:r>
              <a:rPr lang="zh-CN" altLang="zh-CN" dirty="0">
                <a:solidFill>
                  <a:schemeClr val="tx1"/>
                </a:solidFill>
              </a:rPr>
              <a:t>。下一步，在与</a:t>
            </a:r>
            <a:r>
              <a:rPr lang="en-US" altLang="zh-CN" i="1" dirty="0">
                <a:solidFill>
                  <a:schemeClr val="tx1"/>
                </a:solidFill>
              </a:rPr>
              <a:t>B</a:t>
            </a:r>
            <a:r>
              <a:rPr lang="zh-CN" altLang="zh-CN" dirty="0">
                <a:solidFill>
                  <a:schemeClr val="tx1"/>
                </a:solidFill>
              </a:rPr>
              <a:t>相邻的两个未被标记的顶点中，任意选择</a:t>
            </a:r>
            <a:r>
              <a:rPr lang="en-US" altLang="zh-CN" i="1" dirty="0">
                <a:solidFill>
                  <a:schemeClr val="tx1"/>
                </a:solidFill>
              </a:rPr>
              <a:t>C</a:t>
            </a:r>
            <a:r>
              <a:rPr lang="zh-CN" altLang="zh-CN" dirty="0">
                <a:solidFill>
                  <a:schemeClr val="tx1"/>
                </a:solidFill>
              </a:rPr>
              <a:t>，把它标记为</a:t>
            </a:r>
            <a:r>
              <a:rPr lang="en-US" altLang="zh-CN" dirty="0">
                <a:solidFill>
                  <a:schemeClr val="tx1"/>
                </a:solidFill>
              </a:rPr>
              <a:t>3(</a:t>
            </a:r>
            <a:r>
              <a:rPr lang="en-US" altLang="zh-CN" i="1" dirty="0">
                <a:solidFill>
                  <a:schemeClr val="tx1"/>
                </a:solidFill>
              </a:rPr>
              <a:t>B </a:t>
            </a:r>
            <a:r>
              <a:rPr lang="en-US" altLang="zh-CN" dirty="0">
                <a:solidFill>
                  <a:schemeClr val="tx1"/>
                </a:solidFill>
              </a:rPr>
              <a:t>)</a:t>
            </a:r>
            <a:r>
              <a:rPr lang="zh-CN" altLang="zh-CN" dirty="0">
                <a:solidFill>
                  <a:schemeClr val="tx1"/>
                </a:solidFill>
              </a:rPr>
              <a:t>。由于</a:t>
            </a:r>
            <a:r>
              <a:rPr lang="en-US" altLang="zh-CN" i="1" dirty="0">
                <a:solidFill>
                  <a:schemeClr val="tx1"/>
                </a:solidFill>
              </a:rPr>
              <a:t>C </a:t>
            </a:r>
            <a:r>
              <a:rPr lang="zh-CN" altLang="zh-CN" dirty="0">
                <a:solidFill>
                  <a:schemeClr val="tx1"/>
                </a:solidFill>
              </a:rPr>
              <a:t>没有未被标记的</a:t>
            </a:r>
            <a:r>
              <a:rPr lang="zh-CN" altLang="zh-CN" u="sng" dirty="0">
                <a:solidFill>
                  <a:srgbClr val="FF0000"/>
                </a:solidFill>
              </a:rPr>
              <a:t>相邻顶点</a:t>
            </a:r>
            <a:r>
              <a:rPr lang="zh-CN" altLang="zh-CN" dirty="0">
                <a:solidFill>
                  <a:schemeClr val="tx1"/>
                </a:solidFill>
              </a:rPr>
              <a:t>，所以退回到</a:t>
            </a:r>
            <a:r>
              <a:rPr lang="en-US" altLang="zh-CN" i="1" dirty="0">
                <a:solidFill>
                  <a:schemeClr val="tx1"/>
                </a:solidFill>
              </a:rPr>
              <a:t>B</a:t>
            </a:r>
            <a:r>
              <a:rPr lang="zh-CN" altLang="zh-CN" dirty="0">
                <a:solidFill>
                  <a:schemeClr val="tx1"/>
                </a:solidFill>
              </a:rPr>
              <a:t>（</a:t>
            </a:r>
            <a:r>
              <a:rPr lang="en-US" altLang="zh-CN" i="1" dirty="0">
                <a:solidFill>
                  <a:schemeClr val="tx1"/>
                </a:solidFill>
              </a:rPr>
              <a:t>C  </a:t>
            </a:r>
            <a:r>
              <a:rPr lang="zh-CN" altLang="zh-CN" dirty="0">
                <a:solidFill>
                  <a:schemeClr val="tx1"/>
                </a:solidFill>
              </a:rPr>
              <a:t>的前驱），并在下一步走到</a:t>
            </a:r>
            <a:r>
              <a:rPr lang="en-US" altLang="zh-CN" i="1" dirty="0">
                <a:solidFill>
                  <a:schemeClr val="tx1"/>
                </a:solidFill>
              </a:rPr>
              <a:t>D</a:t>
            </a:r>
            <a:r>
              <a:rPr lang="zh-CN" altLang="zh-CN" dirty="0">
                <a:solidFill>
                  <a:schemeClr val="tx1"/>
                </a:solidFill>
              </a:rPr>
              <a:t>，将</a:t>
            </a:r>
            <a:r>
              <a:rPr lang="en-US" altLang="zh-CN" i="1" dirty="0">
                <a:solidFill>
                  <a:schemeClr val="tx1"/>
                </a:solidFill>
              </a:rPr>
              <a:t>D </a:t>
            </a:r>
            <a:r>
              <a:rPr lang="zh-CN" altLang="zh-CN" dirty="0">
                <a:solidFill>
                  <a:schemeClr val="tx1"/>
                </a:solidFill>
              </a:rPr>
              <a:t>标记为</a:t>
            </a:r>
            <a:r>
              <a:rPr lang="en-US" altLang="zh-CN" dirty="0">
                <a:solidFill>
                  <a:schemeClr val="tx1"/>
                </a:solidFill>
              </a:rPr>
              <a:t>4(</a:t>
            </a:r>
            <a:r>
              <a:rPr lang="en-US" altLang="zh-CN" i="1" dirty="0">
                <a:solidFill>
                  <a:schemeClr val="tx1"/>
                </a:solidFill>
              </a:rPr>
              <a:t>B </a:t>
            </a:r>
            <a:r>
              <a:rPr lang="en-US" altLang="zh-CN" dirty="0">
                <a:solidFill>
                  <a:schemeClr val="tx1"/>
                </a:solidFill>
              </a:rPr>
              <a:t>)</a:t>
            </a:r>
            <a:r>
              <a:rPr lang="zh-CN" altLang="zh-CN" dirty="0">
                <a:solidFill>
                  <a:schemeClr val="tx1"/>
                </a:solidFill>
              </a:rPr>
              <a:t>。当所有的顶点都被标记以后，通过选取连接每个顶点与其前驱的边（以及它们的关联顶点），就可以构造出图的一棵生成树。这些边如图</a:t>
            </a:r>
            <a:r>
              <a:rPr lang="en-US" altLang="zh-CN" dirty="0">
                <a:solidFill>
                  <a:schemeClr val="tx1"/>
                </a:solidFill>
              </a:rPr>
              <a:t>5.29</a:t>
            </a:r>
            <a:r>
              <a:rPr lang="zh-CN" altLang="zh-CN" dirty="0">
                <a:solidFill>
                  <a:schemeClr val="tx1"/>
                </a:solidFill>
              </a:rPr>
              <a:t>中的粗边所示。</a:t>
            </a:r>
            <a:endParaRPr lang="zh-CN" altLang="en-US" dirty="0">
              <a:solidFill>
                <a:schemeClr val="tx1"/>
              </a:solidFill>
            </a:endParaRPr>
          </a:p>
        </p:txBody>
      </p:sp>
      <p:sp>
        <p:nvSpPr>
          <p:cNvPr id="6" name="矩形 5">
            <a:extLst>
              <a:ext uri="{FF2B5EF4-FFF2-40B4-BE49-F238E27FC236}">
                <a16:creationId xmlns:a16="http://schemas.microsoft.com/office/drawing/2014/main" id="{05B7E9FE-C403-45F7-8CA7-59449F19016E}"/>
              </a:ext>
            </a:extLst>
          </p:cNvPr>
          <p:cNvSpPr/>
          <p:nvPr/>
        </p:nvSpPr>
        <p:spPr>
          <a:xfrm>
            <a:off x="4367808" y="6453336"/>
            <a:ext cx="2952328" cy="400110"/>
          </a:xfrm>
          <a:prstGeom prst="rect">
            <a:avLst/>
          </a:prstGeom>
        </p:spPr>
        <p:txBody>
          <a:bodyPr wrap="square">
            <a:spAutoFit/>
          </a:bodyPr>
          <a:lstStyle/>
          <a:p>
            <a:pPr algn="ctr"/>
            <a:r>
              <a:rPr lang="zh-CN" altLang="zh-CN" sz="2000" b="1" dirty="0"/>
              <a:t>图</a:t>
            </a:r>
            <a:r>
              <a:rPr lang="en-US" altLang="zh-CN" sz="2000" b="1" dirty="0"/>
              <a:t>5.29  </a:t>
            </a:r>
            <a:r>
              <a:rPr lang="zh-CN" altLang="zh-CN" sz="2000" b="1" dirty="0"/>
              <a:t>深度优先搜</a:t>
            </a:r>
            <a:r>
              <a:rPr lang="zh-CN" altLang="en-US" sz="2000" b="1" dirty="0"/>
              <a:t>索</a:t>
            </a:r>
          </a:p>
        </p:txBody>
      </p:sp>
      <p:cxnSp>
        <p:nvCxnSpPr>
          <p:cNvPr id="5" name="直接连接符 4">
            <a:extLst>
              <a:ext uri="{FF2B5EF4-FFF2-40B4-BE49-F238E27FC236}">
                <a16:creationId xmlns:a16="http://schemas.microsoft.com/office/drawing/2014/main" id="{37A2459B-D8B5-4884-B6E3-C143163EF165}"/>
              </a:ext>
            </a:extLst>
          </p:cNvPr>
          <p:cNvCxnSpPr>
            <a:cxnSpLocks/>
          </p:cNvCxnSpPr>
          <p:nvPr/>
        </p:nvCxnSpPr>
        <p:spPr>
          <a:xfrm>
            <a:off x="839416" y="692696"/>
            <a:ext cx="82809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39416" y="549052"/>
            <a:ext cx="5902126" cy="5256212"/>
          </a:xfrm>
        </p:spPr>
        <p:txBody>
          <a:bodyPr/>
          <a:lstStyle/>
          <a:p>
            <a:pPr algn="just"/>
            <a:r>
              <a:rPr lang="en-US" altLang="zh-CN" dirty="0">
                <a:solidFill>
                  <a:schemeClr val="tx1"/>
                </a:solidFill>
              </a:rPr>
              <a:t>      </a:t>
            </a:r>
            <a:r>
              <a:rPr lang="zh-CN" altLang="zh-CN" dirty="0">
                <a:solidFill>
                  <a:schemeClr val="tx1"/>
                </a:solidFill>
              </a:rPr>
              <a:t>下面的例子将在一个更复杂的图上演示这种方法。 </a:t>
            </a:r>
            <a:endParaRPr lang="en-US" altLang="zh-CN" dirty="0">
              <a:solidFill>
                <a:schemeClr val="tx1"/>
              </a:solidFill>
            </a:endParaRPr>
          </a:p>
          <a:p>
            <a:pPr algn="just"/>
            <a:r>
              <a:rPr lang="zh-CN" altLang="zh-CN" b="1" dirty="0">
                <a:solidFill>
                  <a:schemeClr val="tx1"/>
                </a:solidFill>
              </a:rPr>
              <a:t>例</a:t>
            </a:r>
            <a:r>
              <a:rPr lang="en-US" altLang="zh-CN" b="1" dirty="0">
                <a:solidFill>
                  <a:schemeClr val="tx1"/>
                </a:solidFill>
              </a:rPr>
              <a:t>5.28 </a:t>
            </a:r>
            <a:r>
              <a:rPr lang="zh-CN" altLang="zh-CN" dirty="0">
                <a:solidFill>
                  <a:schemeClr val="tx1"/>
                </a:solidFill>
              </a:rPr>
              <a:t>本例将应用深度优先搜索法求出图</a:t>
            </a:r>
            <a:r>
              <a:rPr lang="en-US" altLang="zh-CN" dirty="0">
                <a:solidFill>
                  <a:schemeClr val="tx1"/>
                </a:solidFill>
              </a:rPr>
              <a:t>5.30</a:t>
            </a:r>
            <a:r>
              <a:rPr lang="zh-CN" altLang="zh-CN" dirty="0">
                <a:solidFill>
                  <a:schemeClr val="tx1"/>
                </a:solidFill>
              </a:rPr>
              <a:t>的一棵生成树。在这个例子中，将遵循惯例，即当需要对顶点做选择时，按字母顺序选择顶点。从选择起始顶点开始，按照惯例选择</a:t>
            </a:r>
            <a:r>
              <a:rPr lang="en-US" altLang="zh-CN" i="1" dirty="0">
                <a:solidFill>
                  <a:schemeClr val="tx1"/>
                </a:solidFill>
              </a:rPr>
              <a:t>A</a:t>
            </a:r>
            <a:r>
              <a:rPr lang="zh-CN" altLang="zh-CN" dirty="0">
                <a:solidFill>
                  <a:schemeClr val="tx1"/>
                </a:solidFill>
              </a:rPr>
              <a:t>，接着给</a:t>
            </a:r>
            <a:r>
              <a:rPr lang="en-US" altLang="zh-CN" i="1" dirty="0">
                <a:solidFill>
                  <a:schemeClr val="tx1"/>
                </a:solidFill>
              </a:rPr>
              <a:t>A </a:t>
            </a:r>
            <a:r>
              <a:rPr lang="zh-CN" altLang="zh-CN" dirty="0">
                <a:solidFill>
                  <a:schemeClr val="tx1"/>
                </a:solidFill>
              </a:rPr>
              <a:t>指定标记</a:t>
            </a:r>
            <a:r>
              <a:rPr lang="en-US" altLang="zh-CN" dirty="0">
                <a:solidFill>
                  <a:schemeClr val="tx1"/>
                </a:solidFill>
              </a:rPr>
              <a:t>1(-)</a:t>
            </a:r>
            <a:r>
              <a:rPr lang="zh-CN" altLang="zh-CN" dirty="0">
                <a:solidFill>
                  <a:schemeClr val="tx1"/>
                </a:solidFill>
              </a:rPr>
              <a:t>，这表明</a:t>
            </a:r>
            <a:r>
              <a:rPr lang="en-US" altLang="zh-CN" i="1" dirty="0">
                <a:solidFill>
                  <a:schemeClr val="tx1"/>
                </a:solidFill>
              </a:rPr>
              <a:t>A </a:t>
            </a:r>
            <a:r>
              <a:rPr lang="zh-CN" altLang="zh-CN" dirty="0">
                <a:solidFill>
                  <a:schemeClr val="tx1"/>
                </a:solidFill>
              </a:rPr>
              <a:t>是第一个被标记的顶点且没有前驱。选择一个与</a:t>
            </a:r>
            <a:r>
              <a:rPr lang="en-US" altLang="zh-CN" i="1" dirty="0">
                <a:solidFill>
                  <a:schemeClr val="tx1"/>
                </a:solidFill>
              </a:rPr>
              <a:t>A </a:t>
            </a:r>
            <a:r>
              <a:rPr lang="zh-CN" altLang="zh-CN" dirty="0">
                <a:solidFill>
                  <a:schemeClr val="tx1"/>
                </a:solidFill>
              </a:rPr>
              <a:t>相邻的未被标记的顶点，可能的选择是</a:t>
            </a:r>
            <a:r>
              <a:rPr lang="en-US" altLang="zh-CN" i="1" dirty="0">
                <a:solidFill>
                  <a:schemeClr val="tx1"/>
                </a:solidFill>
              </a:rPr>
              <a:t>B </a:t>
            </a:r>
            <a:r>
              <a:rPr lang="zh-CN" altLang="zh-CN" dirty="0">
                <a:solidFill>
                  <a:schemeClr val="tx1"/>
                </a:solidFill>
              </a:rPr>
              <a:t>和</a:t>
            </a:r>
            <a:r>
              <a:rPr lang="en-US" altLang="zh-CN" i="1" dirty="0">
                <a:solidFill>
                  <a:schemeClr val="tx1"/>
                </a:solidFill>
              </a:rPr>
              <a:t>G</a:t>
            </a:r>
            <a:r>
              <a:rPr lang="zh-CN" altLang="zh-CN" dirty="0">
                <a:solidFill>
                  <a:schemeClr val="tx1"/>
                </a:solidFill>
              </a:rPr>
              <a:t>，按照字母顺序选择</a:t>
            </a:r>
            <a:r>
              <a:rPr lang="en-US" altLang="zh-CN" i="1" dirty="0">
                <a:solidFill>
                  <a:schemeClr val="tx1"/>
                </a:solidFill>
              </a:rPr>
              <a:t>B</a:t>
            </a:r>
            <a:r>
              <a:rPr lang="zh-CN" altLang="zh-CN" dirty="0">
                <a:solidFill>
                  <a:schemeClr val="tx1"/>
                </a:solidFill>
              </a:rPr>
              <a:t>，并给</a:t>
            </a:r>
            <a:r>
              <a:rPr lang="en-US" altLang="zh-CN" i="1" dirty="0">
                <a:solidFill>
                  <a:schemeClr val="tx1"/>
                </a:solidFill>
              </a:rPr>
              <a:t>B </a:t>
            </a:r>
            <a:r>
              <a:rPr lang="zh-CN" altLang="zh-CN" dirty="0">
                <a:solidFill>
                  <a:schemeClr val="tx1"/>
                </a:solidFill>
              </a:rPr>
              <a:t>指定标记</a:t>
            </a:r>
            <a:r>
              <a:rPr lang="en-US" altLang="zh-CN" dirty="0">
                <a:solidFill>
                  <a:schemeClr val="tx1"/>
                </a:solidFill>
              </a:rPr>
              <a:t>2(</a:t>
            </a:r>
            <a:r>
              <a:rPr lang="en-US" altLang="zh-CN" i="1" dirty="0">
                <a:solidFill>
                  <a:schemeClr val="tx1"/>
                </a:solidFill>
              </a:rPr>
              <a:t>A </a:t>
            </a:r>
            <a:r>
              <a:rPr lang="en-US" altLang="zh-CN" dirty="0">
                <a:solidFill>
                  <a:schemeClr val="tx1"/>
                </a:solidFill>
              </a:rPr>
              <a:t>)</a:t>
            </a:r>
            <a:r>
              <a:rPr lang="zh-CN" altLang="zh-CN" dirty="0">
                <a:solidFill>
                  <a:schemeClr val="tx1"/>
                </a:solidFill>
              </a:rPr>
              <a:t>。如图</a:t>
            </a:r>
            <a:r>
              <a:rPr lang="en-US" altLang="zh-CN" dirty="0">
                <a:solidFill>
                  <a:schemeClr val="tx1"/>
                </a:solidFill>
              </a:rPr>
              <a:t>5.31(a)</a:t>
            </a:r>
            <a:r>
              <a:rPr lang="zh-CN" altLang="zh-CN" dirty="0">
                <a:solidFill>
                  <a:schemeClr val="tx1"/>
                </a:solidFill>
              </a:rPr>
              <a:t>所示，我们在每个顶点的近旁列出其标记，并用粗边表示连接一个顶点到其前驱的边。</a:t>
            </a:r>
          </a:p>
          <a:p>
            <a:endParaRPr lang="zh-CN" altLang="en-US" b="1" dirty="0">
              <a:solidFill>
                <a:srgbClr val="C00000"/>
              </a:solidFill>
            </a:endParaRPr>
          </a:p>
        </p:txBody>
      </p:sp>
      <p:pic>
        <p:nvPicPr>
          <p:cNvPr id="633858" name="Picture 2" descr="5d30"/>
          <p:cNvPicPr>
            <a:picLocks noChangeArrowheads="1"/>
          </p:cNvPicPr>
          <p:nvPr/>
        </p:nvPicPr>
        <p:blipFill>
          <a:blip r:embed="rId2" cstate="print"/>
          <a:srcRect/>
          <a:stretch>
            <a:fillRect/>
          </a:stretch>
        </p:blipFill>
        <p:spPr bwMode="auto">
          <a:xfrm>
            <a:off x="7176120" y="116632"/>
            <a:ext cx="4320480" cy="2520280"/>
          </a:xfrm>
          <a:prstGeom prst="rect">
            <a:avLst/>
          </a:prstGeom>
          <a:noFill/>
          <a:ln w="9525">
            <a:noFill/>
            <a:miter lim="800000"/>
            <a:headEnd/>
            <a:tailEnd/>
          </a:ln>
        </p:spPr>
      </p:pic>
      <p:sp>
        <p:nvSpPr>
          <p:cNvPr id="5" name="矩形 4"/>
          <p:cNvSpPr/>
          <p:nvPr/>
        </p:nvSpPr>
        <p:spPr>
          <a:xfrm>
            <a:off x="7521086" y="2676982"/>
            <a:ext cx="3831498" cy="400110"/>
          </a:xfrm>
          <a:prstGeom prst="rect">
            <a:avLst/>
          </a:prstGeom>
        </p:spPr>
        <p:txBody>
          <a:bodyPr wrap="none">
            <a:spAutoFit/>
          </a:bodyPr>
          <a:lstStyle/>
          <a:p>
            <a:pPr algn="ctr"/>
            <a:r>
              <a:rPr lang="zh-CN" altLang="zh-CN" sz="2000" b="1" dirty="0"/>
              <a:t>图</a:t>
            </a:r>
            <a:r>
              <a:rPr lang="en-US" altLang="zh-CN" sz="2000" b="1" dirty="0"/>
              <a:t>5.30  </a:t>
            </a:r>
            <a:r>
              <a:rPr lang="zh-CN" altLang="zh-CN" sz="2000" b="1" dirty="0"/>
              <a:t>用深度优先搜索求生成树</a:t>
            </a:r>
          </a:p>
        </p:txBody>
      </p:sp>
      <p:pic>
        <p:nvPicPr>
          <p:cNvPr id="2" name="图片 1">
            <a:extLst>
              <a:ext uri="{FF2B5EF4-FFF2-40B4-BE49-F238E27FC236}">
                <a16:creationId xmlns:a16="http://schemas.microsoft.com/office/drawing/2014/main" id="{9159DF9D-7F4D-4942-8E11-B14D1FE52A1E}"/>
              </a:ext>
            </a:extLst>
          </p:cNvPr>
          <p:cNvPicPr>
            <a:picLocks noChangeAspect="1"/>
          </p:cNvPicPr>
          <p:nvPr/>
        </p:nvPicPr>
        <p:blipFill>
          <a:blip r:embed="rId3"/>
          <a:stretch>
            <a:fillRect/>
          </a:stretch>
        </p:blipFill>
        <p:spPr>
          <a:xfrm>
            <a:off x="7123633" y="3117162"/>
            <a:ext cx="4228951" cy="3232228"/>
          </a:xfrm>
          <a:prstGeom prst="rect">
            <a:avLst/>
          </a:prstGeom>
        </p:spPr>
      </p:pic>
      <p:sp>
        <p:nvSpPr>
          <p:cNvPr id="4" name="矩形 3">
            <a:extLst>
              <a:ext uri="{FF2B5EF4-FFF2-40B4-BE49-F238E27FC236}">
                <a16:creationId xmlns:a16="http://schemas.microsoft.com/office/drawing/2014/main" id="{AE71BD2F-4D83-4253-9471-D08FC253F67A}"/>
              </a:ext>
            </a:extLst>
          </p:cNvPr>
          <p:cNvSpPr/>
          <p:nvPr/>
        </p:nvSpPr>
        <p:spPr>
          <a:xfrm>
            <a:off x="7032104" y="6061358"/>
            <a:ext cx="4608512" cy="400110"/>
          </a:xfrm>
          <a:prstGeom prst="rect">
            <a:avLst/>
          </a:prstGeom>
        </p:spPr>
        <p:txBody>
          <a:bodyPr wrap="square">
            <a:spAutoFit/>
          </a:bodyPr>
          <a:lstStyle/>
          <a:p>
            <a:pPr algn="ctr"/>
            <a:r>
              <a:rPr lang="zh-CN" altLang="zh-CN" sz="2000" b="1" dirty="0"/>
              <a:t>图</a:t>
            </a:r>
            <a:r>
              <a:rPr lang="en-US" altLang="zh-CN" sz="2000" b="1" dirty="0"/>
              <a:t>5.31  </a:t>
            </a:r>
            <a:r>
              <a:rPr lang="zh-CN" altLang="zh-CN" sz="2000" b="1" dirty="0"/>
              <a:t>用深度优先搜索求生成树</a:t>
            </a:r>
            <a:r>
              <a:rPr lang="zh-CN" altLang="en-US" sz="2000" b="1" dirty="0"/>
              <a:t>的过程</a:t>
            </a:r>
            <a:endParaRPr lang="zh-CN" altLang="zh-CN"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7E040C8-D7AC-46D4-B85C-9DCA007D02F8}"/>
              </a:ext>
            </a:extLst>
          </p:cNvPr>
          <p:cNvPicPr>
            <a:picLocks noChangeAspect="1"/>
          </p:cNvPicPr>
          <p:nvPr/>
        </p:nvPicPr>
        <p:blipFill>
          <a:blip r:embed="rId2"/>
          <a:stretch>
            <a:fillRect/>
          </a:stretch>
        </p:blipFill>
        <p:spPr>
          <a:xfrm>
            <a:off x="335360" y="3444034"/>
            <a:ext cx="11134725" cy="3314700"/>
          </a:xfrm>
          <a:prstGeom prst="rect">
            <a:avLst/>
          </a:prstGeom>
        </p:spPr>
      </p:pic>
      <p:sp>
        <p:nvSpPr>
          <p:cNvPr id="5" name="文本占位符 2">
            <a:extLst>
              <a:ext uri="{FF2B5EF4-FFF2-40B4-BE49-F238E27FC236}">
                <a16:creationId xmlns:a16="http://schemas.microsoft.com/office/drawing/2014/main" id="{2756F069-A212-4032-BD31-78309E97B424}"/>
              </a:ext>
            </a:extLst>
          </p:cNvPr>
          <p:cNvSpPr>
            <a:spLocks noGrp="1"/>
          </p:cNvSpPr>
          <p:nvPr>
            <p:ph type="body" sz="quarter" idx="10"/>
          </p:nvPr>
        </p:nvSpPr>
        <p:spPr>
          <a:xfrm>
            <a:off x="345647" y="188640"/>
            <a:ext cx="10871200" cy="633038"/>
          </a:xfrm>
        </p:spPr>
        <p:txBody>
          <a:bodyPr/>
          <a:lstStyle/>
          <a:p>
            <a:r>
              <a:rPr lang="en-US" altLang="zh-CN" b="1" u="sng" dirty="0">
                <a:solidFill>
                  <a:srgbClr val="00B050"/>
                </a:solidFill>
              </a:rPr>
              <a:t>5.1.2  </a:t>
            </a:r>
            <a:r>
              <a:rPr lang="zh-CN" altLang="en-US" b="1" u="sng" dirty="0">
                <a:solidFill>
                  <a:srgbClr val="00B050"/>
                </a:solidFill>
              </a:rPr>
              <a:t>顶点的度</a:t>
            </a:r>
            <a:endParaRPr lang="zh-CN" altLang="en-US" dirty="0"/>
          </a:p>
        </p:txBody>
      </p:sp>
      <p:cxnSp>
        <p:nvCxnSpPr>
          <p:cNvPr id="6" name="直接连接符 5">
            <a:extLst>
              <a:ext uri="{FF2B5EF4-FFF2-40B4-BE49-F238E27FC236}">
                <a16:creationId xmlns:a16="http://schemas.microsoft.com/office/drawing/2014/main" id="{F4A2BD2A-0372-4039-BF03-DF75932997EF}"/>
              </a:ext>
            </a:extLst>
          </p:cNvPr>
          <p:cNvCxnSpPr>
            <a:cxnSpLocks/>
          </p:cNvCxnSpPr>
          <p:nvPr/>
        </p:nvCxnSpPr>
        <p:spPr>
          <a:xfrm>
            <a:off x="1271464" y="4653136"/>
            <a:ext cx="38164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12781F5-CB62-4E15-A0F0-F69C37626E59}"/>
              </a:ext>
            </a:extLst>
          </p:cNvPr>
          <p:cNvSpPr/>
          <p:nvPr/>
        </p:nvSpPr>
        <p:spPr>
          <a:xfrm>
            <a:off x="6023992" y="4725144"/>
            <a:ext cx="1080122" cy="360040"/>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397FC9-CC4E-44E9-A0BB-6AD601254246}"/>
              </a:ext>
            </a:extLst>
          </p:cNvPr>
          <p:cNvSpPr/>
          <p:nvPr/>
        </p:nvSpPr>
        <p:spPr>
          <a:xfrm>
            <a:off x="2099554" y="5085184"/>
            <a:ext cx="1080122" cy="360040"/>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462E0D5-47EC-4827-A318-06A830971BED}"/>
              </a:ext>
            </a:extLst>
          </p:cNvPr>
          <p:cNvSpPr/>
          <p:nvPr/>
        </p:nvSpPr>
        <p:spPr>
          <a:xfrm>
            <a:off x="2279576" y="5517231"/>
            <a:ext cx="1080122" cy="360040"/>
          </a:xfrm>
          <a:prstGeom prst="rect">
            <a:avLst/>
          </a:prstGeom>
          <a:solidFill>
            <a:srgbClr val="A0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F02AA83-01C6-4B91-8489-DA0766403FA3}"/>
              </a:ext>
            </a:extLst>
          </p:cNvPr>
          <p:cNvPicPr>
            <a:picLocks noChangeAspect="1"/>
          </p:cNvPicPr>
          <p:nvPr/>
        </p:nvPicPr>
        <p:blipFill>
          <a:blip r:embed="rId3"/>
          <a:stretch>
            <a:fillRect/>
          </a:stretch>
        </p:blipFill>
        <p:spPr>
          <a:xfrm>
            <a:off x="350440" y="838200"/>
            <a:ext cx="11506200" cy="2590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5" name="矩形 4"/>
          <p:cNvSpPr/>
          <p:nvPr/>
        </p:nvSpPr>
        <p:spPr>
          <a:xfrm>
            <a:off x="3966327" y="6325289"/>
            <a:ext cx="4087979" cy="400110"/>
          </a:xfrm>
          <a:prstGeom prst="rect">
            <a:avLst/>
          </a:prstGeom>
        </p:spPr>
        <p:txBody>
          <a:bodyPr wrap="none">
            <a:spAutoFit/>
          </a:bodyPr>
          <a:lstStyle/>
          <a:p>
            <a:pPr algn="ctr"/>
            <a:r>
              <a:rPr lang="zh-CN" altLang="zh-CN" sz="2000" b="1" dirty="0"/>
              <a:t>图</a:t>
            </a:r>
            <a:r>
              <a:rPr lang="en-US" altLang="zh-CN" sz="2000" b="1" dirty="0"/>
              <a:t>5.31  </a:t>
            </a:r>
            <a:r>
              <a:rPr lang="zh-CN" altLang="zh-CN" sz="2000" b="1" dirty="0"/>
              <a:t>用深度优先求生成树的过程</a:t>
            </a:r>
            <a:endParaRPr lang="zh-CN" altLang="en-US" sz="2000" b="1" dirty="0"/>
          </a:p>
        </p:txBody>
      </p:sp>
      <p:pic>
        <p:nvPicPr>
          <p:cNvPr id="2" name="图片 1">
            <a:extLst>
              <a:ext uri="{FF2B5EF4-FFF2-40B4-BE49-F238E27FC236}">
                <a16:creationId xmlns:a16="http://schemas.microsoft.com/office/drawing/2014/main" id="{CDB4A12B-3734-465F-916E-B1D2F77DCF77}"/>
              </a:ext>
            </a:extLst>
          </p:cNvPr>
          <p:cNvPicPr>
            <a:picLocks noChangeAspect="1"/>
          </p:cNvPicPr>
          <p:nvPr/>
        </p:nvPicPr>
        <p:blipFill>
          <a:blip r:embed="rId2"/>
          <a:stretch>
            <a:fillRect/>
          </a:stretch>
        </p:blipFill>
        <p:spPr>
          <a:xfrm>
            <a:off x="709490" y="476672"/>
            <a:ext cx="3528392" cy="2696784"/>
          </a:xfrm>
          <a:prstGeom prst="rect">
            <a:avLst/>
          </a:prstGeom>
        </p:spPr>
      </p:pic>
      <p:pic>
        <p:nvPicPr>
          <p:cNvPr id="3" name="图片 2">
            <a:extLst>
              <a:ext uri="{FF2B5EF4-FFF2-40B4-BE49-F238E27FC236}">
                <a16:creationId xmlns:a16="http://schemas.microsoft.com/office/drawing/2014/main" id="{8F9086AF-F101-4A72-A058-53B9CC075FDD}"/>
              </a:ext>
            </a:extLst>
          </p:cNvPr>
          <p:cNvPicPr>
            <a:picLocks noChangeAspect="1"/>
          </p:cNvPicPr>
          <p:nvPr/>
        </p:nvPicPr>
        <p:blipFill>
          <a:blip r:embed="rId3"/>
          <a:stretch>
            <a:fillRect/>
          </a:stretch>
        </p:blipFill>
        <p:spPr>
          <a:xfrm>
            <a:off x="4381901" y="332656"/>
            <a:ext cx="3003036" cy="2793217"/>
          </a:xfrm>
          <a:prstGeom prst="rect">
            <a:avLst/>
          </a:prstGeom>
        </p:spPr>
      </p:pic>
      <p:pic>
        <p:nvPicPr>
          <p:cNvPr id="4" name="图片 3">
            <a:extLst>
              <a:ext uri="{FF2B5EF4-FFF2-40B4-BE49-F238E27FC236}">
                <a16:creationId xmlns:a16="http://schemas.microsoft.com/office/drawing/2014/main" id="{1FD099AD-2B3E-4105-80A1-E7AB5C79D146}"/>
              </a:ext>
            </a:extLst>
          </p:cNvPr>
          <p:cNvPicPr>
            <a:picLocks noChangeAspect="1"/>
          </p:cNvPicPr>
          <p:nvPr/>
        </p:nvPicPr>
        <p:blipFill>
          <a:blip r:embed="rId4"/>
          <a:stretch>
            <a:fillRect/>
          </a:stretch>
        </p:blipFill>
        <p:spPr>
          <a:xfrm>
            <a:off x="7910291" y="260648"/>
            <a:ext cx="3384376" cy="2866931"/>
          </a:xfrm>
          <a:prstGeom prst="rect">
            <a:avLst/>
          </a:prstGeom>
        </p:spPr>
      </p:pic>
      <p:pic>
        <p:nvPicPr>
          <p:cNvPr id="6" name="图片 5">
            <a:extLst>
              <a:ext uri="{FF2B5EF4-FFF2-40B4-BE49-F238E27FC236}">
                <a16:creationId xmlns:a16="http://schemas.microsoft.com/office/drawing/2014/main" id="{BFDDFB1A-77BB-4BB1-9DAC-FA6692B2123E}"/>
              </a:ext>
            </a:extLst>
          </p:cNvPr>
          <p:cNvPicPr>
            <a:picLocks noChangeAspect="1"/>
          </p:cNvPicPr>
          <p:nvPr/>
        </p:nvPicPr>
        <p:blipFill>
          <a:blip r:embed="rId5"/>
          <a:stretch>
            <a:fillRect/>
          </a:stretch>
        </p:blipFill>
        <p:spPr>
          <a:xfrm>
            <a:off x="1050816" y="3432568"/>
            <a:ext cx="2971042" cy="2665607"/>
          </a:xfrm>
          <a:prstGeom prst="rect">
            <a:avLst/>
          </a:prstGeom>
        </p:spPr>
      </p:pic>
      <p:pic>
        <p:nvPicPr>
          <p:cNvPr id="7" name="图片 6">
            <a:extLst>
              <a:ext uri="{FF2B5EF4-FFF2-40B4-BE49-F238E27FC236}">
                <a16:creationId xmlns:a16="http://schemas.microsoft.com/office/drawing/2014/main" id="{ADB2980B-455F-46C2-BC3A-3568A2208DEA}"/>
              </a:ext>
            </a:extLst>
          </p:cNvPr>
          <p:cNvPicPr>
            <a:picLocks noChangeAspect="1"/>
          </p:cNvPicPr>
          <p:nvPr/>
        </p:nvPicPr>
        <p:blipFill>
          <a:blip r:embed="rId6"/>
          <a:stretch>
            <a:fillRect/>
          </a:stretch>
        </p:blipFill>
        <p:spPr>
          <a:xfrm>
            <a:off x="4493956" y="3426111"/>
            <a:ext cx="2912278" cy="2667185"/>
          </a:xfrm>
          <a:prstGeom prst="rect">
            <a:avLst/>
          </a:prstGeom>
        </p:spPr>
      </p:pic>
      <p:pic>
        <p:nvPicPr>
          <p:cNvPr id="8" name="图片 7">
            <a:extLst>
              <a:ext uri="{FF2B5EF4-FFF2-40B4-BE49-F238E27FC236}">
                <a16:creationId xmlns:a16="http://schemas.microsoft.com/office/drawing/2014/main" id="{164E64B7-D121-4966-B9E5-6A6200E4034A}"/>
              </a:ext>
            </a:extLst>
          </p:cNvPr>
          <p:cNvPicPr>
            <a:picLocks noChangeAspect="1"/>
          </p:cNvPicPr>
          <p:nvPr/>
        </p:nvPicPr>
        <p:blipFill>
          <a:blip r:embed="rId7"/>
          <a:stretch>
            <a:fillRect/>
          </a:stretch>
        </p:blipFill>
        <p:spPr>
          <a:xfrm>
            <a:off x="8054306" y="3298373"/>
            <a:ext cx="3514302" cy="2866931"/>
          </a:xfrm>
          <a:prstGeom prst="rect">
            <a:avLst/>
          </a:prstGeom>
        </p:spPr>
      </p:pic>
      <p:sp>
        <p:nvSpPr>
          <p:cNvPr id="10" name="箭头: 右 9">
            <a:extLst>
              <a:ext uri="{FF2B5EF4-FFF2-40B4-BE49-F238E27FC236}">
                <a16:creationId xmlns:a16="http://schemas.microsoft.com/office/drawing/2014/main" id="{0AD73A90-FA07-4B68-BF6D-54ACC4EF51AD}"/>
              </a:ext>
            </a:extLst>
          </p:cNvPr>
          <p:cNvSpPr/>
          <p:nvPr/>
        </p:nvSpPr>
        <p:spPr>
          <a:xfrm>
            <a:off x="4055404" y="1585248"/>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347FE5F-71A0-4E1D-A39E-FDD449A46AE9}"/>
              </a:ext>
            </a:extLst>
          </p:cNvPr>
          <p:cNvSpPr/>
          <p:nvPr/>
        </p:nvSpPr>
        <p:spPr>
          <a:xfrm>
            <a:off x="7522058" y="1585248"/>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4273EB39-9F9E-4D8E-93E5-2FFB170FEEF9}"/>
              </a:ext>
            </a:extLst>
          </p:cNvPr>
          <p:cNvSpPr/>
          <p:nvPr/>
        </p:nvSpPr>
        <p:spPr>
          <a:xfrm>
            <a:off x="695400" y="4509120"/>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764832F5-1609-465C-BD59-2E3B596B937E}"/>
              </a:ext>
            </a:extLst>
          </p:cNvPr>
          <p:cNvSpPr/>
          <p:nvPr/>
        </p:nvSpPr>
        <p:spPr>
          <a:xfrm>
            <a:off x="4133916" y="4542607"/>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617827D2-DA5B-4F44-8E62-7E3B446E7C98}"/>
              </a:ext>
            </a:extLst>
          </p:cNvPr>
          <p:cNvSpPr/>
          <p:nvPr/>
        </p:nvSpPr>
        <p:spPr>
          <a:xfrm>
            <a:off x="7550250" y="4542607"/>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50862" y="117426"/>
            <a:ext cx="11089754" cy="3311574"/>
          </a:xfrm>
        </p:spPr>
        <p:txBody>
          <a:bodyPr/>
          <a:lstStyle/>
          <a:p>
            <a:pPr algn="just"/>
            <a:r>
              <a:rPr lang="en-US" altLang="zh-CN" dirty="0">
                <a:solidFill>
                  <a:schemeClr val="tx1"/>
                </a:solidFill>
              </a:rPr>
              <a:t>      </a:t>
            </a:r>
            <a:r>
              <a:rPr lang="zh-CN" altLang="zh-CN" dirty="0">
                <a:solidFill>
                  <a:schemeClr val="tx1"/>
                </a:solidFill>
              </a:rPr>
              <a:t>现在从</a:t>
            </a:r>
            <a:r>
              <a:rPr lang="en-US" altLang="zh-CN" i="1" dirty="0">
                <a:solidFill>
                  <a:schemeClr val="tx1"/>
                </a:solidFill>
              </a:rPr>
              <a:t>B </a:t>
            </a:r>
            <a:r>
              <a:rPr lang="zh-CN" altLang="zh-CN" dirty="0">
                <a:solidFill>
                  <a:schemeClr val="tx1"/>
                </a:solidFill>
              </a:rPr>
              <a:t>出发继续，在</a:t>
            </a:r>
            <a:r>
              <a:rPr lang="en-US" altLang="zh-CN" i="1" dirty="0">
                <a:solidFill>
                  <a:schemeClr val="tx1"/>
                </a:solidFill>
              </a:rPr>
              <a:t>F</a:t>
            </a:r>
            <a:r>
              <a:rPr lang="zh-CN" altLang="zh-CN" dirty="0">
                <a:solidFill>
                  <a:schemeClr val="tx1"/>
                </a:solidFill>
              </a:rPr>
              <a:t>，</a:t>
            </a:r>
            <a:r>
              <a:rPr lang="en-US" altLang="zh-CN" i="1" dirty="0">
                <a:solidFill>
                  <a:schemeClr val="tx1"/>
                </a:solidFill>
              </a:rPr>
              <a:t>J </a:t>
            </a:r>
            <a:r>
              <a:rPr lang="zh-CN" altLang="zh-CN" dirty="0">
                <a:solidFill>
                  <a:schemeClr val="tx1"/>
                </a:solidFill>
              </a:rPr>
              <a:t>和</a:t>
            </a:r>
            <a:r>
              <a:rPr lang="en-US" altLang="zh-CN" i="1" dirty="0">
                <a:solidFill>
                  <a:schemeClr val="tx1"/>
                </a:solidFill>
              </a:rPr>
              <a:t>H </a:t>
            </a:r>
            <a:r>
              <a:rPr lang="zh-CN" altLang="zh-CN" dirty="0">
                <a:solidFill>
                  <a:schemeClr val="tx1"/>
                </a:solidFill>
              </a:rPr>
              <a:t>中选择一个与</a:t>
            </a:r>
            <a:r>
              <a:rPr lang="en-US" altLang="zh-CN" i="1" dirty="0">
                <a:solidFill>
                  <a:schemeClr val="tx1"/>
                </a:solidFill>
              </a:rPr>
              <a:t>B </a:t>
            </a:r>
            <a:r>
              <a:rPr lang="zh-CN" altLang="zh-CN" dirty="0">
                <a:solidFill>
                  <a:schemeClr val="tx1"/>
                </a:solidFill>
              </a:rPr>
              <a:t>相邻的未被标记的顶点。这里选择</a:t>
            </a:r>
            <a:r>
              <a:rPr lang="en-US" altLang="zh-CN" i="1" dirty="0">
                <a:solidFill>
                  <a:schemeClr val="tx1"/>
                </a:solidFill>
              </a:rPr>
              <a:t>F</a:t>
            </a:r>
            <a:r>
              <a:rPr lang="zh-CN" altLang="zh-CN" dirty="0">
                <a:solidFill>
                  <a:schemeClr val="tx1"/>
                </a:solidFill>
              </a:rPr>
              <a:t>，并将</a:t>
            </a:r>
            <a:r>
              <a:rPr lang="en-US" altLang="zh-CN" i="1" dirty="0">
                <a:solidFill>
                  <a:schemeClr val="tx1"/>
                </a:solidFill>
              </a:rPr>
              <a:t>F </a:t>
            </a:r>
            <a:r>
              <a:rPr lang="zh-CN" altLang="zh-CN" dirty="0">
                <a:solidFill>
                  <a:schemeClr val="tx1"/>
                </a:solidFill>
              </a:rPr>
              <a:t>标记为</a:t>
            </a:r>
            <a:r>
              <a:rPr lang="en-US" altLang="zh-CN" dirty="0">
                <a:solidFill>
                  <a:schemeClr val="tx1"/>
                </a:solidFill>
              </a:rPr>
              <a:t>3(</a:t>
            </a:r>
            <a:r>
              <a:rPr lang="en-US" altLang="zh-CN" i="1" dirty="0">
                <a:solidFill>
                  <a:schemeClr val="tx1"/>
                </a:solidFill>
              </a:rPr>
              <a:t>B </a:t>
            </a:r>
            <a:r>
              <a:rPr lang="en-US" altLang="zh-CN" dirty="0">
                <a:solidFill>
                  <a:schemeClr val="tx1"/>
                </a:solidFill>
              </a:rPr>
              <a:t>)</a:t>
            </a:r>
            <a:r>
              <a:rPr lang="zh-CN" altLang="zh-CN" dirty="0">
                <a:solidFill>
                  <a:schemeClr val="tx1"/>
                </a:solidFill>
              </a:rPr>
              <a:t>。从</a:t>
            </a:r>
            <a:r>
              <a:rPr lang="en-US" altLang="zh-CN" i="1" dirty="0">
                <a:solidFill>
                  <a:schemeClr val="tx1"/>
                </a:solidFill>
              </a:rPr>
              <a:t>F </a:t>
            </a:r>
            <a:r>
              <a:rPr lang="zh-CN" altLang="zh-CN" dirty="0">
                <a:solidFill>
                  <a:schemeClr val="tx1"/>
                </a:solidFill>
              </a:rPr>
              <a:t>出发继续，选择</a:t>
            </a:r>
            <a:r>
              <a:rPr lang="en-US" altLang="zh-CN" i="1" dirty="0">
                <a:solidFill>
                  <a:schemeClr val="tx1"/>
                </a:solidFill>
              </a:rPr>
              <a:t>C</a:t>
            </a:r>
            <a:r>
              <a:rPr lang="zh-CN" altLang="zh-CN" dirty="0">
                <a:solidFill>
                  <a:schemeClr val="tx1"/>
                </a:solidFill>
              </a:rPr>
              <a:t>，并将</a:t>
            </a:r>
            <a:r>
              <a:rPr lang="en-US" altLang="zh-CN" i="1" dirty="0">
                <a:solidFill>
                  <a:schemeClr val="tx1"/>
                </a:solidFill>
              </a:rPr>
              <a:t>C </a:t>
            </a:r>
            <a:r>
              <a:rPr lang="zh-CN" altLang="zh-CN" dirty="0">
                <a:solidFill>
                  <a:schemeClr val="tx1"/>
                </a:solidFill>
              </a:rPr>
              <a:t>标记为</a:t>
            </a:r>
            <a:r>
              <a:rPr lang="en-US" altLang="zh-CN" dirty="0">
                <a:solidFill>
                  <a:schemeClr val="tx1"/>
                </a:solidFill>
              </a:rPr>
              <a:t>4(</a:t>
            </a:r>
            <a:r>
              <a:rPr lang="en-US" altLang="zh-CN" i="1" dirty="0">
                <a:solidFill>
                  <a:schemeClr val="tx1"/>
                </a:solidFill>
              </a:rPr>
              <a:t>F</a:t>
            </a:r>
            <a:r>
              <a:rPr lang="en-US" altLang="zh-CN" dirty="0">
                <a:solidFill>
                  <a:schemeClr val="tx1"/>
                </a:solidFill>
              </a:rPr>
              <a:t>) </a:t>
            </a:r>
            <a:r>
              <a:rPr lang="zh-CN" altLang="zh-CN" dirty="0">
                <a:solidFill>
                  <a:schemeClr val="tx1"/>
                </a:solidFill>
              </a:rPr>
              <a:t>。下一步，选择</a:t>
            </a:r>
            <a:r>
              <a:rPr lang="en-US" altLang="zh-CN" i="1" dirty="0">
                <a:solidFill>
                  <a:schemeClr val="tx1"/>
                </a:solidFill>
              </a:rPr>
              <a:t>D</a:t>
            </a:r>
            <a:r>
              <a:rPr lang="zh-CN" altLang="zh-CN" dirty="0">
                <a:solidFill>
                  <a:schemeClr val="tx1"/>
                </a:solidFill>
              </a:rPr>
              <a:t>，并将</a:t>
            </a:r>
            <a:r>
              <a:rPr lang="en-US" altLang="zh-CN" i="1" dirty="0">
                <a:solidFill>
                  <a:schemeClr val="tx1"/>
                </a:solidFill>
              </a:rPr>
              <a:t>D </a:t>
            </a:r>
            <a:r>
              <a:rPr lang="zh-CN" altLang="zh-CN" dirty="0">
                <a:solidFill>
                  <a:schemeClr val="tx1"/>
                </a:solidFill>
              </a:rPr>
              <a:t>标记为</a:t>
            </a:r>
            <a:r>
              <a:rPr lang="en-US" altLang="zh-CN" dirty="0">
                <a:solidFill>
                  <a:schemeClr val="tx1"/>
                </a:solidFill>
              </a:rPr>
              <a:t>5(</a:t>
            </a:r>
            <a:r>
              <a:rPr lang="en-US" altLang="zh-CN" i="1" dirty="0">
                <a:solidFill>
                  <a:schemeClr val="tx1"/>
                </a:solidFill>
              </a:rPr>
              <a:t>C</a:t>
            </a:r>
            <a:r>
              <a:rPr lang="en-US" altLang="zh-CN" dirty="0">
                <a:solidFill>
                  <a:schemeClr val="tx1"/>
                </a:solidFill>
              </a:rPr>
              <a:t>) </a:t>
            </a:r>
            <a:r>
              <a:rPr lang="zh-CN" altLang="zh-CN" dirty="0">
                <a:solidFill>
                  <a:schemeClr val="tx1"/>
                </a:solidFill>
              </a:rPr>
              <a:t>。现在的情况如图</a:t>
            </a:r>
            <a:r>
              <a:rPr lang="en-US" altLang="zh-CN" dirty="0">
                <a:solidFill>
                  <a:schemeClr val="tx1"/>
                </a:solidFill>
              </a:rPr>
              <a:t>5.31(b)</a:t>
            </a:r>
            <a:r>
              <a:rPr lang="zh-CN" altLang="zh-CN" dirty="0">
                <a:solidFill>
                  <a:schemeClr val="tx1"/>
                </a:solidFill>
              </a:rPr>
              <a:t>所示。</a:t>
            </a:r>
          </a:p>
          <a:p>
            <a:pPr algn="just"/>
            <a:r>
              <a:rPr lang="en-US" altLang="zh-CN" dirty="0">
                <a:solidFill>
                  <a:schemeClr val="tx1"/>
                </a:solidFill>
              </a:rPr>
              <a:t>       </a:t>
            </a:r>
            <a:r>
              <a:rPr lang="zh-CN" altLang="zh-CN" dirty="0">
                <a:solidFill>
                  <a:schemeClr val="tx1"/>
                </a:solidFill>
              </a:rPr>
              <a:t>此时，没有与</a:t>
            </a:r>
            <a:r>
              <a:rPr lang="en-US" altLang="zh-CN" i="1" dirty="0">
                <a:solidFill>
                  <a:schemeClr val="tx1"/>
                </a:solidFill>
              </a:rPr>
              <a:t>D </a:t>
            </a:r>
            <a:r>
              <a:rPr lang="zh-CN" altLang="zh-CN" dirty="0">
                <a:solidFill>
                  <a:schemeClr val="tx1"/>
                </a:solidFill>
              </a:rPr>
              <a:t>相邻的未被标记的顶点，于是，必须从</a:t>
            </a:r>
            <a:r>
              <a:rPr lang="en-US" altLang="zh-CN" i="1" dirty="0">
                <a:solidFill>
                  <a:schemeClr val="tx1"/>
                </a:solidFill>
              </a:rPr>
              <a:t>D </a:t>
            </a:r>
            <a:r>
              <a:rPr lang="zh-CN" altLang="zh-CN" dirty="0">
                <a:solidFill>
                  <a:schemeClr val="tx1"/>
                </a:solidFill>
              </a:rPr>
              <a:t>退回到其前驱</a:t>
            </a:r>
            <a:r>
              <a:rPr lang="en-US" altLang="zh-CN" i="1" dirty="0">
                <a:solidFill>
                  <a:schemeClr val="tx1"/>
                </a:solidFill>
              </a:rPr>
              <a:t>C</a:t>
            </a:r>
            <a:r>
              <a:rPr lang="zh-CN" altLang="zh-CN" dirty="0">
                <a:solidFill>
                  <a:schemeClr val="tx1"/>
                </a:solidFill>
              </a:rPr>
              <a:t>。由于存在与</a:t>
            </a:r>
            <a:r>
              <a:rPr lang="en-US" altLang="zh-CN" i="1" dirty="0">
                <a:solidFill>
                  <a:schemeClr val="tx1"/>
                </a:solidFill>
              </a:rPr>
              <a:t>C </a:t>
            </a:r>
            <a:r>
              <a:rPr lang="zh-CN" altLang="zh-CN" dirty="0">
                <a:solidFill>
                  <a:schemeClr val="tx1"/>
                </a:solidFill>
              </a:rPr>
              <a:t>相邻的未被标记的顶点，所以选择一个，即</a:t>
            </a:r>
            <a:r>
              <a:rPr lang="en-US" altLang="zh-CN" i="1" dirty="0">
                <a:solidFill>
                  <a:schemeClr val="tx1"/>
                </a:solidFill>
              </a:rPr>
              <a:t>E</a:t>
            </a:r>
            <a:r>
              <a:rPr lang="zh-CN" altLang="zh-CN" dirty="0">
                <a:solidFill>
                  <a:schemeClr val="tx1"/>
                </a:solidFill>
              </a:rPr>
              <a:t>，并将</a:t>
            </a:r>
            <a:r>
              <a:rPr lang="en-US" altLang="zh-CN" dirty="0">
                <a:solidFill>
                  <a:schemeClr val="tx1"/>
                </a:solidFill>
              </a:rPr>
              <a:t> </a:t>
            </a:r>
            <a:r>
              <a:rPr lang="en-US" altLang="zh-CN" i="1" dirty="0">
                <a:solidFill>
                  <a:schemeClr val="tx1"/>
                </a:solidFill>
              </a:rPr>
              <a:t>E  </a:t>
            </a:r>
            <a:r>
              <a:rPr lang="zh-CN" altLang="zh-CN" dirty="0">
                <a:solidFill>
                  <a:schemeClr val="tx1"/>
                </a:solidFill>
              </a:rPr>
              <a:t>标记为</a:t>
            </a:r>
            <a:r>
              <a:rPr lang="en-US" altLang="zh-CN" dirty="0">
                <a:solidFill>
                  <a:schemeClr val="tx1"/>
                </a:solidFill>
              </a:rPr>
              <a:t>6(</a:t>
            </a:r>
            <a:r>
              <a:rPr lang="en-US" altLang="zh-CN" i="1" dirty="0">
                <a:solidFill>
                  <a:schemeClr val="tx1"/>
                </a:solidFill>
              </a:rPr>
              <a:t>C </a:t>
            </a:r>
            <a:r>
              <a:rPr lang="en-US" altLang="zh-CN" dirty="0">
                <a:solidFill>
                  <a:schemeClr val="tx1"/>
                </a:solidFill>
              </a:rPr>
              <a:t>)</a:t>
            </a:r>
            <a:r>
              <a:rPr lang="zh-CN" altLang="zh-CN" dirty="0">
                <a:solidFill>
                  <a:schemeClr val="tx1"/>
                </a:solidFill>
              </a:rPr>
              <a:t>。现在的情况如图</a:t>
            </a:r>
            <a:r>
              <a:rPr lang="en-US" altLang="zh-CN" dirty="0">
                <a:solidFill>
                  <a:schemeClr val="tx1"/>
                </a:solidFill>
              </a:rPr>
              <a:t>5.31(c)</a:t>
            </a:r>
            <a:r>
              <a:rPr lang="zh-CN" altLang="zh-CN" dirty="0">
                <a:solidFill>
                  <a:schemeClr val="tx1"/>
                </a:solidFill>
              </a:rPr>
              <a:t>所示。</a:t>
            </a:r>
          </a:p>
          <a:p>
            <a:pPr algn="just"/>
            <a:r>
              <a:rPr lang="en-US" altLang="zh-CN" dirty="0">
                <a:solidFill>
                  <a:schemeClr val="tx1"/>
                </a:solidFill>
              </a:rPr>
              <a:t>       </a:t>
            </a:r>
            <a:r>
              <a:rPr lang="zh-CN" altLang="zh-CN" dirty="0">
                <a:solidFill>
                  <a:schemeClr val="tx1"/>
                </a:solidFill>
              </a:rPr>
              <a:t>因为不存在与</a:t>
            </a:r>
            <a:r>
              <a:rPr lang="en-US" altLang="zh-CN" i="1" dirty="0">
                <a:solidFill>
                  <a:schemeClr val="tx1"/>
                </a:solidFill>
              </a:rPr>
              <a:t>E </a:t>
            </a:r>
            <a:r>
              <a:rPr lang="zh-CN" altLang="zh-CN" dirty="0">
                <a:solidFill>
                  <a:schemeClr val="tx1"/>
                </a:solidFill>
              </a:rPr>
              <a:t>相邻的未被标记的顶点，所以退回到</a:t>
            </a:r>
            <a:r>
              <a:rPr lang="en-US" altLang="zh-CN" i="1" dirty="0">
                <a:solidFill>
                  <a:schemeClr val="tx1"/>
                </a:solidFill>
              </a:rPr>
              <a:t>E </a:t>
            </a:r>
            <a:r>
              <a:rPr lang="zh-CN" altLang="zh-CN" dirty="0">
                <a:solidFill>
                  <a:schemeClr val="tx1"/>
                </a:solidFill>
              </a:rPr>
              <a:t>的前驱</a:t>
            </a:r>
            <a:r>
              <a:rPr lang="en-US" altLang="zh-CN" i="1" dirty="0">
                <a:solidFill>
                  <a:schemeClr val="tx1"/>
                </a:solidFill>
              </a:rPr>
              <a:t>C</a:t>
            </a:r>
            <a:r>
              <a:rPr lang="zh-CN" altLang="zh-CN" dirty="0">
                <a:solidFill>
                  <a:schemeClr val="tx1"/>
                </a:solidFill>
              </a:rPr>
              <a:t>。下一步选择</a:t>
            </a:r>
            <a:r>
              <a:rPr lang="en-US" altLang="zh-CN" i="1" dirty="0">
                <a:solidFill>
                  <a:schemeClr val="tx1"/>
                </a:solidFill>
              </a:rPr>
              <a:t>G</a:t>
            </a:r>
            <a:r>
              <a:rPr lang="zh-CN" altLang="zh-CN" dirty="0">
                <a:solidFill>
                  <a:schemeClr val="tx1"/>
                </a:solidFill>
              </a:rPr>
              <a:t>，并将</a:t>
            </a:r>
            <a:r>
              <a:rPr lang="en-US" altLang="zh-CN" i="1" dirty="0">
                <a:solidFill>
                  <a:schemeClr val="tx1"/>
                </a:solidFill>
              </a:rPr>
              <a:t>G </a:t>
            </a:r>
            <a:r>
              <a:rPr lang="zh-CN" altLang="zh-CN" dirty="0">
                <a:solidFill>
                  <a:schemeClr val="tx1"/>
                </a:solidFill>
              </a:rPr>
              <a:t>标记为</a:t>
            </a:r>
            <a:r>
              <a:rPr lang="en-US" altLang="zh-CN" dirty="0">
                <a:solidFill>
                  <a:schemeClr val="tx1"/>
                </a:solidFill>
              </a:rPr>
              <a:t>7(</a:t>
            </a:r>
            <a:r>
              <a:rPr lang="en-US" altLang="zh-CN" i="1" dirty="0">
                <a:solidFill>
                  <a:schemeClr val="tx1"/>
                </a:solidFill>
              </a:rPr>
              <a:t>C </a:t>
            </a:r>
            <a:r>
              <a:rPr lang="en-US" altLang="zh-CN" dirty="0">
                <a:solidFill>
                  <a:schemeClr val="tx1"/>
                </a:solidFill>
              </a:rPr>
              <a:t>)</a:t>
            </a:r>
            <a:r>
              <a:rPr lang="zh-CN" altLang="zh-CN" dirty="0">
                <a:solidFill>
                  <a:schemeClr val="tx1"/>
                </a:solidFill>
              </a:rPr>
              <a:t>，如图</a:t>
            </a:r>
            <a:r>
              <a:rPr lang="en-US" altLang="zh-CN" dirty="0">
                <a:solidFill>
                  <a:schemeClr val="tx1"/>
                </a:solidFill>
              </a:rPr>
              <a:t>5.31(d)</a:t>
            </a:r>
            <a:r>
              <a:rPr lang="zh-CN" altLang="zh-CN" dirty="0">
                <a:solidFill>
                  <a:schemeClr val="tx1"/>
                </a:solidFill>
              </a:rPr>
              <a:t>所示。</a:t>
            </a:r>
            <a:endParaRPr lang="zh-CN" altLang="en-US" dirty="0"/>
          </a:p>
        </p:txBody>
      </p:sp>
      <p:pic>
        <p:nvPicPr>
          <p:cNvPr id="2" name="图片 1">
            <a:extLst>
              <a:ext uri="{FF2B5EF4-FFF2-40B4-BE49-F238E27FC236}">
                <a16:creationId xmlns:a16="http://schemas.microsoft.com/office/drawing/2014/main" id="{B07855C6-A8E1-4B6B-9A4D-624AC40BC958}"/>
              </a:ext>
            </a:extLst>
          </p:cNvPr>
          <p:cNvPicPr>
            <a:picLocks noChangeAspect="1"/>
          </p:cNvPicPr>
          <p:nvPr/>
        </p:nvPicPr>
        <p:blipFill>
          <a:blip r:embed="rId2"/>
          <a:stretch>
            <a:fillRect/>
          </a:stretch>
        </p:blipFill>
        <p:spPr>
          <a:xfrm>
            <a:off x="551384" y="3717032"/>
            <a:ext cx="3003036" cy="2793217"/>
          </a:xfrm>
          <a:prstGeom prst="rect">
            <a:avLst/>
          </a:prstGeom>
        </p:spPr>
      </p:pic>
      <p:pic>
        <p:nvPicPr>
          <p:cNvPr id="7" name="图片 6">
            <a:extLst>
              <a:ext uri="{FF2B5EF4-FFF2-40B4-BE49-F238E27FC236}">
                <a16:creationId xmlns:a16="http://schemas.microsoft.com/office/drawing/2014/main" id="{8DEFEF16-8CE5-438E-BBF6-B311272A92D1}"/>
              </a:ext>
            </a:extLst>
          </p:cNvPr>
          <p:cNvPicPr>
            <a:picLocks noChangeAspect="1"/>
          </p:cNvPicPr>
          <p:nvPr/>
        </p:nvPicPr>
        <p:blipFill>
          <a:blip r:embed="rId3"/>
          <a:stretch>
            <a:fillRect/>
          </a:stretch>
        </p:blipFill>
        <p:spPr>
          <a:xfrm>
            <a:off x="4367808" y="3717032"/>
            <a:ext cx="3384376" cy="2866931"/>
          </a:xfrm>
          <a:prstGeom prst="rect">
            <a:avLst/>
          </a:prstGeom>
        </p:spPr>
      </p:pic>
      <p:pic>
        <p:nvPicPr>
          <p:cNvPr id="9" name="图片 8">
            <a:extLst>
              <a:ext uri="{FF2B5EF4-FFF2-40B4-BE49-F238E27FC236}">
                <a16:creationId xmlns:a16="http://schemas.microsoft.com/office/drawing/2014/main" id="{200F36F6-6D9E-4AE7-AFD6-23040B360C6B}"/>
              </a:ext>
            </a:extLst>
          </p:cNvPr>
          <p:cNvPicPr>
            <a:picLocks noChangeAspect="1"/>
          </p:cNvPicPr>
          <p:nvPr/>
        </p:nvPicPr>
        <p:blipFill>
          <a:blip r:embed="rId4"/>
          <a:stretch>
            <a:fillRect/>
          </a:stretch>
        </p:blipFill>
        <p:spPr>
          <a:xfrm>
            <a:off x="8616280" y="3918356"/>
            <a:ext cx="2971042" cy="2665607"/>
          </a:xfrm>
          <a:prstGeom prst="rect">
            <a:avLst/>
          </a:prstGeom>
        </p:spPr>
      </p:pic>
      <p:sp>
        <p:nvSpPr>
          <p:cNvPr id="11" name="箭头: 右 10">
            <a:extLst>
              <a:ext uri="{FF2B5EF4-FFF2-40B4-BE49-F238E27FC236}">
                <a16:creationId xmlns:a16="http://schemas.microsoft.com/office/drawing/2014/main" id="{700F96AC-E97F-43E7-B9FA-F8EB4ED4E8FB}"/>
              </a:ext>
            </a:extLst>
          </p:cNvPr>
          <p:cNvSpPr/>
          <p:nvPr/>
        </p:nvSpPr>
        <p:spPr>
          <a:xfrm>
            <a:off x="3806448" y="4969624"/>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097252AF-59B1-4B51-AC6B-46A60D4006DF}"/>
              </a:ext>
            </a:extLst>
          </p:cNvPr>
          <p:cNvSpPr/>
          <p:nvPr/>
        </p:nvSpPr>
        <p:spPr>
          <a:xfrm>
            <a:off x="7917530" y="5001157"/>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2EB2F00-0723-4F42-B89A-896F9BE90C85}"/>
              </a:ext>
            </a:extLst>
          </p:cNvPr>
          <p:cNvSpPr/>
          <p:nvPr/>
        </p:nvSpPr>
        <p:spPr>
          <a:xfrm>
            <a:off x="3966327" y="6413266"/>
            <a:ext cx="4087979" cy="400110"/>
          </a:xfrm>
          <a:prstGeom prst="rect">
            <a:avLst/>
          </a:prstGeom>
        </p:spPr>
        <p:txBody>
          <a:bodyPr wrap="none">
            <a:spAutoFit/>
          </a:bodyPr>
          <a:lstStyle/>
          <a:p>
            <a:pPr algn="ctr"/>
            <a:r>
              <a:rPr lang="zh-CN" altLang="zh-CN" sz="2000" b="1" dirty="0"/>
              <a:t>图</a:t>
            </a:r>
            <a:r>
              <a:rPr lang="en-US" altLang="zh-CN" sz="2000" b="1" dirty="0"/>
              <a:t>5.31  </a:t>
            </a:r>
            <a:r>
              <a:rPr lang="zh-CN" altLang="zh-CN" sz="2000" b="1" dirty="0"/>
              <a:t>用深度优先求生成树的过程</a:t>
            </a:r>
            <a:endParaRPr lang="zh-CN" altLang="en-US" sz="2000" b="1"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06630C85-6027-4765-8E6E-B3C4BF18E25F}"/>
              </a:ext>
            </a:extLst>
          </p:cNvPr>
          <p:cNvSpPr txBox="1">
            <a:spLocks/>
          </p:cNvSpPr>
          <p:nvPr/>
        </p:nvSpPr>
        <p:spPr>
          <a:xfrm>
            <a:off x="551123" y="188640"/>
            <a:ext cx="11161501" cy="3239566"/>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dirty="0">
                <a:solidFill>
                  <a:schemeClr val="tx1"/>
                </a:solidFill>
              </a:rPr>
              <a:t>       此时必须再一次后退，因为不存在与</a:t>
            </a:r>
            <a:r>
              <a:rPr lang="en-US" altLang="zh-CN" i="1" dirty="0">
                <a:solidFill>
                  <a:schemeClr val="tx1"/>
                </a:solidFill>
              </a:rPr>
              <a:t>G </a:t>
            </a:r>
            <a:r>
              <a:rPr lang="zh-CN" altLang="en-US" dirty="0">
                <a:solidFill>
                  <a:schemeClr val="tx1"/>
                </a:solidFill>
              </a:rPr>
              <a:t>相邻的未被标记的顶点。于是回到</a:t>
            </a:r>
            <a:r>
              <a:rPr lang="en-US" altLang="zh-CN" i="1" dirty="0">
                <a:solidFill>
                  <a:schemeClr val="tx1"/>
                </a:solidFill>
              </a:rPr>
              <a:t>C</a:t>
            </a:r>
            <a:r>
              <a:rPr lang="zh-CN" altLang="en-US" dirty="0">
                <a:solidFill>
                  <a:schemeClr val="tx1"/>
                </a:solidFill>
              </a:rPr>
              <a:t>（</a:t>
            </a:r>
            <a:r>
              <a:rPr lang="en-US" altLang="zh-CN" i="1" dirty="0">
                <a:solidFill>
                  <a:schemeClr val="tx1"/>
                </a:solidFill>
              </a:rPr>
              <a:t>G </a:t>
            </a:r>
            <a:r>
              <a:rPr lang="zh-CN" altLang="en-US" dirty="0">
                <a:solidFill>
                  <a:schemeClr val="tx1"/>
                </a:solidFill>
              </a:rPr>
              <a:t>的前驱）。但是，这次不存在与</a:t>
            </a:r>
            <a:r>
              <a:rPr lang="en-US" altLang="zh-CN" i="1" dirty="0">
                <a:solidFill>
                  <a:schemeClr val="tx1"/>
                </a:solidFill>
              </a:rPr>
              <a:t>C  </a:t>
            </a:r>
            <a:r>
              <a:rPr lang="zh-CN" altLang="en-US" dirty="0">
                <a:solidFill>
                  <a:schemeClr val="tx1"/>
                </a:solidFill>
              </a:rPr>
              <a:t>相邻的未被标记的顶点，所以只得继续后退到</a:t>
            </a:r>
            <a:r>
              <a:rPr lang="en-US" altLang="zh-CN" i="1" dirty="0">
                <a:solidFill>
                  <a:schemeClr val="tx1"/>
                </a:solidFill>
              </a:rPr>
              <a:t>F</a:t>
            </a:r>
            <a:r>
              <a:rPr lang="zh-CN" altLang="en-US" dirty="0">
                <a:solidFill>
                  <a:schemeClr val="tx1"/>
                </a:solidFill>
              </a:rPr>
              <a:t>（</a:t>
            </a:r>
            <a:r>
              <a:rPr lang="en-US" altLang="zh-CN" i="1" dirty="0">
                <a:solidFill>
                  <a:schemeClr val="tx1"/>
                </a:solidFill>
              </a:rPr>
              <a:t>C  </a:t>
            </a:r>
            <a:r>
              <a:rPr lang="zh-CN" altLang="en-US" dirty="0">
                <a:solidFill>
                  <a:schemeClr val="tx1"/>
                </a:solidFill>
              </a:rPr>
              <a:t>的前驱）。由于存在与</a:t>
            </a:r>
            <a:r>
              <a:rPr lang="en-US" altLang="zh-CN" i="1" dirty="0">
                <a:solidFill>
                  <a:schemeClr val="tx1"/>
                </a:solidFill>
              </a:rPr>
              <a:t>F  </a:t>
            </a:r>
            <a:r>
              <a:rPr lang="zh-CN" altLang="en-US" dirty="0">
                <a:solidFill>
                  <a:schemeClr val="tx1"/>
                </a:solidFill>
              </a:rPr>
              <a:t>相邻的未被标记的顶点，所以从</a:t>
            </a:r>
            <a:r>
              <a:rPr lang="en-US" altLang="zh-CN" i="1" dirty="0">
                <a:solidFill>
                  <a:schemeClr val="tx1"/>
                </a:solidFill>
              </a:rPr>
              <a:t>F </a:t>
            </a:r>
            <a:r>
              <a:rPr lang="zh-CN" altLang="en-US" dirty="0">
                <a:solidFill>
                  <a:schemeClr val="tx1"/>
                </a:solidFill>
              </a:rPr>
              <a:t>出发继续做标记。下一步选择</a:t>
            </a:r>
            <a:r>
              <a:rPr lang="en-US" altLang="zh-CN" i="1" dirty="0">
                <a:solidFill>
                  <a:schemeClr val="tx1"/>
                </a:solidFill>
              </a:rPr>
              <a:t>H</a:t>
            </a:r>
            <a:r>
              <a:rPr lang="zh-CN" altLang="en-US" dirty="0">
                <a:solidFill>
                  <a:schemeClr val="tx1"/>
                </a:solidFill>
              </a:rPr>
              <a:t>，将</a:t>
            </a:r>
            <a:r>
              <a:rPr lang="en-US" altLang="zh-CN" i="1" dirty="0">
                <a:solidFill>
                  <a:schemeClr val="tx1"/>
                </a:solidFill>
              </a:rPr>
              <a:t>H </a:t>
            </a:r>
            <a:r>
              <a:rPr lang="zh-CN" altLang="en-US" dirty="0">
                <a:solidFill>
                  <a:schemeClr val="tx1"/>
                </a:solidFill>
              </a:rPr>
              <a:t>标记为</a:t>
            </a:r>
            <a:r>
              <a:rPr lang="en-US" altLang="zh-CN" dirty="0">
                <a:solidFill>
                  <a:schemeClr val="tx1"/>
                </a:solidFill>
              </a:rPr>
              <a:t>8(</a:t>
            </a:r>
            <a:r>
              <a:rPr lang="en-US" altLang="zh-CN" i="1" dirty="0">
                <a:solidFill>
                  <a:schemeClr val="tx1"/>
                </a:solidFill>
              </a:rPr>
              <a:t>F </a:t>
            </a:r>
            <a:r>
              <a:rPr lang="en-US" altLang="zh-CN" dirty="0">
                <a:solidFill>
                  <a:schemeClr val="tx1"/>
                </a:solidFill>
              </a:rPr>
              <a:t>)</a:t>
            </a:r>
            <a:r>
              <a:rPr lang="zh-CN" altLang="en-US" dirty="0">
                <a:solidFill>
                  <a:schemeClr val="tx1"/>
                </a:solidFill>
              </a:rPr>
              <a:t>。从</a:t>
            </a:r>
            <a:r>
              <a:rPr lang="en-US" altLang="zh-CN" i="1" dirty="0">
                <a:solidFill>
                  <a:schemeClr val="tx1"/>
                </a:solidFill>
              </a:rPr>
              <a:t>H </a:t>
            </a:r>
            <a:r>
              <a:rPr lang="zh-CN" altLang="en-US" dirty="0">
                <a:solidFill>
                  <a:schemeClr val="tx1"/>
                </a:solidFill>
              </a:rPr>
              <a:t>出发继续，选择</a:t>
            </a:r>
            <a:r>
              <a:rPr lang="en-US" altLang="zh-CN" i="1" dirty="0">
                <a:solidFill>
                  <a:schemeClr val="tx1"/>
                </a:solidFill>
              </a:rPr>
              <a:t>I</a:t>
            </a:r>
            <a:r>
              <a:rPr lang="zh-CN" altLang="en-US" dirty="0">
                <a:solidFill>
                  <a:schemeClr val="tx1"/>
                </a:solidFill>
              </a:rPr>
              <a:t>，将</a:t>
            </a:r>
            <a:r>
              <a:rPr lang="en-US" altLang="zh-CN" i="1" dirty="0">
                <a:solidFill>
                  <a:schemeClr val="tx1"/>
                </a:solidFill>
              </a:rPr>
              <a:t>I  </a:t>
            </a:r>
            <a:r>
              <a:rPr lang="zh-CN" altLang="en-US" dirty="0">
                <a:solidFill>
                  <a:schemeClr val="tx1"/>
                </a:solidFill>
              </a:rPr>
              <a:t>标记为</a:t>
            </a:r>
            <a:r>
              <a:rPr lang="en-US" altLang="zh-CN" dirty="0">
                <a:solidFill>
                  <a:schemeClr val="tx1"/>
                </a:solidFill>
              </a:rPr>
              <a:t>9(</a:t>
            </a:r>
            <a:r>
              <a:rPr lang="en-US" altLang="zh-CN" i="1" dirty="0">
                <a:solidFill>
                  <a:schemeClr val="tx1"/>
                </a:solidFill>
              </a:rPr>
              <a:t>H </a:t>
            </a:r>
            <a:r>
              <a:rPr lang="en-US" altLang="zh-CN" dirty="0">
                <a:solidFill>
                  <a:schemeClr val="tx1"/>
                </a:solidFill>
              </a:rPr>
              <a:t>)</a:t>
            </a:r>
            <a:r>
              <a:rPr lang="zh-CN" altLang="en-US" dirty="0">
                <a:solidFill>
                  <a:schemeClr val="tx1"/>
                </a:solidFill>
              </a:rPr>
              <a:t>。现在的情况如图</a:t>
            </a:r>
            <a:r>
              <a:rPr lang="en-US" altLang="zh-CN" dirty="0">
                <a:solidFill>
                  <a:schemeClr val="tx1"/>
                </a:solidFill>
              </a:rPr>
              <a:t>5.31(e)</a:t>
            </a:r>
            <a:r>
              <a:rPr lang="zh-CN" altLang="en-US" dirty="0">
                <a:solidFill>
                  <a:schemeClr val="tx1"/>
                </a:solidFill>
              </a:rPr>
              <a:t>所示。</a:t>
            </a:r>
          </a:p>
          <a:p>
            <a:pPr algn="just"/>
            <a:r>
              <a:rPr lang="zh-CN" altLang="en-US" dirty="0">
                <a:solidFill>
                  <a:schemeClr val="tx1"/>
                </a:solidFill>
              </a:rPr>
              <a:t>       因为不存在与</a:t>
            </a:r>
            <a:r>
              <a:rPr lang="en-US" altLang="zh-CN" i="1" dirty="0">
                <a:solidFill>
                  <a:schemeClr val="tx1"/>
                </a:solidFill>
              </a:rPr>
              <a:t>I  </a:t>
            </a:r>
            <a:r>
              <a:rPr lang="zh-CN" altLang="en-US" dirty="0">
                <a:solidFill>
                  <a:schemeClr val="tx1"/>
                </a:solidFill>
              </a:rPr>
              <a:t>相邻的未被标记的顶点，因此退回到</a:t>
            </a:r>
            <a:r>
              <a:rPr lang="en-US" altLang="zh-CN" i="1" dirty="0">
                <a:solidFill>
                  <a:schemeClr val="tx1"/>
                </a:solidFill>
              </a:rPr>
              <a:t>H</a:t>
            </a:r>
            <a:r>
              <a:rPr lang="zh-CN" altLang="en-US" dirty="0">
                <a:solidFill>
                  <a:schemeClr val="tx1"/>
                </a:solidFill>
              </a:rPr>
              <a:t>。现在选择</a:t>
            </a:r>
            <a:r>
              <a:rPr lang="en-US" altLang="zh-CN" i="1" dirty="0">
                <a:solidFill>
                  <a:schemeClr val="tx1"/>
                </a:solidFill>
              </a:rPr>
              <a:t>J</a:t>
            </a:r>
            <a:r>
              <a:rPr lang="zh-CN" altLang="en-US" dirty="0">
                <a:solidFill>
                  <a:schemeClr val="tx1"/>
                </a:solidFill>
              </a:rPr>
              <a:t>，将</a:t>
            </a:r>
            <a:r>
              <a:rPr lang="en-US" altLang="zh-CN" i="1" dirty="0">
                <a:solidFill>
                  <a:schemeClr val="tx1"/>
                </a:solidFill>
              </a:rPr>
              <a:t>J  </a:t>
            </a:r>
            <a:r>
              <a:rPr lang="zh-CN" altLang="en-US" dirty="0">
                <a:solidFill>
                  <a:schemeClr val="tx1"/>
                </a:solidFill>
              </a:rPr>
              <a:t>标记为</a:t>
            </a:r>
            <a:r>
              <a:rPr lang="en-US" altLang="zh-CN" dirty="0">
                <a:solidFill>
                  <a:schemeClr val="tx1"/>
                </a:solidFill>
              </a:rPr>
              <a:t>10(</a:t>
            </a:r>
            <a:r>
              <a:rPr lang="en-US" altLang="zh-CN" i="1" dirty="0">
                <a:solidFill>
                  <a:schemeClr val="tx1"/>
                </a:solidFill>
              </a:rPr>
              <a:t>H </a:t>
            </a:r>
            <a:r>
              <a:rPr lang="en-US" altLang="zh-CN" dirty="0">
                <a:solidFill>
                  <a:schemeClr val="tx1"/>
                </a:solidFill>
              </a:rPr>
              <a:t>)</a:t>
            </a:r>
            <a:r>
              <a:rPr lang="zh-CN" altLang="en-US" dirty="0">
                <a:solidFill>
                  <a:schemeClr val="tx1"/>
                </a:solidFill>
              </a:rPr>
              <a:t>。此时，每个顶点都已被标记，如图</a:t>
            </a:r>
            <a:r>
              <a:rPr lang="en-US" altLang="zh-CN" dirty="0">
                <a:solidFill>
                  <a:schemeClr val="tx1"/>
                </a:solidFill>
              </a:rPr>
              <a:t>5.31(f)</a:t>
            </a:r>
            <a:r>
              <a:rPr lang="zh-CN" altLang="en-US" dirty="0">
                <a:solidFill>
                  <a:schemeClr val="tx1"/>
                </a:solidFill>
              </a:rPr>
              <a:t>所示，所以停止标记。在图</a:t>
            </a:r>
            <a:r>
              <a:rPr lang="en-US" altLang="zh-CN" dirty="0">
                <a:solidFill>
                  <a:schemeClr val="tx1"/>
                </a:solidFill>
              </a:rPr>
              <a:t>5.31(f)</a:t>
            </a:r>
            <a:r>
              <a:rPr lang="zh-CN" altLang="en-US" dirty="0">
                <a:solidFill>
                  <a:schemeClr val="tx1"/>
                </a:solidFill>
              </a:rPr>
              <a:t>中，粗边（及其关联顶点）构成一棵生成树。</a:t>
            </a:r>
          </a:p>
          <a:p>
            <a:endParaRPr lang="zh-CN" altLang="en-US" dirty="0"/>
          </a:p>
        </p:txBody>
      </p:sp>
      <p:pic>
        <p:nvPicPr>
          <p:cNvPr id="7" name="图片 6">
            <a:extLst>
              <a:ext uri="{FF2B5EF4-FFF2-40B4-BE49-F238E27FC236}">
                <a16:creationId xmlns:a16="http://schemas.microsoft.com/office/drawing/2014/main" id="{D29637AC-472A-4C4D-A383-5EFE310608B5}"/>
              </a:ext>
            </a:extLst>
          </p:cNvPr>
          <p:cNvPicPr>
            <a:picLocks noChangeAspect="1"/>
          </p:cNvPicPr>
          <p:nvPr/>
        </p:nvPicPr>
        <p:blipFill>
          <a:blip r:embed="rId2"/>
          <a:stretch>
            <a:fillRect/>
          </a:stretch>
        </p:blipFill>
        <p:spPr>
          <a:xfrm>
            <a:off x="2221658" y="3645024"/>
            <a:ext cx="2912278" cy="2667185"/>
          </a:xfrm>
          <a:prstGeom prst="rect">
            <a:avLst/>
          </a:prstGeom>
        </p:spPr>
      </p:pic>
      <p:pic>
        <p:nvPicPr>
          <p:cNvPr id="9" name="图片 8">
            <a:extLst>
              <a:ext uri="{FF2B5EF4-FFF2-40B4-BE49-F238E27FC236}">
                <a16:creationId xmlns:a16="http://schemas.microsoft.com/office/drawing/2014/main" id="{88B0F9A7-9D63-46DD-A8D2-234C764BFF5B}"/>
              </a:ext>
            </a:extLst>
          </p:cNvPr>
          <p:cNvPicPr>
            <a:picLocks noChangeAspect="1"/>
          </p:cNvPicPr>
          <p:nvPr/>
        </p:nvPicPr>
        <p:blipFill>
          <a:blip r:embed="rId3"/>
          <a:stretch>
            <a:fillRect/>
          </a:stretch>
        </p:blipFill>
        <p:spPr>
          <a:xfrm>
            <a:off x="6398122" y="3545150"/>
            <a:ext cx="3514302" cy="2866931"/>
          </a:xfrm>
          <a:prstGeom prst="rect">
            <a:avLst/>
          </a:prstGeom>
        </p:spPr>
      </p:pic>
      <p:sp>
        <p:nvSpPr>
          <p:cNvPr id="11" name="箭头: 右 10">
            <a:extLst>
              <a:ext uri="{FF2B5EF4-FFF2-40B4-BE49-F238E27FC236}">
                <a16:creationId xmlns:a16="http://schemas.microsoft.com/office/drawing/2014/main" id="{8DD2E08F-CCAC-4590-ABC8-807F6F7383F9}"/>
              </a:ext>
            </a:extLst>
          </p:cNvPr>
          <p:cNvSpPr/>
          <p:nvPr/>
        </p:nvSpPr>
        <p:spPr>
          <a:xfrm>
            <a:off x="5606035" y="4834599"/>
            <a:ext cx="360040"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870257E-1A04-42D3-A508-A08879EDA886}"/>
              </a:ext>
            </a:extLst>
          </p:cNvPr>
          <p:cNvSpPr/>
          <p:nvPr/>
        </p:nvSpPr>
        <p:spPr>
          <a:xfrm>
            <a:off x="3661818" y="6269250"/>
            <a:ext cx="4087979" cy="400110"/>
          </a:xfrm>
          <a:prstGeom prst="rect">
            <a:avLst/>
          </a:prstGeom>
        </p:spPr>
        <p:txBody>
          <a:bodyPr wrap="none">
            <a:spAutoFit/>
          </a:bodyPr>
          <a:lstStyle/>
          <a:p>
            <a:pPr algn="ctr"/>
            <a:r>
              <a:rPr lang="zh-CN" altLang="zh-CN" sz="2000" b="1" dirty="0"/>
              <a:t>图</a:t>
            </a:r>
            <a:r>
              <a:rPr lang="en-US" altLang="zh-CN" sz="2000" b="1" dirty="0"/>
              <a:t>5.31  </a:t>
            </a:r>
            <a:r>
              <a:rPr lang="zh-CN" altLang="zh-CN" sz="2000" b="1" dirty="0"/>
              <a:t>用深度优先求生成树的过程</a:t>
            </a:r>
            <a:endParaRPr lang="zh-CN" altLang="en-US" sz="2000" b="1" dirty="0"/>
          </a:p>
        </p:txBody>
      </p:sp>
    </p:spTree>
    <p:extLst>
      <p:ext uri="{BB962C8B-B14F-4D97-AF65-F5344CB8AC3E}">
        <p14:creationId xmlns:p14="http://schemas.microsoft.com/office/powerpoint/2010/main" val="18693902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692696"/>
            <a:ext cx="10871200" cy="5256212"/>
          </a:xfrm>
        </p:spPr>
        <p:txBody>
          <a:bodyPr/>
          <a:lstStyle/>
          <a:p>
            <a:pPr algn="just"/>
            <a:r>
              <a:rPr lang="en-US" altLang="zh-CN" dirty="0">
                <a:solidFill>
                  <a:schemeClr val="tx1"/>
                </a:solidFill>
              </a:rPr>
              <a:t>       </a:t>
            </a:r>
            <a:r>
              <a:rPr lang="zh-CN" altLang="zh-CN" dirty="0">
                <a:solidFill>
                  <a:schemeClr val="tx1"/>
                </a:solidFill>
              </a:rPr>
              <a:t>下面将例</a:t>
            </a:r>
            <a:r>
              <a:rPr lang="en-US" altLang="zh-CN" dirty="0">
                <a:solidFill>
                  <a:schemeClr val="tx1"/>
                </a:solidFill>
              </a:rPr>
              <a:t>5.28</a:t>
            </a:r>
            <a:r>
              <a:rPr lang="zh-CN" altLang="zh-CN" dirty="0">
                <a:solidFill>
                  <a:schemeClr val="tx1"/>
                </a:solidFill>
              </a:rPr>
              <a:t>中的过程算法化。</a:t>
            </a:r>
          </a:p>
          <a:p>
            <a:pPr algn="just"/>
            <a:r>
              <a:rPr lang="en-US" altLang="zh-CN" b="1" dirty="0">
                <a:solidFill>
                  <a:schemeClr val="tx1"/>
                </a:solidFill>
              </a:rPr>
              <a:t>       </a:t>
            </a:r>
            <a:r>
              <a:rPr lang="zh-CN" altLang="zh-CN" b="1" dirty="0">
                <a:solidFill>
                  <a:schemeClr val="tx1"/>
                </a:solidFill>
              </a:rPr>
              <a:t>深度优先搜索算法</a:t>
            </a:r>
            <a:r>
              <a:rPr lang="zh-CN" altLang="zh-CN" dirty="0">
                <a:solidFill>
                  <a:schemeClr val="tx1"/>
                </a:solidFill>
              </a:rPr>
              <a:t>：本算法为至少有两个顶点的图</a:t>
            </a:r>
            <a:r>
              <a:rPr lang="en-US" altLang="zh-CN" i="1" dirty="0">
                <a:solidFill>
                  <a:schemeClr val="tx1"/>
                </a:solidFill>
              </a:rPr>
              <a:t>G </a:t>
            </a:r>
            <a:r>
              <a:rPr lang="zh-CN" altLang="zh-CN" dirty="0">
                <a:solidFill>
                  <a:schemeClr val="tx1"/>
                </a:solidFill>
              </a:rPr>
              <a:t>求出一棵生成树（如果存在）。在算法中，￡是已被标记的顶点的集合，顶点</a:t>
            </a:r>
            <a:r>
              <a:rPr lang="en-US" altLang="zh-CN" i="1" dirty="0">
                <a:solidFill>
                  <a:schemeClr val="tx1"/>
                </a:solidFill>
              </a:rPr>
              <a:t>Y </a:t>
            </a:r>
            <a:r>
              <a:rPr lang="zh-CN" altLang="zh-CN" dirty="0">
                <a:solidFill>
                  <a:schemeClr val="tx1"/>
                </a:solidFill>
              </a:rPr>
              <a:t>的前驱是￡中的一个顶点，它被用于标记</a:t>
            </a:r>
            <a:r>
              <a:rPr lang="en-US" altLang="zh-CN" i="1" dirty="0">
                <a:solidFill>
                  <a:schemeClr val="tx1"/>
                </a:solidFill>
              </a:rPr>
              <a:t>Y</a:t>
            </a:r>
            <a:r>
              <a:rPr lang="zh-CN" altLang="zh-CN" dirty="0">
                <a:solidFill>
                  <a:schemeClr val="tx1"/>
                </a:solidFill>
              </a:rPr>
              <a:t>，〒是连接各个顶点与其前驱的边的集合。</a:t>
            </a:r>
            <a:endParaRPr lang="en-US" altLang="zh-CN" dirty="0">
              <a:solidFill>
                <a:schemeClr val="tx1"/>
              </a:solidFill>
            </a:endParaRPr>
          </a:p>
          <a:p>
            <a:pPr algn="just"/>
            <a:r>
              <a:rPr lang="zh-CN" altLang="zh-CN" b="1" dirty="0">
                <a:solidFill>
                  <a:schemeClr val="tx1"/>
                </a:solidFill>
              </a:rPr>
              <a:t>步骤</a:t>
            </a:r>
            <a:r>
              <a:rPr lang="en-US" altLang="zh-CN" b="1" dirty="0">
                <a:solidFill>
                  <a:schemeClr val="tx1"/>
                </a:solidFill>
              </a:rPr>
              <a:t>1</a:t>
            </a:r>
            <a:r>
              <a:rPr lang="zh-CN" altLang="zh-CN" b="1" dirty="0">
                <a:solidFill>
                  <a:schemeClr val="tx1"/>
                </a:solidFill>
              </a:rPr>
              <a:t>（标记起始顶点）</a:t>
            </a:r>
          </a:p>
          <a:p>
            <a:pPr algn="just"/>
            <a:r>
              <a:rPr lang="zh-CN" altLang="zh-CN" dirty="0">
                <a:solidFill>
                  <a:schemeClr val="tx1"/>
                </a:solidFill>
              </a:rPr>
              <a:t>（</a:t>
            </a:r>
            <a:r>
              <a:rPr lang="en-US" altLang="zh-CN" dirty="0">
                <a:solidFill>
                  <a:schemeClr val="tx1"/>
                </a:solidFill>
              </a:rPr>
              <a:t>a</a:t>
            </a:r>
            <a:r>
              <a:rPr lang="zh-CN" altLang="zh-CN" dirty="0">
                <a:solidFill>
                  <a:schemeClr val="tx1"/>
                </a:solidFill>
              </a:rPr>
              <a:t>）选择一个顶点</a:t>
            </a:r>
            <a:r>
              <a:rPr lang="en-US" altLang="zh-CN" i="1" dirty="0">
                <a:solidFill>
                  <a:schemeClr val="tx1"/>
                </a:solidFill>
              </a:rPr>
              <a:t>U</a:t>
            </a:r>
            <a:r>
              <a:rPr lang="zh-CN" altLang="zh-CN" dirty="0">
                <a:solidFill>
                  <a:schemeClr val="tx1"/>
                </a:solidFill>
              </a:rPr>
              <a:t>，将它标记为</a:t>
            </a:r>
            <a:r>
              <a:rPr lang="en-US" altLang="zh-CN" dirty="0">
                <a:solidFill>
                  <a:schemeClr val="tx1"/>
                </a:solidFill>
              </a:rPr>
              <a:t>1</a:t>
            </a:r>
            <a:r>
              <a:rPr lang="zh-CN" altLang="zh-CN" dirty="0">
                <a:solidFill>
                  <a:schemeClr val="tx1"/>
                </a:solidFill>
              </a:rPr>
              <a:t>，并令</a:t>
            </a:r>
            <a:r>
              <a:rPr lang="en-US" altLang="zh-CN" i="1" dirty="0">
                <a:solidFill>
                  <a:schemeClr val="tx1"/>
                </a:solidFill>
              </a:rPr>
              <a:t>U </a:t>
            </a:r>
            <a:r>
              <a:rPr lang="zh-CN" altLang="zh-CN" dirty="0">
                <a:solidFill>
                  <a:schemeClr val="tx1"/>
                </a:solidFill>
              </a:rPr>
              <a:t>没有前驱</a:t>
            </a:r>
          </a:p>
          <a:p>
            <a:pPr algn="just"/>
            <a:r>
              <a:rPr lang="zh-CN" altLang="zh-CN" dirty="0">
                <a:solidFill>
                  <a:schemeClr val="tx1"/>
                </a:solidFill>
              </a:rPr>
              <a:t>（</a:t>
            </a:r>
            <a:r>
              <a:rPr lang="en-US" altLang="zh-CN" dirty="0">
                <a:solidFill>
                  <a:schemeClr val="tx1"/>
                </a:solidFill>
              </a:rPr>
              <a:t>b</a:t>
            </a:r>
            <a:r>
              <a:rPr lang="zh-CN" altLang="zh-CN" dirty="0">
                <a:solidFill>
                  <a:schemeClr val="tx1"/>
                </a:solidFill>
              </a:rPr>
              <a:t>）令￡</a:t>
            </a:r>
            <a:r>
              <a:rPr lang="en-US" altLang="zh-CN" dirty="0">
                <a:solidFill>
                  <a:schemeClr val="tx1"/>
                </a:solidFill>
              </a:rPr>
              <a:t>={</a:t>
            </a:r>
            <a:r>
              <a:rPr lang="en-US" altLang="zh-CN" i="1" dirty="0">
                <a:solidFill>
                  <a:schemeClr val="tx1"/>
                </a:solidFill>
              </a:rPr>
              <a:t>U  </a:t>
            </a:r>
            <a:r>
              <a:rPr lang="en-US" altLang="zh-CN" dirty="0">
                <a:solidFill>
                  <a:schemeClr val="tx1"/>
                </a:solidFill>
              </a:rPr>
              <a:t>}</a:t>
            </a:r>
            <a:r>
              <a:rPr lang="zh-CN" altLang="zh-CN" dirty="0">
                <a:solidFill>
                  <a:schemeClr val="tx1"/>
                </a:solidFill>
              </a:rPr>
              <a:t>，〒</a:t>
            </a:r>
            <a:r>
              <a:rPr lang="en-US" altLang="zh-CN" dirty="0">
                <a:solidFill>
                  <a:schemeClr val="tx1"/>
                </a:solidFill>
              </a:rPr>
              <a:t>=</a:t>
            </a:r>
            <a:r>
              <a:rPr lang="en-US" altLang="zh-CN" i="1" dirty="0">
                <a:solidFill>
                  <a:schemeClr val="tx1"/>
                </a:solidFill>
                <a:sym typeface="Symbol"/>
              </a:rPr>
              <a:t></a:t>
            </a:r>
            <a:endParaRPr lang="zh-CN" altLang="zh-CN" dirty="0">
              <a:solidFill>
                <a:schemeClr val="tx1"/>
              </a:solidFill>
            </a:endParaRPr>
          </a:p>
          <a:p>
            <a:pPr algn="just"/>
            <a:r>
              <a:rPr lang="zh-CN" altLang="zh-CN" dirty="0">
                <a:solidFill>
                  <a:schemeClr val="tx1"/>
                </a:solidFill>
              </a:rPr>
              <a:t>（</a:t>
            </a:r>
            <a:r>
              <a:rPr lang="en-US" altLang="zh-CN" dirty="0">
                <a:solidFill>
                  <a:schemeClr val="tx1"/>
                </a:solidFill>
              </a:rPr>
              <a:t>c</a:t>
            </a:r>
            <a:r>
              <a:rPr lang="zh-CN" altLang="zh-CN" dirty="0">
                <a:solidFill>
                  <a:schemeClr val="tx1"/>
                </a:solidFill>
              </a:rPr>
              <a:t>）令</a:t>
            </a:r>
            <a:r>
              <a:rPr lang="en-US" altLang="zh-CN" i="1" dirty="0">
                <a:solidFill>
                  <a:schemeClr val="tx1"/>
                </a:solidFill>
              </a:rPr>
              <a:t>k</a:t>
            </a:r>
            <a:r>
              <a:rPr lang="en-US" altLang="zh-CN" dirty="0">
                <a:solidFill>
                  <a:schemeClr val="tx1"/>
                </a:solidFill>
              </a:rPr>
              <a:t>=2</a:t>
            </a:r>
            <a:r>
              <a:rPr lang="zh-CN" altLang="zh-CN" dirty="0">
                <a:solidFill>
                  <a:schemeClr val="tx1"/>
                </a:solidFill>
              </a:rPr>
              <a:t>，</a:t>
            </a:r>
            <a:r>
              <a:rPr lang="en-US" altLang="zh-CN" i="1" dirty="0">
                <a:solidFill>
                  <a:schemeClr val="tx1"/>
                </a:solidFill>
              </a:rPr>
              <a:t>X</a:t>
            </a:r>
            <a:r>
              <a:rPr lang="en-US" altLang="zh-CN" dirty="0">
                <a:solidFill>
                  <a:schemeClr val="tx1"/>
                </a:solidFill>
              </a:rPr>
              <a:t>=</a:t>
            </a:r>
            <a:r>
              <a:rPr lang="en-US" altLang="zh-CN" i="1" dirty="0">
                <a:solidFill>
                  <a:schemeClr val="tx1"/>
                </a:solidFill>
              </a:rPr>
              <a:t>U</a:t>
            </a:r>
            <a:endParaRPr lang="zh-CN" altLang="zh-CN" dirty="0">
              <a:solidFill>
                <a:schemeClr val="tx1"/>
              </a:solidFill>
            </a:endParaRPr>
          </a:p>
          <a:p>
            <a:pPr algn="just"/>
            <a:r>
              <a:rPr lang="zh-CN" altLang="zh-CN" b="1" dirty="0">
                <a:solidFill>
                  <a:schemeClr val="tx1"/>
                </a:solidFill>
              </a:rPr>
              <a:t>步骤</a:t>
            </a:r>
            <a:r>
              <a:rPr lang="en-US" altLang="zh-CN" b="1" dirty="0">
                <a:solidFill>
                  <a:schemeClr val="tx1"/>
                </a:solidFill>
              </a:rPr>
              <a:t>2</a:t>
            </a:r>
            <a:r>
              <a:rPr lang="zh-CN" altLang="zh-CN" b="1" dirty="0">
                <a:solidFill>
                  <a:schemeClr val="tx1"/>
                </a:solidFill>
              </a:rPr>
              <a:t>（标记其他顶点）</a:t>
            </a:r>
          </a:p>
          <a:p>
            <a:endParaRPr lang="zh-CN" altLang="zh-CN" dirty="0"/>
          </a:p>
          <a:p>
            <a:endParaRPr lang="zh-CN" altLang="en-US" dirty="0"/>
          </a:p>
        </p:txBody>
      </p:sp>
      <p:pic>
        <p:nvPicPr>
          <p:cNvPr id="698370"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4797152"/>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693068"/>
            <a:ext cx="10871200" cy="5256212"/>
          </a:xfrm>
        </p:spPr>
        <p:txBody>
          <a:bodyPr/>
          <a:lstStyle/>
          <a:p>
            <a:r>
              <a:rPr lang="en-US" altLang="zh-CN" b="1" dirty="0">
                <a:solidFill>
                  <a:schemeClr val="tx1"/>
                </a:solidFill>
              </a:rPr>
              <a:t>Repeat</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2.1</a:t>
            </a:r>
            <a:r>
              <a:rPr lang="zh-CN" altLang="zh-CN" b="1" dirty="0">
                <a:solidFill>
                  <a:schemeClr val="tx1"/>
                </a:solidFill>
              </a:rPr>
              <a:t>（标记一个与</a:t>
            </a:r>
            <a:r>
              <a:rPr lang="en-US" altLang="zh-CN" b="1" i="1" dirty="0">
                <a:solidFill>
                  <a:schemeClr val="tx1"/>
                </a:solidFill>
              </a:rPr>
              <a:t>X </a:t>
            </a:r>
            <a:r>
              <a:rPr lang="zh-CN" altLang="zh-CN" b="1" dirty="0">
                <a:solidFill>
                  <a:schemeClr val="tx1"/>
                </a:solidFill>
              </a:rPr>
              <a:t>相邻的顶点）</a:t>
            </a:r>
          </a:p>
          <a:p>
            <a:r>
              <a:rPr lang="en-US" altLang="zh-CN" b="1" dirty="0">
                <a:solidFill>
                  <a:schemeClr val="tx1"/>
                </a:solidFill>
              </a:rPr>
              <a:t>While</a:t>
            </a:r>
            <a:r>
              <a:rPr lang="zh-CN" altLang="zh-CN" dirty="0">
                <a:solidFill>
                  <a:schemeClr val="tx1"/>
                </a:solidFill>
              </a:rPr>
              <a:t>存在与</a:t>
            </a:r>
            <a:r>
              <a:rPr lang="en-US" altLang="zh-CN" i="1" dirty="0">
                <a:solidFill>
                  <a:schemeClr val="tx1"/>
                </a:solidFill>
              </a:rPr>
              <a:t>X </a:t>
            </a:r>
            <a:r>
              <a:rPr lang="zh-CN" altLang="zh-CN" dirty="0">
                <a:solidFill>
                  <a:schemeClr val="tx1"/>
                </a:solidFill>
              </a:rPr>
              <a:t>相邻且不属于￡的顶点</a:t>
            </a:r>
            <a:r>
              <a:rPr lang="en-US" altLang="zh-CN" i="1" dirty="0">
                <a:solidFill>
                  <a:schemeClr val="tx1"/>
                </a:solidFill>
              </a:rPr>
              <a:t>Y</a:t>
            </a:r>
            <a:endParaRPr lang="zh-CN" altLang="zh-CN" dirty="0">
              <a:solidFill>
                <a:schemeClr val="tx1"/>
              </a:solidFill>
            </a:endParaRPr>
          </a:p>
          <a:p>
            <a:r>
              <a:rPr lang="zh-CN" altLang="zh-CN" dirty="0">
                <a:solidFill>
                  <a:schemeClr val="tx1"/>
                </a:solidFill>
              </a:rPr>
              <a:t>（</a:t>
            </a:r>
            <a:r>
              <a:rPr lang="en-US" altLang="zh-CN" dirty="0">
                <a:solidFill>
                  <a:schemeClr val="tx1"/>
                </a:solidFill>
              </a:rPr>
              <a:t>a</a:t>
            </a:r>
            <a:r>
              <a:rPr lang="zh-CN" altLang="zh-CN" dirty="0">
                <a:solidFill>
                  <a:schemeClr val="tx1"/>
                </a:solidFill>
              </a:rPr>
              <a:t>）将边</a:t>
            </a:r>
            <a:r>
              <a:rPr lang="en-US" altLang="zh-CN" dirty="0">
                <a:solidFill>
                  <a:schemeClr val="tx1"/>
                </a:solidFill>
              </a:rPr>
              <a:t>(</a:t>
            </a:r>
            <a:r>
              <a:rPr lang="en-US" altLang="zh-CN" i="1" dirty="0">
                <a:solidFill>
                  <a:schemeClr val="tx1"/>
                </a:solidFill>
              </a:rPr>
              <a:t>X</a:t>
            </a:r>
            <a:r>
              <a:rPr lang="zh-CN" altLang="zh-CN" dirty="0">
                <a:solidFill>
                  <a:schemeClr val="tx1"/>
                </a:solidFill>
              </a:rPr>
              <a:t>，</a:t>
            </a:r>
            <a:r>
              <a:rPr lang="en-US" altLang="zh-CN" i="1" dirty="0">
                <a:solidFill>
                  <a:schemeClr val="tx1"/>
                </a:solidFill>
              </a:rPr>
              <a:t>Y </a:t>
            </a:r>
            <a:r>
              <a:rPr lang="en-US" altLang="zh-CN" dirty="0">
                <a:solidFill>
                  <a:schemeClr val="tx1"/>
                </a:solidFill>
              </a:rPr>
              <a:t>)</a:t>
            </a:r>
            <a:r>
              <a:rPr lang="zh-CN" altLang="zh-CN" dirty="0">
                <a:solidFill>
                  <a:schemeClr val="tx1"/>
                </a:solidFill>
              </a:rPr>
              <a:t>加入到〒中</a:t>
            </a:r>
          </a:p>
          <a:p>
            <a:r>
              <a:rPr lang="zh-CN" altLang="zh-CN" dirty="0">
                <a:solidFill>
                  <a:schemeClr val="tx1"/>
                </a:solidFill>
              </a:rPr>
              <a:t>（</a:t>
            </a:r>
            <a:r>
              <a:rPr lang="en-US" altLang="zh-CN" dirty="0">
                <a:solidFill>
                  <a:schemeClr val="tx1"/>
                </a:solidFill>
              </a:rPr>
              <a:t>b</a:t>
            </a:r>
            <a:r>
              <a:rPr lang="zh-CN" altLang="zh-CN" dirty="0">
                <a:solidFill>
                  <a:schemeClr val="tx1"/>
                </a:solidFill>
              </a:rPr>
              <a:t>）指定</a:t>
            </a:r>
            <a:r>
              <a:rPr lang="en-US" altLang="zh-CN" i="1" dirty="0">
                <a:solidFill>
                  <a:schemeClr val="tx1"/>
                </a:solidFill>
              </a:rPr>
              <a:t>X </a:t>
            </a:r>
            <a:r>
              <a:rPr lang="zh-CN" altLang="zh-CN" dirty="0">
                <a:solidFill>
                  <a:schemeClr val="tx1"/>
                </a:solidFill>
              </a:rPr>
              <a:t>为</a:t>
            </a:r>
            <a:r>
              <a:rPr lang="en-US" altLang="zh-CN" i="1" dirty="0">
                <a:solidFill>
                  <a:schemeClr val="tx1"/>
                </a:solidFill>
              </a:rPr>
              <a:t>Y </a:t>
            </a:r>
            <a:r>
              <a:rPr lang="zh-CN" altLang="zh-CN" dirty="0">
                <a:solidFill>
                  <a:schemeClr val="tx1"/>
                </a:solidFill>
              </a:rPr>
              <a:t>的前驱</a:t>
            </a:r>
          </a:p>
          <a:p>
            <a:r>
              <a:rPr lang="zh-CN" altLang="zh-CN" dirty="0">
                <a:solidFill>
                  <a:schemeClr val="tx1"/>
                </a:solidFill>
              </a:rPr>
              <a:t>（</a:t>
            </a:r>
            <a:r>
              <a:rPr lang="en-US" altLang="zh-CN" dirty="0">
                <a:solidFill>
                  <a:schemeClr val="tx1"/>
                </a:solidFill>
              </a:rPr>
              <a:t>c</a:t>
            </a:r>
            <a:r>
              <a:rPr lang="zh-CN" altLang="zh-CN" dirty="0">
                <a:solidFill>
                  <a:schemeClr val="tx1"/>
                </a:solidFill>
              </a:rPr>
              <a:t>）将</a:t>
            </a:r>
            <a:r>
              <a:rPr lang="en-US" altLang="zh-CN" i="1" dirty="0">
                <a:solidFill>
                  <a:schemeClr val="tx1"/>
                </a:solidFill>
              </a:rPr>
              <a:t>Y  </a:t>
            </a:r>
            <a:r>
              <a:rPr lang="zh-CN" altLang="zh-CN" dirty="0">
                <a:solidFill>
                  <a:schemeClr val="tx1"/>
                </a:solidFill>
              </a:rPr>
              <a:t>标记为</a:t>
            </a:r>
            <a:r>
              <a:rPr lang="en-US" altLang="zh-CN" i="1" dirty="0">
                <a:solidFill>
                  <a:schemeClr val="tx1"/>
                </a:solidFill>
              </a:rPr>
              <a:t>k</a:t>
            </a:r>
            <a:endParaRPr lang="zh-CN" altLang="zh-CN" dirty="0">
              <a:solidFill>
                <a:schemeClr val="tx1"/>
              </a:solidFill>
            </a:endParaRPr>
          </a:p>
          <a:p>
            <a:r>
              <a:rPr lang="zh-CN" altLang="zh-CN" dirty="0">
                <a:solidFill>
                  <a:schemeClr val="tx1"/>
                </a:solidFill>
              </a:rPr>
              <a:t>（</a:t>
            </a:r>
            <a:r>
              <a:rPr lang="en-US" altLang="zh-CN" dirty="0">
                <a:solidFill>
                  <a:schemeClr val="tx1"/>
                </a:solidFill>
              </a:rPr>
              <a:t>d</a:t>
            </a:r>
            <a:r>
              <a:rPr lang="zh-CN" altLang="zh-CN" dirty="0">
                <a:solidFill>
                  <a:schemeClr val="tx1"/>
                </a:solidFill>
              </a:rPr>
              <a:t>）将</a:t>
            </a:r>
            <a:r>
              <a:rPr lang="en-US" altLang="zh-CN" i="1" dirty="0">
                <a:solidFill>
                  <a:schemeClr val="tx1"/>
                </a:solidFill>
              </a:rPr>
              <a:t>Y </a:t>
            </a:r>
            <a:r>
              <a:rPr lang="zh-CN" altLang="zh-CN" dirty="0">
                <a:solidFill>
                  <a:schemeClr val="tx1"/>
                </a:solidFill>
              </a:rPr>
              <a:t>包括到￡中</a:t>
            </a:r>
          </a:p>
          <a:p>
            <a:r>
              <a:rPr lang="zh-CN" altLang="zh-CN" dirty="0">
                <a:solidFill>
                  <a:schemeClr val="tx1"/>
                </a:solidFill>
              </a:rPr>
              <a:t>（</a:t>
            </a:r>
            <a:r>
              <a:rPr lang="en-US" altLang="zh-CN" dirty="0">
                <a:solidFill>
                  <a:schemeClr val="tx1"/>
                </a:solidFill>
              </a:rPr>
              <a:t>e</a:t>
            </a:r>
            <a:r>
              <a:rPr lang="zh-CN" altLang="zh-CN" dirty="0">
                <a:solidFill>
                  <a:schemeClr val="tx1"/>
                </a:solidFill>
              </a:rPr>
              <a:t>）令</a:t>
            </a:r>
            <a:r>
              <a:rPr lang="en-US" altLang="zh-CN" i="1" dirty="0">
                <a:solidFill>
                  <a:schemeClr val="tx1"/>
                </a:solidFill>
              </a:rPr>
              <a:t>k</a:t>
            </a:r>
            <a:r>
              <a:rPr lang="en-US" altLang="zh-CN" dirty="0">
                <a:solidFill>
                  <a:schemeClr val="tx1"/>
                </a:solidFill>
              </a:rPr>
              <a:t>=</a:t>
            </a:r>
            <a:r>
              <a:rPr lang="en-US" altLang="zh-CN" i="1" dirty="0">
                <a:solidFill>
                  <a:schemeClr val="tx1"/>
                </a:solidFill>
              </a:rPr>
              <a:t>k</a:t>
            </a:r>
            <a:r>
              <a:rPr lang="en-US" altLang="zh-CN" dirty="0">
                <a:solidFill>
                  <a:schemeClr val="tx1"/>
                </a:solidFill>
              </a:rPr>
              <a:t>+1</a:t>
            </a:r>
            <a:endParaRPr lang="zh-CN" altLang="zh-CN" dirty="0">
              <a:solidFill>
                <a:schemeClr val="tx1"/>
              </a:solidFill>
            </a:endParaRPr>
          </a:p>
          <a:p>
            <a:r>
              <a:rPr lang="zh-CN" altLang="zh-CN" dirty="0">
                <a:solidFill>
                  <a:schemeClr val="tx1"/>
                </a:solidFill>
              </a:rPr>
              <a:t>（</a:t>
            </a:r>
            <a:r>
              <a:rPr lang="en-US" altLang="zh-CN" dirty="0">
                <a:solidFill>
                  <a:schemeClr val="tx1"/>
                </a:solidFill>
              </a:rPr>
              <a:t>f</a:t>
            </a:r>
            <a:r>
              <a:rPr lang="zh-CN" altLang="zh-CN" dirty="0">
                <a:solidFill>
                  <a:schemeClr val="tx1"/>
                </a:solidFill>
              </a:rPr>
              <a:t>）令</a:t>
            </a:r>
            <a:r>
              <a:rPr lang="en-US" altLang="zh-CN" i="1" dirty="0">
                <a:solidFill>
                  <a:schemeClr val="tx1"/>
                </a:solidFill>
              </a:rPr>
              <a:t>X</a:t>
            </a:r>
            <a:r>
              <a:rPr lang="en-US" altLang="zh-CN" dirty="0">
                <a:solidFill>
                  <a:schemeClr val="tx1"/>
                </a:solidFill>
              </a:rPr>
              <a:t>=</a:t>
            </a:r>
            <a:r>
              <a:rPr lang="en-US" altLang="zh-CN" i="1" dirty="0">
                <a:solidFill>
                  <a:schemeClr val="tx1"/>
                </a:solidFill>
              </a:rPr>
              <a:t>Y</a:t>
            </a:r>
            <a:endParaRPr lang="zh-CN" altLang="zh-CN" dirty="0">
              <a:solidFill>
                <a:schemeClr val="tx1"/>
              </a:solidFill>
            </a:endParaRPr>
          </a:p>
          <a:p>
            <a:r>
              <a:rPr lang="en-US" altLang="zh-CN" b="1" dirty="0">
                <a:solidFill>
                  <a:schemeClr val="tx1"/>
                </a:solidFill>
              </a:rPr>
              <a:t>Endwhile</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2.2</a:t>
            </a:r>
            <a:r>
              <a:rPr lang="zh-CN" altLang="zh-CN" b="1" dirty="0">
                <a:solidFill>
                  <a:schemeClr val="tx1"/>
                </a:solidFill>
              </a:rPr>
              <a:t>（后退）</a:t>
            </a:r>
          </a:p>
          <a:p>
            <a:r>
              <a:rPr lang="zh-CN" altLang="zh-CN" dirty="0">
                <a:solidFill>
                  <a:schemeClr val="tx1"/>
                </a:solidFill>
              </a:rPr>
              <a:t>令</a:t>
            </a:r>
            <a:r>
              <a:rPr lang="en-US" altLang="zh-CN" i="1" dirty="0">
                <a:solidFill>
                  <a:schemeClr val="tx1"/>
                </a:solidFill>
              </a:rPr>
              <a:t>X</a:t>
            </a:r>
            <a:r>
              <a:rPr lang="en-US" altLang="zh-CN" dirty="0">
                <a:solidFill>
                  <a:schemeClr val="tx1"/>
                </a:solidFill>
              </a:rPr>
              <a:t>=</a:t>
            </a:r>
            <a:r>
              <a:rPr lang="en-US" altLang="zh-CN" i="1" dirty="0" err="1">
                <a:solidFill>
                  <a:schemeClr val="tx1"/>
                </a:solidFill>
              </a:rPr>
              <a:t>X</a:t>
            </a:r>
            <a:r>
              <a:rPr lang="en-US" altLang="zh-CN" i="1" dirty="0">
                <a:solidFill>
                  <a:schemeClr val="tx1"/>
                </a:solidFill>
              </a:rPr>
              <a:t>  </a:t>
            </a:r>
            <a:r>
              <a:rPr lang="zh-CN" altLang="zh-CN" dirty="0">
                <a:solidFill>
                  <a:schemeClr val="tx1"/>
                </a:solidFill>
              </a:rPr>
              <a:t>的前驱</a:t>
            </a:r>
          </a:p>
        </p:txBody>
      </p:sp>
      <p:pic>
        <p:nvPicPr>
          <p:cNvPr id="699394" name="Picture 2" descr="C:\Program Files\Microsoft Office\MEDIA\CAGCAT10\j028603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304" y="5119400"/>
            <a:ext cx="1269614" cy="1222872"/>
          </a:xfrm>
          <a:prstGeom prst="rect">
            <a:avLst/>
          </a:prstGeom>
          <a:noFill/>
          <a:extLst>
            <a:ext uri="{909E8E84-426E-40DD-AFC4-6F175D3DCCD1}">
              <a14:hiddenFill xmlns:a14="http://schemas.microsoft.com/office/drawing/2010/main">
                <a:solidFill>
                  <a:srgbClr val="FFFFFF"/>
                </a:solidFill>
              </a14:hiddenFill>
            </a:ext>
          </a:extLst>
        </p:spPr>
      </p:pic>
      <p:pic>
        <p:nvPicPr>
          <p:cNvPr id="699395" name="Picture 3" descr="C:\Program Files\Microsoft Office\MEDIA\CAGCAT10\j0286068.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8528" y="5087604"/>
            <a:ext cx="864096" cy="1294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620688"/>
            <a:ext cx="10871200" cy="5256212"/>
          </a:xfrm>
        </p:spPr>
        <p:txBody>
          <a:bodyPr/>
          <a:lstStyle/>
          <a:p>
            <a:r>
              <a:rPr lang="en-US" altLang="zh-CN" b="1" dirty="0">
                <a:solidFill>
                  <a:schemeClr val="tx1"/>
                </a:solidFill>
              </a:rPr>
              <a:t>Until</a:t>
            </a:r>
            <a:r>
              <a:rPr lang="en-US" altLang="zh-CN" dirty="0">
                <a:solidFill>
                  <a:schemeClr val="tx1"/>
                </a:solidFill>
              </a:rPr>
              <a:t>  </a:t>
            </a:r>
            <a:r>
              <a:rPr lang="en-US" altLang="zh-CN" i="1" dirty="0">
                <a:solidFill>
                  <a:schemeClr val="tx1"/>
                </a:solidFill>
              </a:rPr>
              <a:t>X</a:t>
            </a:r>
            <a:r>
              <a:rPr lang="en-US" altLang="zh-CN" dirty="0">
                <a:solidFill>
                  <a:schemeClr val="tx1"/>
                </a:solidFill>
              </a:rPr>
              <a:t>=null</a:t>
            </a:r>
            <a:r>
              <a:rPr lang="zh-CN" altLang="zh-CN" dirty="0">
                <a:solidFill>
                  <a:schemeClr val="tx1"/>
                </a:solidFill>
              </a:rPr>
              <a:t>或者</a:t>
            </a:r>
            <a:r>
              <a:rPr lang="en-US" altLang="zh-CN" i="1" dirty="0">
                <a:solidFill>
                  <a:schemeClr val="tx1"/>
                </a:solidFill>
              </a:rPr>
              <a:t>G </a:t>
            </a:r>
            <a:r>
              <a:rPr lang="zh-CN" altLang="zh-CN" dirty="0">
                <a:solidFill>
                  <a:schemeClr val="tx1"/>
                </a:solidFill>
              </a:rPr>
              <a:t>的每个顶点都在￡中</a:t>
            </a:r>
          </a:p>
          <a:p>
            <a:r>
              <a:rPr lang="zh-CN" altLang="zh-CN" b="1" dirty="0">
                <a:solidFill>
                  <a:schemeClr val="tx1"/>
                </a:solidFill>
              </a:rPr>
              <a:t>步骤</a:t>
            </a:r>
            <a:r>
              <a:rPr lang="en-US" altLang="zh-CN" b="1" dirty="0">
                <a:solidFill>
                  <a:schemeClr val="tx1"/>
                </a:solidFill>
              </a:rPr>
              <a:t>3</a:t>
            </a:r>
            <a:r>
              <a:rPr lang="zh-CN" altLang="zh-CN" b="1" dirty="0">
                <a:solidFill>
                  <a:schemeClr val="tx1"/>
                </a:solidFill>
              </a:rPr>
              <a:t>（生成树存在吗？）</a:t>
            </a:r>
          </a:p>
          <a:p>
            <a:r>
              <a:rPr lang="en-US" altLang="zh-CN" b="1" dirty="0">
                <a:solidFill>
                  <a:schemeClr val="tx1"/>
                </a:solidFill>
              </a:rPr>
              <a:t>If</a:t>
            </a:r>
            <a:r>
              <a:rPr lang="en-US" altLang="zh-CN" dirty="0">
                <a:solidFill>
                  <a:schemeClr val="tx1"/>
                </a:solidFill>
              </a:rPr>
              <a:t>  </a:t>
            </a:r>
            <a:r>
              <a:rPr lang="en-US" altLang="zh-CN" i="1" dirty="0">
                <a:solidFill>
                  <a:schemeClr val="tx1"/>
                </a:solidFill>
              </a:rPr>
              <a:t>G </a:t>
            </a:r>
            <a:r>
              <a:rPr lang="zh-CN" altLang="zh-CN" dirty="0">
                <a:solidFill>
                  <a:schemeClr val="tx1"/>
                </a:solidFill>
              </a:rPr>
              <a:t>的每个顶点都在￡中</a:t>
            </a:r>
          </a:p>
          <a:p>
            <a:r>
              <a:rPr lang="zh-CN" altLang="zh-CN" dirty="0">
                <a:solidFill>
                  <a:schemeClr val="tx1"/>
                </a:solidFill>
              </a:rPr>
              <a:t>〒中的边及其关联顶点构成</a:t>
            </a:r>
            <a:r>
              <a:rPr lang="en-US" altLang="zh-CN" i="1" dirty="0">
                <a:solidFill>
                  <a:schemeClr val="tx1"/>
                </a:solidFill>
              </a:rPr>
              <a:t>G </a:t>
            </a:r>
            <a:r>
              <a:rPr lang="zh-CN" altLang="zh-CN" dirty="0">
                <a:solidFill>
                  <a:schemeClr val="tx1"/>
                </a:solidFill>
              </a:rPr>
              <a:t>的一棵生成树</a:t>
            </a:r>
          </a:p>
          <a:p>
            <a:r>
              <a:rPr lang="en-US" altLang="zh-CN" b="1" dirty="0">
                <a:solidFill>
                  <a:schemeClr val="tx1"/>
                </a:solidFill>
              </a:rPr>
              <a:t>Otherwise</a:t>
            </a:r>
            <a:endParaRPr lang="zh-CN" altLang="zh-CN" dirty="0">
              <a:solidFill>
                <a:schemeClr val="tx1"/>
              </a:solidFill>
            </a:endParaRPr>
          </a:p>
          <a:p>
            <a:r>
              <a:rPr lang="en-US" altLang="zh-CN" dirty="0">
                <a:solidFill>
                  <a:schemeClr val="tx1"/>
                </a:solidFill>
              </a:rPr>
              <a:t>    </a:t>
            </a:r>
            <a:r>
              <a:rPr lang="en-US" altLang="zh-CN" i="1" dirty="0">
                <a:solidFill>
                  <a:schemeClr val="tx1"/>
                </a:solidFill>
              </a:rPr>
              <a:t>G </a:t>
            </a:r>
            <a:r>
              <a:rPr lang="zh-CN" altLang="zh-CN" dirty="0">
                <a:solidFill>
                  <a:schemeClr val="tx1"/>
                </a:solidFill>
              </a:rPr>
              <a:t>没有生成树，因为</a:t>
            </a:r>
            <a:r>
              <a:rPr lang="en-US" altLang="zh-CN" i="1" dirty="0">
                <a:solidFill>
                  <a:schemeClr val="tx1"/>
                </a:solidFill>
              </a:rPr>
              <a:t>G </a:t>
            </a:r>
            <a:r>
              <a:rPr lang="zh-CN" altLang="zh-CN" dirty="0">
                <a:solidFill>
                  <a:schemeClr val="tx1"/>
                </a:solidFill>
              </a:rPr>
              <a:t>不是连通的</a:t>
            </a:r>
          </a:p>
          <a:p>
            <a:r>
              <a:rPr lang="en-US" altLang="zh-CN" b="1" dirty="0">
                <a:solidFill>
                  <a:schemeClr val="tx1"/>
                </a:solidFill>
              </a:rPr>
              <a:t>Endif</a:t>
            </a:r>
            <a:endParaRPr lang="zh-CN" altLang="zh-CN" dirty="0">
              <a:solidFill>
                <a:schemeClr val="tx1"/>
              </a:solidFill>
            </a:endParaRPr>
          </a:p>
          <a:p>
            <a:endParaRPr lang="zh-CN" altLang="en-US" dirty="0"/>
          </a:p>
        </p:txBody>
      </p:sp>
      <p:pic>
        <p:nvPicPr>
          <p:cNvPr id="700418"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4352" y="4581128"/>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35360" y="404664"/>
            <a:ext cx="11521280" cy="5256212"/>
          </a:xfrm>
        </p:spPr>
        <p:txBody>
          <a:bodyPr/>
          <a:lstStyle/>
          <a:p>
            <a:r>
              <a:rPr lang="en-US" altLang="zh-CN" dirty="0">
                <a:solidFill>
                  <a:schemeClr val="tx1"/>
                </a:solidFill>
              </a:rPr>
              <a:t>      </a:t>
            </a:r>
            <a:r>
              <a:rPr lang="zh-CN" altLang="zh-CN" b="1" u="sng" dirty="0">
                <a:solidFill>
                  <a:srgbClr val="FF0000"/>
                </a:solidFill>
              </a:rPr>
              <a:t>广度优先搜索算法</a:t>
            </a:r>
            <a:r>
              <a:rPr lang="zh-CN" altLang="zh-CN" dirty="0">
                <a:solidFill>
                  <a:schemeClr val="tx1"/>
                </a:solidFill>
              </a:rPr>
              <a:t>和</a:t>
            </a:r>
            <a:r>
              <a:rPr lang="zh-CN" altLang="zh-CN" b="1" u="sng" dirty="0">
                <a:solidFill>
                  <a:srgbClr val="FF0000"/>
                </a:solidFill>
              </a:rPr>
              <a:t>深度优先搜索</a:t>
            </a:r>
            <a:r>
              <a:rPr lang="zh-CN" altLang="en-US" b="1" u="sng" dirty="0">
                <a:solidFill>
                  <a:srgbClr val="FF0000"/>
                </a:solidFill>
              </a:rPr>
              <a:t>算法</a:t>
            </a:r>
            <a:r>
              <a:rPr lang="zh-CN" altLang="zh-CN" dirty="0">
                <a:solidFill>
                  <a:schemeClr val="tx1"/>
                </a:solidFill>
              </a:rPr>
              <a:t>之间有根本的区别。对于广度优先搜索，我们从一个顶点扩展到其所有的相邻顶点，并在每个顶点上重复这个过程。此外，在任何时候都不会为了继续搜索而后退。但是，对于深度优先搜索，我们从一个顶点出发走到所能够到达的最远端，当不能再继续时，就后退到最近的、在其上还存在选择的顶点，然后再重新开始，走到所能够到达的最远端。</a:t>
            </a:r>
          </a:p>
          <a:p>
            <a:r>
              <a:rPr lang="en-US" altLang="zh-CN" dirty="0">
                <a:solidFill>
                  <a:schemeClr val="tx1"/>
                </a:solidFill>
              </a:rPr>
              <a:t>       </a:t>
            </a:r>
            <a:r>
              <a:rPr lang="zh-CN" altLang="zh-CN" dirty="0">
                <a:solidFill>
                  <a:schemeClr val="tx1"/>
                </a:solidFill>
              </a:rPr>
              <a:t>勘探有许多分叉的洞穴可以采用两种不同的方法，类似于广度优先搜索和深度优先搜索。若采用广度优先搜索方法，则由一个勘探队搜索洞穴，并且每当一条涵洞分叉为若干条涵洞时，勘探队就分成几个小队，同时分别搜索每条涵洞。若采用深度优先搜索方法，则一个人搜索洞穴，方法是留下磷的痕迹标记他已经到过的地方，当要选择涵洞时，随机地选择一条没有搜索过的涵洞作为下一条要勘探的涵洞。当到达尽头时，就根据所标记的痕迹后退，找到下一条未走过的涵洞。</a:t>
            </a:r>
          </a:p>
          <a:p>
            <a:endParaRPr lang="zh-CN" altLang="en-US" dirty="0"/>
          </a:p>
        </p:txBody>
      </p:sp>
      <p:pic>
        <p:nvPicPr>
          <p:cNvPr id="2" name="Picture 6" descr="C:\Program Files\Microsoft Office\MEDIA\CAGCAT10\j0301076.wmf">
            <a:extLst>
              <a:ext uri="{FF2B5EF4-FFF2-40B4-BE49-F238E27FC236}">
                <a16:creationId xmlns:a16="http://schemas.microsoft.com/office/drawing/2014/main" id="{BA550EE9-6095-4F16-93C4-B89D03A168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2424" y="4746476"/>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50862" y="1125538"/>
            <a:ext cx="11233770" cy="5256212"/>
          </a:xfrm>
        </p:spPr>
        <p:txBody>
          <a:bodyPr/>
          <a:lstStyle/>
          <a:p>
            <a:pPr algn="just"/>
            <a:r>
              <a:rPr lang="en-US" altLang="zh-CN" dirty="0">
                <a:solidFill>
                  <a:schemeClr val="tx1"/>
                </a:solidFill>
              </a:rPr>
              <a:t>      </a:t>
            </a:r>
            <a:r>
              <a:rPr lang="zh-CN" altLang="zh-CN" dirty="0">
                <a:solidFill>
                  <a:schemeClr val="tx1"/>
                </a:solidFill>
              </a:rPr>
              <a:t>通常，把通过深度优先搜索算法构成出来的生成树称为</a:t>
            </a:r>
            <a:r>
              <a:rPr lang="zh-CN" altLang="zh-CN" b="1" dirty="0">
                <a:solidFill>
                  <a:srgbClr val="FF0000"/>
                </a:solidFill>
              </a:rPr>
              <a:t>深度优先搜索树</a:t>
            </a:r>
            <a:r>
              <a:rPr lang="zh-CN" altLang="zh-CN" dirty="0">
                <a:solidFill>
                  <a:schemeClr val="tx1"/>
                </a:solidFill>
              </a:rPr>
              <a:t>（</a:t>
            </a:r>
            <a:r>
              <a:rPr lang="en-US" altLang="zh-CN" b="1" dirty="0">
                <a:solidFill>
                  <a:schemeClr val="tx1"/>
                </a:solidFill>
              </a:rPr>
              <a:t>Depth-first Search Tree</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为了分析深度优先搜索算法的时间复杂性，把标记一个顶点和使用一条边都看做是基本操作。对一个有</a:t>
            </a:r>
            <a:r>
              <a:rPr lang="en-US" altLang="zh-CN" i="1" dirty="0">
                <a:solidFill>
                  <a:schemeClr val="tx1"/>
                </a:solidFill>
              </a:rPr>
              <a:t>p </a:t>
            </a:r>
            <a:r>
              <a:rPr lang="zh-CN" altLang="zh-CN" dirty="0">
                <a:solidFill>
                  <a:schemeClr val="tx1"/>
                </a:solidFill>
              </a:rPr>
              <a:t>个顶点和</a:t>
            </a:r>
            <a:r>
              <a:rPr lang="en-US" altLang="zh-CN" i="1" dirty="0">
                <a:solidFill>
                  <a:schemeClr val="tx1"/>
                </a:solidFill>
              </a:rPr>
              <a:t>q </a:t>
            </a:r>
            <a:r>
              <a:rPr lang="zh-CN" altLang="zh-CN" dirty="0">
                <a:solidFill>
                  <a:schemeClr val="tx1"/>
                </a:solidFill>
              </a:rPr>
              <a:t>条边的图，每个顶点最多被标记一次，每条边最多使用两次，一次在从一个已被标记的顶点走到一个未被标记的顶点时使用，另一次在回溯到前一个已被标记的顶点时使用。</a:t>
            </a:r>
            <a:r>
              <a:rPr lang="en-US" altLang="zh-CN" dirty="0">
                <a:solidFill>
                  <a:schemeClr val="tx1"/>
                </a:solidFill>
              </a:rPr>
              <a:t>      </a:t>
            </a:r>
          </a:p>
          <a:p>
            <a:pPr algn="just"/>
            <a:r>
              <a:rPr lang="en-US" altLang="zh-CN" dirty="0">
                <a:solidFill>
                  <a:schemeClr val="tx1"/>
                </a:solidFill>
              </a:rPr>
              <a:t>       </a:t>
            </a:r>
            <a:r>
              <a:rPr lang="zh-CN" altLang="zh-CN" dirty="0">
                <a:solidFill>
                  <a:schemeClr val="tx1"/>
                </a:solidFill>
              </a:rPr>
              <a:t>因此，最多有</a:t>
            </a:r>
            <a:endParaRPr lang="en-US" altLang="zh-CN" dirty="0">
              <a:solidFill>
                <a:schemeClr val="tx1"/>
              </a:solidFill>
            </a:endParaRPr>
          </a:p>
          <a:p>
            <a:pPr algn="just"/>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次操作，所以这个算法的阶是至多</a:t>
            </a:r>
            <a:r>
              <a:rPr lang="en-US" altLang="zh-CN" i="1" dirty="0">
                <a:solidFill>
                  <a:schemeClr val="tx1"/>
                </a:solidFill>
              </a:rPr>
              <a:t>p </a:t>
            </a:r>
            <a:r>
              <a:rPr lang="en-US" altLang="zh-CN" i="1" baseline="30000" dirty="0">
                <a:solidFill>
                  <a:schemeClr val="tx1"/>
                </a:solidFill>
              </a:rPr>
              <a:t>2 </a:t>
            </a:r>
            <a:r>
              <a:rPr lang="zh-CN" altLang="zh-CN" dirty="0">
                <a:solidFill>
                  <a:schemeClr val="tx1"/>
                </a:solidFill>
              </a:rPr>
              <a:t>的。</a:t>
            </a:r>
          </a:p>
          <a:p>
            <a:endParaRPr lang="zh-CN" altLang="zh-CN" dirty="0"/>
          </a:p>
          <a:p>
            <a:endParaRPr lang="zh-CN" altLang="en-US" dirty="0"/>
          </a:p>
        </p:txBody>
      </p:sp>
      <p:sp>
        <p:nvSpPr>
          <p:cNvPr id="64614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46145" name="Object 1"/>
          <p:cNvGraphicFramePr>
            <a:graphicFrameLocks noChangeAspect="1"/>
          </p:cNvGraphicFramePr>
          <p:nvPr/>
        </p:nvGraphicFramePr>
        <p:xfrm>
          <a:off x="3575050" y="3716338"/>
          <a:ext cx="4884738" cy="838200"/>
        </p:xfrm>
        <a:graphic>
          <a:graphicData uri="http://schemas.openxmlformats.org/presentationml/2006/ole">
            <mc:AlternateContent xmlns:mc="http://schemas.openxmlformats.org/markup-compatibility/2006">
              <mc:Choice xmlns:v="urn:schemas-microsoft-com:vml" Requires="v">
                <p:oleObj spid="_x0000_s646873" r:id="rId3" imgW="2057400" imgH="355600" progId="Equation.DSMT4">
                  <p:embed/>
                </p:oleObj>
              </mc:Choice>
              <mc:Fallback>
                <p:oleObj r:id="rId3" imgW="2057400" imgH="3556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3716338"/>
                        <a:ext cx="48847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46150" name="Picture 6" descr="C:\Program Files\Microsoft Office\MEDIA\CAGCAT10\j0301076.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0376" y="4682318"/>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518D481C-ABFA-4362-8684-9DA70D5AA198}"/>
              </a:ext>
            </a:extLst>
          </p:cNvPr>
          <p:cNvCxnSpPr/>
          <p:nvPr/>
        </p:nvCxnSpPr>
        <p:spPr>
          <a:xfrm>
            <a:off x="1055440" y="1628800"/>
            <a:ext cx="105851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05EA359-AD15-4614-98CF-9401FD7B90FB}"/>
              </a:ext>
            </a:extLst>
          </p:cNvPr>
          <p:cNvCxnSpPr>
            <a:cxnSpLocks/>
          </p:cNvCxnSpPr>
          <p:nvPr/>
        </p:nvCxnSpPr>
        <p:spPr>
          <a:xfrm>
            <a:off x="550862" y="2132856"/>
            <a:ext cx="10086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7A8C53F-F89B-4B15-89DB-980E6215089C}"/>
              </a:ext>
            </a:extLst>
          </p:cNvPr>
          <p:cNvSpPr/>
          <p:nvPr/>
        </p:nvSpPr>
        <p:spPr>
          <a:xfrm>
            <a:off x="6960096" y="3716338"/>
            <a:ext cx="144016" cy="72077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BAD59AC-01CC-43BA-B247-8F7200DCBA15}"/>
              </a:ext>
            </a:extLst>
          </p:cNvPr>
          <p:cNvSpPr txBox="1"/>
          <p:nvPr/>
        </p:nvSpPr>
        <p:spPr>
          <a:xfrm>
            <a:off x="6816080" y="3995772"/>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7F89BA-A6CA-47F3-AD49-605467217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12192000" cy="6885384"/>
          </a:xfrm>
          <a:prstGeom prst="rect">
            <a:avLst/>
          </a:prstGeom>
        </p:spPr>
      </p:pic>
      <p:sp>
        <p:nvSpPr>
          <p:cNvPr id="6" name="文本框 5">
            <a:extLst>
              <a:ext uri="{FF2B5EF4-FFF2-40B4-BE49-F238E27FC236}">
                <a16:creationId xmlns:a16="http://schemas.microsoft.com/office/drawing/2014/main" id="{79F3266B-4490-4C15-94F9-0B5A5218628E}"/>
              </a:ext>
            </a:extLst>
          </p:cNvPr>
          <p:cNvSpPr txBox="1"/>
          <p:nvPr/>
        </p:nvSpPr>
        <p:spPr>
          <a:xfrm>
            <a:off x="6816081" y="1556792"/>
            <a:ext cx="4464496" cy="769441"/>
          </a:xfrm>
          <a:prstGeom prst="rect">
            <a:avLst/>
          </a:prstGeom>
          <a:noFill/>
        </p:spPr>
        <p:txBody>
          <a:bodyPr wrap="square" rtlCol="0">
            <a:spAutoFit/>
          </a:bodyPr>
          <a:lstStyle/>
          <a:p>
            <a:r>
              <a:rPr lang="zh-CN" altLang="en-US" sz="4400" b="1" dirty="0">
                <a:latin typeface="楷体" panose="02010609060101010101" pitchFamily="49" charset="-122"/>
                <a:ea typeface="楷体" panose="02010609060101010101" pitchFamily="49" charset="-122"/>
              </a:rPr>
              <a:t>  努力就有机会！</a:t>
            </a:r>
            <a:r>
              <a:rPr lang="en-US" altLang="zh-CN" sz="4400" b="1" dirty="0">
                <a:latin typeface="楷体" panose="02010609060101010101" pitchFamily="49" charset="-122"/>
                <a:ea typeface="楷体" panose="02010609060101010101" pitchFamily="49" charset="-122"/>
              </a:rPr>
              <a:t>         </a:t>
            </a:r>
            <a:endParaRPr lang="zh-CN" altLang="en-US" sz="4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73281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71364" y="321163"/>
            <a:ext cx="11449272" cy="2526851"/>
          </a:xfrm>
        </p:spPr>
        <p:txBody>
          <a:bodyPr/>
          <a:lstStyle/>
          <a:p>
            <a:r>
              <a:rPr lang="en-US" altLang="zh-CN" b="1" u="sng" dirty="0">
                <a:solidFill>
                  <a:srgbClr val="00B050"/>
                </a:solidFill>
              </a:rPr>
              <a:t>5.5.4  </a:t>
            </a:r>
            <a:r>
              <a:rPr lang="zh-CN" altLang="zh-CN" b="1" u="sng" dirty="0">
                <a:solidFill>
                  <a:srgbClr val="00B050"/>
                </a:solidFill>
              </a:rPr>
              <a:t>最小生成树</a:t>
            </a:r>
          </a:p>
          <a:p>
            <a:pPr algn="just"/>
            <a:r>
              <a:rPr lang="en-US" altLang="zh-CN" dirty="0">
                <a:solidFill>
                  <a:schemeClr val="tx1"/>
                </a:solidFill>
              </a:rPr>
              <a:t>      </a:t>
            </a:r>
            <a:r>
              <a:rPr lang="zh-CN" altLang="zh-CN" dirty="0">
                <a:solidFill>
                  <a:schemeClr val="tx1"/>
                </a:solidFill>
              </a:rPr>
              <a:t>政府计划修建连接</a:t>
            </a:r>
            <a:r>
              <a:rPr lang="en-US" altLang="zh-CN" dirty="0">
                <a:solidFill>
                  <a:schemeClr val="tx1"/>
                </a:solidFill>
              </a:rPr>
              <a:t>6</a:t>
            </a:r>
            <a:r>
              <a:rPr lang="zh-CN" altLang="zh-CN" dirty="0">
                <a:solidFill>
                  <a:schemeClr val="tx1"/>
                </a:solidFill>
              </a:rPr>
              <a:t>个城市的公路系统，应当修建哪些公路，以便保证在任何两个城市之间都有公路相连，而且修建道路的总成本是最小的？可以用图</a:t>
            </a:r>
            <a:r>
              <a:rPr lang="en-US" altLang="zh-CN" dirty="0">
                <a:solidFill>
                  <a:schemeClr val="tx1"/>
                </a:solidFill>
              </a:rPr>
              <a:t>5.32</a:t>
            </a:r>
            <a:r>
              <a:rPr lang="zh-CN" altLang="zh-CN" dirty="0">
                <a:solidFill>
                  <a:schemeClr val="tx1"/>
                </a:solidFill>
              </a:rPr>
              <a:t>所示的赋权图为这个问题建模，其中，顶点表示城市，边表示修建的公路，边上的权表示修建该条公路的成本。通过找出一个生成树，使得这个树的各边的权之和最小，就可以解决这个问题。这样的生成树称为</a:t>
            </a:r>
            <a:r>
              <a:rPr lang="zh-CN" altLang="zh-CN" b="1" dirty="0">
                <a:solidFill>
                  <a:srgbClr val="FF0000"/>
                </a:solidFill>
              </a:rPr>
              <a:t>最小生成树</a:t>
            </a:r>
            <a:r>
              <a:rPr lang="zh-CN" altLang="zh-CN" dirty="0">
                <a:solidFill>
                  <a:schemeClr val="tx1"/>
                </a:solidFill>
              </a:rPr>
              <a:t>。</a:t>
            </a:r>
          </a:p>
        </p:txBody>
      </p:sp>
      <p:sp>
        <p:nvSpPr>
          <p:cNvPr id="5" name="矩形 4"/>
          <p:cNvSpPr/>
          <p:nvPr/>
        </p:nvSpPr>
        <p:spPr>
          <a:xfrm>
            <a:off x="4079776" y="6053226"/>
            <a:ext cx="3831498" cy="400110"/>
          </a:xfrm>
          <a:prstGeom prst="rect">
            <a:avLst/>
          </a:prstGeom>
        </p:spPr>
        <p:txBody>
          <a:bodyPr wrap="none">
            <a:spAutoFit/>
          </a:bodyPr>
          <a:lstStyle/>
          <a:p>
            <a:pPr algn="ctr"/>
            <a:r>
              <a:rPr lang="zh-CN" altLang="zh-CN" sz="2000" b="1" dirty="0"/>
              <a:t>图</a:t>
            </a:r>
            <a:r>
              <a:rPr lang="en-US" altLang="zh-CN" sz="2000" b="1" dirty="0"/>
              <a:t>5.32  </a:t>
            </a:r>
            <a:r>
              <a:rPr lang="zh-CN" altLang="zh-CN" sz="2000" b="1" dirty="0"/>
              <a:t>赋权图和它的最小生成树</a:t>
            </a:r>
          </a:p>
        </p:txBody>
      </p:sp>
      <p:pic>
        <p:nvPicPr>
          <p:cNvPr id="2" name="图片 1">
            <a:extLst>
              <a:ext uri="{FF2B5EF4-FFF2-40B4-BE49-F238E27FC236}">
                <a16:creationId xmlns:a16="http://schemas.microsoft.com/office/drawing/2014/main" id="{70382FDD-21A8-41CA-996C-9D8482E96376}"/>
              </a:ext>
            </a:extLst>
          </p:cNvPr>
          <p:cNvPicPr>
            <a:picLocks noChangeAspect="1"/>
          </p:cNvPicPr>
          <p:nvPr/>
        </p:nvPicPr>
        <p:blipFill>
          <a:blip r:embed="rId2"/>
          <a:stretch>
            <a:fillRect/>
          </a:stretch>
        </p:blipFill>
        <p:spPr>
          <a:xfrm>
            <a:off x="1127448" y="2706588"/>
            <a:ext cx="10067925" cy="3314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1361" name="Picture 1"/>
          <p:cNvPicPr>
            <a:picLocks noChangeAspect="1" noChangeArrowheads="1"/>
          </p:cNvPicPr>
          <p:nvPr/>
        </p:nvPicPr>
        <p:blipFill>
          <a:blip r:embed="rId2" cstate="print"/>
          <a:srcRect/>
          <a:stretch>
            <a:fillRect/>
          </a:stretch>
        </p:blipFill>
        <p:spPr bwMode="auto">
          <a:xfrm>
            <a:off x="560660" y="332656"/>
            <a:ext cx="11070680" cy="2808312"/>
          </a:xfrm>
          <a:prstGeom prst="rect">
            <a:avLst/>
          </a:prstGeom>
          <a:noFill/>
          <a:ln w="9525">
            <a:noFill/>
            <a:miter lim="800000"/>
            <a:headEnd/>
            <a:tailEnd/>
          </a:ln>
        </p:spPr>
      </p:pic>
      <p:pic>
        <p:nvPicPr>
          <p:cNvPr id="3" name="Picture 14" descr="6-02">
            <a:extLst>
              <a:ext uri="{FF2B5EF4-FFF2-40B4-BE49-F238E27FC236}">
                <a16:creationId xmlns:a16="http://schemas.microsoft.com/office/drawing/2014/main" id="{49F37FC8-25BB-44A8-9DC3-62FE095E3B57}"/>
              </a:ext>
            </a:extLst>
          </p:cNvPr>
          <p:cNvPicPr>
            <a:picLocks noChangeAspect="1" noChangeArrowheads="1"/>
          </p:cNvPicPr>
          <p:nvPr/>
        </p:nvPicPr>
        <p:blipFill>
          <a:blip r:embed="rId3" cstate="print"/>
          <a:srcRect/>
          <a:stretch>
            <a:fillRect/>
          </a:stretch>
        </p:blipFill>
        <p:spPr bwMode="auto">
          <a:xfrm>
            <a:off x="1703512" y="3645023"/>
            <a:ext cx="3938129" cy="2376265"/>
          </a:xfrm>
          <a:prstGeom prst="rect">
            <a:avLst/>
          </a:prstGeom>
          <a:noFill/>
          <a:ln w="9525">
            <a:noFill/>
            <a:miter lim="800000"/>
            <a:headEnd/>
            <a:tailEnd/>
          </a:ln>
          <a:effectLst>
            <a:softEdge rad="31750"/>
          </a:effectLst>
        </p:spPr>
      </p:pic>
      <p:grpSp>
        <p:nvGrpSpPr>
          <p:cNvPr id="5" name="组合 4">
            <a:extLst>
              <a:ext uri="{FF2B5EF4-FFF2-40B4-BE49-F238E27FC236}">
                <a16:creationId xmlns:a16="http://schemas.microsoft.com/office/drawing/2014/main" id="{FEA69EF1-14D4-43FC-B61C-DD3D66C5EC6E}"/>
              </a:ext>
            </a:extLst>
          </p:cNvPr>
          <p:cNvGrpSpPr/>
          <p:nvPr/>
        </p:nvGrpSpPr>
        <p:grpSpPr>
          <a:xfrm>
            <a:off x="6478351" y="3212976"/>
            <a:ext cx="3938129" cy="3090617"/>
            <a:chOff x="6406343" y="3315261"/>
            <a:chExt cx="3938129" cy="3090617"/>
          </a:xfrm>
        </p:grpSpPr>
        <p:pic>
          <p:nvPicPr>
            <p:cNvPr id="4" name="Picture 14" descr="6-02">
              <a:extLst>
                <a:ext uri="{FF2B5EF4-FFF2-40B4-BE49-F238E27FC236}">
                  <a16:creationId xmlns:a16="http://schemas.microsoft.com/office/drawing/2014/main" id="{2895DDBF-2AAF-4F50-9BCA-86C9EB89C0DC}"/>
                </a:ext>
              </a:extLst>
            </p:cNvPr>
            <p:cNvPicPr>
              <a:picLocks noChangeAspect="1" noChangeArrowheads="1"/>
            </p:cNvPicPr>
            <p:nvPr/>
          </p:nvPicPr>
          <p:blipFill>
            <a:blip r:embed="rId3" cstate="print"/>
            <a:srcRect/>
            <a:stretch>
              <a:fillRect/>
            </a:stretch>
          </p:blipFill>
          <p:spPr bwMode="auto">
            <a:xfrm>
              <a:off x="6406343" y="3645024"/>
              <a:ext cx="3938129" cy="2376265"/>
            </a:xfrm>
            <a:prstGeom prst="rect">
              <a:avLst/>
            </a:prstGeom>
            <a:noFill/>
            <a:ln w="9525">
              <a:noFill/>
              <a:miter lim="800000"/>
              <a:headEnd/>
              <a:tailEnd/>
            </a:ln>
            <a:effectLst>
              <a:softEdge rad="31750"/>
            </a:effectLst>
          </p:spPr>
        </p:pic>
        <p:sp>
          <p:nvSpPr>
            <p:cNvPr id="2" name="椭圆 1">
              <a:extLst>
                <a:ext uri="{FF2B5EF4-FFF2-40B4-BE49-F238E27FC236}">
                  <a16:creationId xmlns:a16="http://schemas.microsoft.com/office/drawing/2014/main" id="{62DBA0BA-9C55-4C7E-98B6-10C3B1272822}"/>
                </a:ext>
              </a:extLst>
            </p:cNvPr>
            <p:cNvSpPr/>
            <p:nvPr/>
          </p:nvSpPr>
          <p:spPr>
            <a:xfrm rot="19292615">
              <a:off x="6488646" y="4418102"/>
              <a:ext cx="1080120" cy="1944216"/>
            </a:xfrm>
            <a:prstGeom prst="ellipse">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517D0F6-478D-4E87-AD58-0C06372F5E71}"/>
                </a:ext>
              </a:extLst>
            </p:cNvPr>
            <p:cNvSpPr/>
            <p:nvPr/>
          </p:nvSpPr>
          <p:spPr>
            <a:xfrm rot="19292615">
              <a:off x="7136717" y="3315261"/>
              <a:ext cx="1080120" cy="1944216"/>
            </a:xfrm>
            <a:prstGeom prst="ellipse">
              <a:avLst/>
            </a:prstGeom>
            <a:solidFill>
              <a:srgbClr val="0070C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831196-0D2A-4450-90E8-A16A1F243347}"/>
                </a:ext>
              </a:extLst>
            </p:cNvPr>
            <p:cNvSpPr/>
            <p:nvPr/>
          </p:nvSpPr>
          <p:spPr>
            <a:xfrm rot="19292615">
              <a:off x="7039269" y="4461662"/>
              <a:ext cx="2519744" cy="1944216"/>
            </a:xfrm>
            <a:prstGeom prst="ellipse">
              <a:avLst/>
            </a:prstGeom>
            <a:solidFill>
              <a:srgbClr val="00B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32B6882E-EDB6-484C-9FF5-3BE27EDE4431}"/>
              </a:ext>
            </a:extLst>
          </p:cNvPr>
          <p:cNvSpPr txBox="1"/>
          <p:nvPr/>
        </p:nvSpPr>
        <p:spPr>
          <a:xfrm>
            <a:off x="2652451" y="6237312"/>
            <a:ext cx="707245" cy="369332"/>
          </a:xfrm>
          <a:prstGeom prst="rect">
            <a:avLst/>
          </a:prstGeom>
          <a:noFill/>
        </p:spPr>
        <p:txBody>
          <a:bodyPr wrap="none" rtlCol="0">
            <a:spAutoFit/>
          </a:bodyPr>
          <a:lstStyle/>
          <a:p>
            <a:r>
              <a:rPr lang="zh-CN" altLang="en-US" dirty="0"/>
              <a:t>图</a:t>
            </a:r>
            <a:r>
              <a:rPr lang="en-US" altLang="zh-CN" dirty="0"/>
              <a:t>5.2</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A78C0F-37AB-4855-B7EC-FAFD92BEB741}"/>
              </a:ext>
            </a:extLst>
          </p:cNvPr>
          <p:cNvPicPr>
            <a:picLocks noChangeAspect="1"/>
          </p:cNvPicPr>
          <p:nvPr/>
        </p:nvPicPr>
        <p:blipFill>
          <a:blip r:embed="rId2"/>
          <a:stretch>
            <a:fillRect/>
          </a:stretch>
        </p:blipFill>
        <p:spPr>
          <a:xfrm>
            <a:off x="1343472" y="836712"/>
            <a:ext cx="9911690" cy="5184576"/>
          </a:xfrm>
          <a:prstGeom prst="rect">
            <a:avLst/>
          </a:prstGeom>
        </p:spPr>
      </p:pic>
    </p:spTree>
    <p:extLst>
      <p:ext uri="{BB962C8B-B14F-4D97-AF65-F5344CB8AC3E}">
        <p14:creationId xmlns:p14="http://schemas.microsoft.com/office/powerpoint/2010/main" val="24400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00DDC32-9245-4067-969D-C58EE4A620E0}"/>
              </a:ext>
            </a:extLst>
          </p:cNvPr>
          <p:cNvPicPr>
            <a:picLocks noChangeAspect="1"/>
          </p:cNvPicPr>
          <p:nvPr/>
        </p:nvPicPr>
        <p:blipFill>
          <a:blip r:embed="rId2"/>
          <a:stretch>
            <a:fillRect/>
          </a:stretch>
        </p:blipFill>
        <p:spPr>
          <a:xfrm>
            <a:off x="3071664" y="0"/>
            <a:ext cx="5318426" cy="3096344"/>
          </a:xfrm>
          <a:prstGeom prst="rect">
            <a:avLst/>
          </a:prstGeom>
        </p:spPr>
      </p:pic>
      <p:pic>
        <p:nvPicPr>
          <p:cNvPr id="5" name="图片 4">
            <a:extLst>
              <a:ext uri="{FF2B5EF4-FFF2-40B4-BE49-F238E27FC236}">
                <a16:creationId xmlns:a16="http://schemas.microsoft.com/office/drawing/2014/main" id="{0F7FD84C-6FCC-437D-A2F6-88F1349C53A1}"/>
              </a:ext>
            </a:extLst>
          </p:cNvPr>
          <p:cNvPicPr>
            <a:picLocks noChangeAspect="1"/>
          </p:cNvPicPr>
          <p:nvPr/>
        </p:nvPicPr>
        <p:blipFill>
          <a:blip r:embed="rId3"/>
          <a:stretch>
            <a:fillRect/>
          </a:stretch>
        </p:blipFill>
        <p:spPr>
          <a:xfrm>
            <a:off x="839416" y="3096344"/>
            <a:ext cx="5563122" cy="3046164"/>
          </a:xfrm>
          <a:prstGeom prst="rect">
            <a:avLst/>
          </a:prstGeom>
        </p:spPr>
      </p:pic>
      <p:pic>
        <p:nvPicPr>
          <p:cNvPr id="6" name="图片 5">
            <a:extLst>
              <a:ext uri="{FF2B5EF4-FFF2-40B4-BE49-F238E27FC236}">
                <a16:creationId xmlns:a16="http://schemas.microsoft.com/office/drawing/2014/main" id="{0A23B580-2617-4666-9C15-1F0BAC379C07}"/>
              </a:ext>
            </a:extLst>
          </p:cNvPr>
          <p:cNvPicPr>
            <a:picLocks noChangeAspect="1"/>
          </p:cNvPicPr>
          <p:nvPr/>
        </p:nvPicPr>
        <p:blipFill>
          <a:blip r:embed="rId4"/>
          <a:stretch>
            <a:fillRect/>
          </a:stretch>
        </p:blipFill>
        <p:spPr>
          <a:xfrm>
            <a:off x="6456040" y="3761657"/>
            <a:ext cx="4254871" cy="2979711"/>
          </a:xfrm>
          <a:prstGeom prst="rect">
            <a:avLst/>
          </a:prstGeom>
        </p:spPr>
      </p:pic>
    </p:spTree>
    <p:extLst>
      <p:ext uri="{BB962C8B-B14F-4D97-AF65-F5344CB8AC3E}">
        <p14:creationId xmlns:p14="http://schemas.microsoft.com/office/powerpoint/2010/main" val="25501971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7930" y="44996"/>
            <a:ext cx="10871200" cy="5256212"/>
          </a:xfrm>
        </p:spPr>
        <p:txBody>
          <a:bodyPr/>
          <a:lstStyle/>
          <a:p>
            <a:pPr algn="just"/>
            <a:r>
              <a:rPr lang="zh-CN" altLang="zh-CN" dirty="0">
                <a:solidFill>
                  <a:schemeClr val="tx1"/>
                </a:solidFill>
              </a:rPr>
              <a:t>定义</a:t>
            </a:r>
            <a:r>
              <a:rPr lang="en-US" altLang="zh-CN" dirty="0">
                <a:solidFill>
                  <a:schemeClr val="tx1"/>
                </a:solidFill>
              </a:rPr>
              <a:t>5.19  </a:t>
            </a:r>
            <a:r>
              <a:rPr lang="zh-CN" altLang="zh-CN" dirty="0">
                <a:solidFill>
                  <a:schemeClr val="tx1"/>
                </a:solidFill>
              </a:rPr>
              <a:t>设</a:t>
            </a:r>
            <a:r>
              <a:rPr lang="en-US" altLang="zh-CN" i="1" dirty="0">
                <a:solidFill>
                  <a:schemeClr val="tx1"/>
                </a:solidFill>
              </a:rPr>
              <a:t>G </a:t>
            </a:r>
            <a:r>
              <a:rPr lang="zh-CN" altLang="zh-CN" dirty="0">
                <a:solidFill>
                  <a:schemeClr val="tx1"/>
                </a:solidFill>
              </a:rPr>
              <a:t>是赋权图，</a:t>
            </a:r>
            <a:r>
              <a:rPr lang="en-US" altLang="zh-CN" i="1" dirty="0">
                <a:solidFill>
                  <a:schemeClr val="tx1"/>
                </a:solidFill>
              </a:rPr>
              <a:t>G </a:t>
            </a:r>
            <a:r>
              <a:rPr lang="zh-CN" altLang="zh-CN" dirty="0">
                <a:solidFill>
                  <a:schemeClr val="tx1"/>
                </a:solidFill>
              </a:rPr>
              <a:t>的具有最小权值总和的生成树称为</a:t>
            </a:r>
            <a:r>
              <a:rPr lang="en-US" altLang="zh-CN" i="1" dirty="0">
                <a:solidFill>
                  <a:schemeClr val="tx1"/>
                </a:solidFill>
              </a:rPr>
              <a:t>G </a:t>
            </a:r>
            <a:r>
              <a:rPr lang="zh-CN" altLang="zh-CN" dirty="0">
                <a:solidFill>
                  <a:schemeClr val="tx1"/>
                </a:solidFill>
              </a:rPr>
              <a:t>的</a:t>
            </a:r>
            <a:r>
              <a:rPr lang="zh-CN" altLang="zh-CN" b="1" dirty="0">
                <a:solidFill>
                  <a:schemeClr val="tx1"/>
                </a:solidFill>
              </a:rPr>
              <a:t>最小生成树</a:t>
            </a:r>
            <a:r>
              <a:rPr lang="zh-CN" altLang="zh-CN" dirty="0">
                <a:solidFill>
                  <a:schemeClr val="tx1"/>
                </a:solidFill>
              </a:rPr>
              <a:t>。</a:t>
            </a:r>
          </a:p>
          <a:p>
            <a:r>
              <a:rPr lang="zh-CN" altLang="zh-CN" b="1" dirty="0">
                <a:solidFill>
                  <a:srgbClr val="C00000"/>
                </a:solidFill>
              </a:rPr>
              <a:t>例</a:t>
            </a:r>
            <a:r>
              <a:rPr lang="en-US" altLang="zh-CN" b="1" dirty="0">
                <a:solidFill>
                  <a:srgbClr val="C00000"/>
                </a:solidFill>
              </a:rPr>
              <a:t>5.29  </a:t>
            </a:r>
            <a:r>
              <a:rPr lang="zh-CN" altLang="zh-CN" b="1" dirty="0">
                <a:solidFill>
                  <a:srgbClr val="C00000"/>
                </a:solidFill>
              </a:rPr>
              <a:t>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b</a:t>
            </a:r>
            <a:r>
              <a:rPr lang="zh-CN" altLang="zh-CN" b="1" dirty="0">
                <a:solidFill>
                  <a:srgbClr val="C00000"/>
                </a:solidFill>
              </a:rPr>
              <a:t>）是图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）的一个生成树，其总权值为</a:t>
            </a:r>
            <a:r>
              <a:rPr lang="en-US" altLang="zh-CN" b="1" dirty="0">
                <a:solidFill>
                  <a:srgbClr val="C00000"/>
                </a:solidFill>
              </a:rPr>
              <a:t>20</a:t>
            </a:r>
            <a:r>
              <a:rPr lang="zh-CN" altLang="zh-CN" b="1" dirty="0">
                <a:solidFill>
                  <a:srgbClr val="C00000"/>
                </a:solidFill>
              </a:rPr>
              <a:t>。图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c</a:t>
            </a:r>
            <a:r>
              <a:rPr lang="zh-CN" altLang="zh-CN" b="1" dirty="0">
                <a:solidFill>
                  <a:srgbClr val="C00000"/>
                </a:solidFill>
              </a:rPr>
              <a:t>）也是图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）的一个生成树，其总权值是</a:t>
            </a:r>
            <a:r>
              <a:rPr lang="en-US" altLang="zh-CN" b="1" dirty="0">
                <a:solidFill>
                  <a:srgbClr val="C00000"/>
                </a:solidFill>
              </a:rPr>
              <a:t>12</a:t>
            </a:r>
            <a:r>
              <a:rPr lang="zh-CN" altLang="zh-CN" b="1" dirty="0">
                <a:solidFill>
                  <a:srgbClr val="C00000"/>
                </a:solidFill>
              </a:rPr>
              <a:t>。后面将证明图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c</a:t>
            </a:r>
            <a:r>
              <a:rPr lang="zh-CN" altLang="zh-CN" b="1" dirty="0">
                <a:solidFill>
                  <a:srgbClr val="C00000"/>
                </a:solidFill>
              </a:rPr>
              <a:t>）是图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）的最小生成树。</a:t>
            </a:r>
            <a:endParaRPr lang="en-US" altLang="zh-CN" b="1" dirty="0">
              <a:solidFill>
                <a:srgbClr val="C00000"/>
              </a:solidFill>
            </a:endParaRPr>
          </a:p>
          <a:p>
            <a:pPr algn="just"/>
            <a:r>
              <a:rPr lang="en-US" altLang="zh-CN" dirty="0">
                <a:solidFill>
                  <a:schemeClr val="tx1"/>
                </a:solidFill>
              </a:rPr>
              <a:t>       </a:t>
            </a:r>
            <a:r>
              <a:rPr lang="zh-CN" altLang="zh-CN" dirty="0">
                <a:solidFill>
                  <a:schemeClr val="tx1"/>
                </a:solidFill>
              </a:rPr>
              <a:t>一种寻找最小生成树的算法叫做</a:t>
            </a:r>
            <a:r>
              <a:rPr lang="zh-CN" altLang="zh-CN" b="1" dirty="0">
                <a:solidFill>
                  <a:schemeClr val="tx1"/>
                </a:solidFill>
              </a:rPr>
              <a:t>普里姆（</a:t>
            </a:r>
            <a:r>
              <a:rPr lang="en-US" altLang="zh-CN" b="1" dirty="0">
                <a:solidFill>
                  <a:schemeClr val="tx1"/>
                </a:solidFill>
              </a:rPr>
              <a:t>Prim</a:t>
            </a:r>
            <a:r>
              <a:rPr lang="zh-CN" altLang="zh-CN" b="1" dirty="0">
                <a:solidFill>
                  <a:schemeClr val="tx1"/>
                </a:solidFill>
              </a:rPr>
              <a:t>）算法</a:t>
            </a:r>
            <a:r>
              <a:rPr lang="zh-CN" altLang="zh-CN" dirty="0">
                <a:solidFill>
                  <a:schemeClr val="tx1"/>
                </a:solidFill>
              </a:rPr>
              <a:t>。该算法首先由一个顶点开始，每次循环都增加一个权值最小的边，且不形成回路，直到形成一个最小生成树。另一个找出最小生成树的算法叫做</a:t>
            </a:r>
            <a:r>
              <a:rPr lang="zh-CN" altLang="zh-CN" b="1" dirty="0">
                <a:solidFill>
                  <a:schemeClr val="tx1"/>
                </a:solidFill>
              </a:rPr>
              <a:t>克鲁斯卡尔（</a:t>
            </a:r>
            <a:r>
              <a:rPr lang="en-US" altLang="zh-CN" b="1" dirty="0">
                <a:solidFill>
                  <a:schemeClr val="tx1"/>
                </a:solidFill>
              </a:rPr>
              <a:t>Kruskal</a:t>
            </a:r>
            <a:r>
              <a:rPr lang="zh-CN" altLang="zh-CN" b="1" dirty="0">
                <a:solidFill>
                  <a:schemeClr val="tx1"/>
                </a:solidFill>
              </a:rPr>
              <a:t>）算法</a:t>
            </a:r>
            <a:r>
              <a:rPr lang="zh-CN" altLang="zh-CN" dirty="0">
                <a:solidFill>
                  <a:schemeClr val="tx1"/>
                </a:solidFill>
              </a:rPr>
              <a:t>，将作为习题。</a:t>
            </a:r>
            <a:endParaRPr lang="en-US" altLang="zh-CN" dirty="0">
              <a:solidFill>
                <a:schemeClr val="tx1"/>
              </a:solidFill>
            </a:endParaRPr>
          </a:p>
          <a:p>
            <a:pPr algn="just"/>
            <a:r>
              <a:rPr lang="en-US" altLang="zh-CN" b="1" dirty="0">
                <a:solidFill>
                  <a:schemeClr val="tx1"/>
                </a:solidFill>
              </a:rPr>
              <a:t>       Prim</a:t>
            </a:r>
            <a:r>
              <a:rPr lang="zh-CN" altLang="zh-CN" b="1" dirty="0">
                <a:solidFill>
                  <a:schemeClr val="tx1"/>
                </a:solidFill>
              </a:rPr>
              <a:t>算法</a:t>
            </a:r>
            <a:r>
              <a:rPr lang="zh-CN" altLang="zh-CN" dirty="0">
                <a:solidFill>
                  <a:schemeClr val="tx1"/>
                </a:solidFill>
              </a:rPr>
              <a:t>：求解连通赋权图</a:t>
            </a:r>
            <a:r>
              <a:rPr lang="en-US" altLang="zh-CN" i="1" dirty="0">
                <a:solidFill>
                  <a:schemeClr val="tx1"/>
                </a:solidFill>
              </a:rPr>
              <a:t>G</a:t>
            </a:r>
            <a:r>
              <a:rPr lang="zh-CN" altLang="zh-CN" dirty="0">
                <a:solidFill>
                  <a:schemeClr val="tx1"/>
                </a:solidFill>
              </a:rPr>
              <a:t>＝</a:t>
            </a:r>
            <a:r>
              <a:rPr lang="en-US" altLang="zh-CN" dirty="0">
                <a:solidFill>
                  <a:schemeClr val="tx1"/>
                </a:solidFill>
              </a:rPr>
              <a:t>&lt;</a:t>
            </a:r>
            <a:r>
              <a:rPr lang="en-US" altLang="zh-CN" i="1" dirty="0">
                <a:solidFill>
                  <a:schemeClr val="tx1"/>
                </a:solidFill>
              </a:rPr>
              <a:t>V</a:t>
            </a:r>
            <a:r>
              <a:rPr lang="zh-CN" altLang="zh-CN" dirty="0">
                <a:solidFill>
                  <a:schemeClr val="tx1"/>
                </a:solidFill>
              </a:rPr>
              <a:t>，</a:t>
            </a:r>
            <a:r>
              <a:rPr lang="en-US" altLang="zh-CN" i="1" dirty="0">
                <a:solidFill>
                  <a:schemeClr val="tx1"/>
                </a:solidFill>
              </a:rPr>
              <a:t>E</a:t>
            </a:r>
            <a:r>
              <a:rPr lang="zh-CN" altLang="zh-CN" dirty="0">
                <a:solidFill>
                  <a:schemeClr val="tx1"/>
                </a:solidFill>
              </a:rPr>
              <a:t>，</a:t>
            </a:r>
            <a:r>
              <a:rPr lang="en-US" altLang="zh-CN" i="1" dirty="0">
                <a:solidFill>
                  <a:schemeClr val="tx1"/>
                </a:solidFill>
              </a:rPr>
              <a:t>W &gt;</a:t>
            </a:r>
            <a:r>
              <a:rPr lang="zh-CN" altLang="zh-CN" dirty="0">
                <a:solidFill>
                  <a:schemeClr val="tx1"/>
                </a:solidFill>
              </a:rPr>
              <a:t>的最小生成树</a:t>
            </a:r>
            <a:r>
              <a:rPr lang="en-US" altLang="zh-CN" dirty="0">
                <a:solidFill>
                  <a:schemeClr val="tx1"/>
                </a:solidFill>
              </a:rPr>
              <a:t> </a:t>
            </a:r>
            <a:r>
              <a:rPr lang="en-US" altLang="zh-CN" i="1" dirty="0">
                <a:solidFill>
                  <a:schemeClr val="tx1"/>
                </a:solidFill>
              </a:rPr>
              <a:t>T</a:t>
            </a:r>
            <a:r>
              <a:rPr lang="zh-CN" altLang="zh-CN" dirty="0">
                <a:solidFill>
                  <a:schemeClr val="tx1"/>
                </a:solidFill>
              </a:rPr>
              <a:t>。</a:t>
            </a:r>
          </a:p>
          <a:p>
            <a:endParaRPr lang="zh-CN" altLang="zh-CN" dirty="0"/>
          </a:p>
          <a:p>
            <a:endParaRPr lang="zh-CN" altLang="zh-CN" dirty="0"/>
          </a:p>
          <a:p>
            <a:endParaRPr lang="zh-CN" altLang="en-US" dirty="0"/>
          </a:p>
        </p:txBody>
      </p:sp>
      <p:pic>
        <p:nvPicPr>
          <p:cNvPr id="644097"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332276" y="3429000"/>
            <a:ext cx="11527448" cy="1584176"/>
          </a:xfrm>
          <a:prstGeom prst="rect">
            <a:avLst/>
          </a:prstGeom>
          <a:noFill/>
          <a:ln w="9525">
            <a:noFill/>
            <a:miter lim="800000"/>
            <a:headEnd/>
            <a:tailEnd/>
          </a:ln>
        </p:spPr>
      </p:pic>
      <p:pic>
        <p:nvPicPr>
          <p:cNvPr id="2" name="图片 1">
            <a:extLst>
              <a:ext uri="{FF2B5EF4-FFF2-40B4-BE49-F238E27FC236}">
                <a16:creationId xmlns:a16="http://schemas.microsoft.com/office/drawing/2014/main" id="{CC3FB4C4-982C-4C2C-B709-0D7CB119A78D}"/>
              </a:ext>
            </a:extLst>
          </p:cNvPr>
          <p:cNvPicPr>
            <a:picLocks noChangeAspect="1"/>
          </p:cNvPicPr>
          <p:nvPr/>
        </p:nvPicPr>
        <p:blipFill>
          <a:blip r:embed="rId3"/>
          <a:stretch>
            <a:fillRect/>
          </a:stretch>
        </p:blipFill>
        <p:spPr>
          <a:xfrm>
            <a:off x="4871864" y="4221088"/>
            <a:ext cx="7125900" cy="2132371"/>
          </a:xfrm>
          <a:prstGeom prst="rect">
            <a:avLst/>
          </a:prstGeom>
        </p:spPr>
      </p:pic>
      <p:sp>
        <p:nvSpPr>
          <p:cNvPr id="4" name="矩形 3">
            <a:extLst>
              <a:ext uri="{FF2B5EF4-FFF2-40B4-BE49-F238E27FC236}">
                <a16:creationId xmlns:a16="http://schemas.microsoft.com/office/drawing/2014/main" id="{9EA71C7E-EE73-4D29-A9DD-EF937B0B5DE1}"/>
              </a:ext>
            </a:extLst>
          </p:cNvPr>
          <p:cNvSpPr/>
          <p:nvPr/>
        </p:nvSpPr>
        <p:spPr>
          <a:xfrm>
            <a:off x="6600056" y="6381328"/>
            <a:ext cx="3831498" cy="400110"/>
          </a:xfrm>
          <a:prstGeom prst="rect">
            <a:avLst/>
          </a:prstGeom>
        </p:spPr>
        <p:txBody>
          <a:bodyPr wrap="none">
            <a:spAutoFit/>
          </a:bodyPr>
          <a:lstStyle/>
          <a:p>
            <a:pPr algn="ctr"/>
            <a:r>
              <a:rPr lang="zh-CN" altLang="zh-CN" sz="2000" b="1" dirty="0"/>
              <a:t>图</a:t>
            </a:r>
            <a:r>
              <a:rPr lang="en-US" altLang="zh-CN" sz="2000" b="1" dirty="0"/>
              <a:t>5.32  </a:t>
            </a:r>
            <a:r>
              <a:rPr lang="zh-CN" altLang="zh-CN" sz="2000" b="1" dirty="0"/>
              <a:t>赋权图和它的最小生成树</a:t>
            </a:r>
          </a:p>
        </p:txBody>
      </p:sp>
      <p:cxnSp>
        <p:nvCxnSpPr>
          <p:cNvPr id="7" name="直接连接符 6">
            <a:extLst>
              <a:ext uri="{FF2B5EF4-FFF2-40B4-BE49-F238E27FC236}">
                <a16:creationId xmlns:a16="http://schemas.microsoft.com/office/drawing/2014/main" id="{8D952398-4B83-41EF-A3D9-068B02019FF4}"/>
              </a:ext>
            </a:extLst>
          </p:cNvPr>
          <p:cNvCxnSpPr/>
          <p:nvPr/>
        </p:nvCxnSpPr>
        <p:spPr>
          <a:xfrm>
            <a:off x="4945397" y="1916832"/>
            <a:ext cx="23762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C727233-052D-4CFB-8A9F-791E2B2A52B2}"/>
              </a:ext>
            </a:extLst>
          </p:cNvPr>
          <p:cNvCxnSpPr>
            <a:cxnSpLocks/>
          </p:cNvCxnSpPr>
          <p:nvPr/>
        </p:nvCxnSpPr>
        <p:spPr>
          <a:xfrm>
            <a:off x="2279576" y="2852936"/>
            <a:ext cx="3312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CCCEA21-B594-4DF6-B5F0-9078B261E51B}"/>
              </a:ext>
            </a:extLst>
          </p:cNvPr>
          <p:cNvCxnSpPr>
            <a:cxnSpLocks/>
          </p:cNvCxnSpPr>
          <p:nvPr/>
        </p:nvCxnSpPr>
        <p:spPr>
          <a:xfrm>
            <a:off x="10431554" y="3789040"/>
            <a:ext cx="1264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12F13F6-21C9-4BC3-8CB6-7AD154328EE8}"/>
              </a:ext>
            </a:extLst>
          </p:cNvPr>
          <p:cNvCxnSpPr>
            <a:cxnSpLocks/>
          </p:cNvCxnSpPr>
          <p:nvPr/>
        </p:nvCxnSpPr>
        <p:spPr>
          <a:xfrm>
            <a:off x="551384" y="4204444"/>
            <a:ext cx="3744416" cy="166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022E3DB-8585-4B6D-BF82-E10AB19E417F}"/>
              </a:ext>
            </a:extLst>
          </p:cNvPr>
          <p:cNvCxnSpPr>
            <a:cxnSpLocks/>
          </p:cNvCxnSpPr>
          <p:nvPr/>
        </p:nvCxnSpPr>
        <p:spPr>
          <a:xfrm>
            <a:off x="1271464" y="3284984"/>
            <a:ext cx="70567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BE7D605-6A77-40FB-BE37-8F6F793E0DBA}"/>
              </a:ext>
            </a:extLst>
          </p:cNvPr>
          <p:cNvCxnSpPr>
            <a:cxnSpLocks/>
          </p:cNvCxnSpPr>
          <p:nvPr/>
        </p:nvCxnSpPr>
        <p:spPr>
          <a:xfrm>
            <a:off x="767408" y="548680"/>
            <a:ext cx="89289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43073"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95400" y="799431"/>
            <a:ext cx="10879764" cy="5472608"/>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42049"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991544" y="1041190"/>
            <a:ext cx="8640960" cy="477562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55840" y="44624"/>
            <a:ext cx="6697266" cy="4247678"/>
          </a:xfrm>
        </p:spPr>
        <p:txBody>
          <a:bodyPr/>
          <a:lstStyle/>
          <a:p>
            <a:r>
              <a:rPr lang="zh-CN" altLang="zh-CN" b="1" dirty="0">
                <a:solidFill>
                  <a:srgbClr val="C00000"/>
                </a:solidFill>
              </a:rPr>
              <a:t>例</a:t>
            </a:r>
            <a:r>
              <a:rPr lang="en-US" altLang="zh-CN" b="1" dirty="0">
                <a:solidFill>
                  <a:srgbClr val="C00000"/>
                </a:solidFill>
              </a:rPr>
              <a:t>5.30  </a:t>
            </a:r>
            <a:r>
              <a:rPr lang="zh-CN" altLang="zh-CN" b="1" dirty="0">
                <a:solidFill>
                  <a:srgbClr val="C00000"/>
                </a:solidFill>
              </a:rPr>
              <a:t>用</a:t>
            </a:r>
            <a:r>
              <a:rPr lang="en-US" altLang="zh-CN" b="1" dirty="0">
                <a:solidFill>
                  <a:srgbClr val="C00000"/>
                </a:solidFill>
              </a:rPr>
              <a:t>Prim</a:t>
            </a:r>
            <a:r>
              <a:rPr lang="zh-CN" altLang="zh-CN" b="1" dirty="0">
                <a:solidFill>
                  <a:srgbClr val="C00000"/>
                </a:solidFill>
              </a:rPr>
              <a:t>算法寻找图</a:t>
            </a:r>
            <a:r>
              <a:rPr lang="en-US" altLang="zh-CN" b="1" dirty="0">
                <a:solidFill>
                  <a:srgbClr val="C00000"/>
                </a:solidFill>
              </a:rPr>
              <a:t>5.32</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）的最小生成树，假设开始顶点</a:t>
            </a:r>
            <a:r>
              <a:rPr lang="en-US" altLang="zh-CN" b="1" i="1" dirty="0">
                <a:solidFill>
                  <a:srgbClr val="C00000"/>
                </a:solidFill>
              </a:rPr>
              <a:t>s </a:t>
            </a:r>
            <a:r>
              <a:rPr lang="zh-CN" altLang="zh-CN" b="1" dirty="0">
                <a:solidFill>
                  <a:srgbClr val="C00000"/>
                </a:solidFill>
              </a:rPr>
              <a:t>的编号是</a:t>
            </a:r>
            <a:r>
              <a:rPr lang="en-US" altLang="zh-CN" b="1" dirty="0">
                <a:solidFill>
                  <a:srgbClr val="C00000"/>
                </a:solidFill>
              </a:rPr>
              <a:t>1</a:t>
            </a:r>
            <a:r>
              <a:rPr lang="zh-CN" altLang="zh-CN" b="1" dirty="0">
                <a:solidFill>
                  <a:srgbClr val="C00000"/>
                </a:solidFill>
              </a:rPr>
              <a:t>。</a:t>
            </a:r>
          </a:p>
          <a:p>
            <a:pPr algn="just"/>
            <a:r>
              <a:rPr lang="zh-CN" altLang="zh-CN" b="1" dirty="0">
                <a:solidFill>
                  <a:schemeClr val="tx1"/>
                </a:solidFill>
              </a:rPr>
              <a:t>解</a:t>
            </a:r>
            <a:r>
              <a:rPr lang="zh-CN" altLang="en-US" b="1" dirty="0">
                <a:solidFill>
                  <a:schemeClr val="tx1"/>
                </a:solidFill>
              </a:rPr>
              <a:t>：</a:t>
            </a:r>
            <a:r>
              <a:rPr lang="zh-CN" altLang="zh-CN" dirty="0">
                <a:solidFill>
                  <a:schemeClr val="tx1"/>
                </a:solidFill>
              </a:rPr>
              <a:t>在第</a:t>
            </a:r>
            <a:r>
              <a:rPr lang="en-US" altLang="zh-CN" dirty="0">
                <a:solidFill>
                  <a:schemeClr val="tx1"/>
                </a:solidFill>
              </a:rPr>
              <a:t>2</a:t>
            </a:r>
            <a:r>
              <a:rPr lang="zh-CN" altLang="zh-CN" dirty="0">
                <a:solidFill>
                  <a:schemeClr val="tx1"/>
                </a:solidFill>
              </a:rPr>
              <a:t>行，增加顶点</a:t>
            </a:r>
            <a:r>
              <a:rPr lang="en-US" altLang="zh-CN" dirty="0">
                <a:solidFill>
                  <a:schemeClr val="tx1"/>
                </a:solidFill>
              </a:rPr>
              <a:t>1</a:t>
            </a:r>
            <a:r>
              <a:rPr lang="zh-CN" altLang="zh-CN" dirty="0">
                <a:solidFill>
                  <a:schemeClr val="tx1"/>
                </a:solidFill>
              </a:rPr>
              <a:t>到￡中，第一次执行第</a:t>
            </a:r>
            <a:r>
              <a:rPr lang="en-US" altLang="zh-CN" dirty="0">
                <a:solidFill>
                  <a:schemeClr val="tx1"/>
                </a:solidFill>
              </a:rPr>
              <a:t>6</a:t>
            </a:r>
            <a:r>
              <a:rPr lang="zh-CN" altLang="zh-CN" dirty="0">
                <a:solidFill>
                  <a:schemeClr val="tx1"/>
                </a:solidFill>
              </a:rPr>
              <a:t>～</a:t>
            </a:r>
            <a:r>
              <a:rPr lang="en-US" altLang="zh-CN" dirty="0">
                <a:solidFill>
                  <a:schemeClr val="tx1"/>
                </a:solidFill>
              </a:rPr>
              <a:t>14</a:t>
            </a:r>
            <a:r>
              <a:rPr lang="zh-CN" altLang="zh-CN" dirty="0">
                <a:solidFill>
                  <a:schemeClr val="tx1"/>
                </a:solidFill>
              </a:rPr>
              <a:t>行的</a:t>
            </a:r>
            <a:r>
              <a:rPr lang="en-US" altLang="zh-CN" dirty="0">
                <a:solidFill>
                  <a:schemeClr val="tx1"/>
                </a:solidFill>
              </a:rPr>
              <a:t>for</a:t>
            </a:r>
            <a:r>
              <a:rPr lang="zh-CN" altLang="zh-CN" dirty="0">
                <a:solidFill>
                  <a:schemeClr val="tx1"/>
                </a:solidFill>
              </a:rPr>
              <a:t>循环，要求所增加的边必须有一个顶点在￡内，另一个顶点暂时不在￡内。</a:t>
            </a:r>
          </a:p>
          <a:p>
            <a:pPr algn="just"/>
            <a:r>
              <a:rPr lang="en-US" altLang="zh-CN" dirty="0">
                <a:solidFill>
                  <a:schemeClr val="tx1"/>
                </a:solidFill>
              </a:rPr>
              <a:t>      </a:t>
            </a:r>
            <a:r>
              <a:rPr lang="zh-CN" altLang="zh-CN" dirty="0">
                <a:solidFill>
                  <a:schemeClr val="tx1"/>
                </a:solidFill>
              </a:rPr>
              <a:t>选择具有最小权值的边（</a:t>
            </a:r>
            <a:r>
              <a:rPr lang="en-US" altLang="zh-CN" dirty="0">
                <a:solidFill>
                  <a:schemeClr val="tx1"/>
                </a:solidFill>
              </a:rPr>
              <a:t>1</a:t>
            </a:r>
            <a:r>
              <a:rPr lang="zh-CN" altLang="zh-CN" dirty="0">
                <a:solidFill>
                  <a:schemeClr val="tx1"/>
                </a:solidFill>
              </a:rPr>
              <a:t>，</a:t>
            </a:r>
            <a:r>
              <a:rPr lang="en-US" altLang="zh-CN" dirty="0">
                <a:solidFill>
                  <a:schemeClr val="tx1"/>
                </a:solidFill>
              </a:rPr>
              <a:t>3</a:t>
            </a:r>
            <a:r>
              <a:rPr lang="zh-CN" altLang="zh-CN" dirty="0">
                <a:solidFill>
                  <a:schemeClr val="tx1"/>
                </a:solidFill>
              </a:rPr>
              <a:t>），在</a:t>
            </a:r>
            <a:r>
              <a:rPr lang="en-US" altLang="zh-CN" dirty="0">
                <a:solidFill>
                  <a:schemeClr val="tx1"/>
                </a:solidFill>
              </a:rPr>
              <a:t>15</a:t>
            </a:r>
            <a:r>
              <a:rPr lang="zh-CN" altLang="zh-CN" dirty="0">
                <a:solidFill>
                  <a:schemeClr val="tx1"/>
                </a:solidFill>
              </a:rPr>
              <a:t>，</a:t>
            </a:r>
            <a:r>
              <a:rPr lang="en-US" altLang="zh-CN" dirty="0">
                <a:solidFill>
                  <a:schemeClr val="tx1"/>
                </a:solidFill>
              </a:rPr>
              <a:t>16</a:t>
            </a:r>
            <a:r>
              <a:rPr lang="zh-CN" altLang="zh-CN" dirty="0">
                <a:solidFill>
                  <a:schemeClr val="tx1"/>
                </a:solidFill>
              </a:rPr>
              <a:t>行，将顶点</a:t>
            </a:r>
            <a:r>
              <a:rPr lang="en-US" altLang="zh-CN" dirty="0">
                <a:solidFill>
                  <a:schemeClr val="tx1"/>
                </a:solidFill>
              </a:rPr>
              <a:t>3</a:t>
            </a:r>
            <a:r>
              <a:rPr lang="zh-CN" altLang="zh-CN" dirty="0">
                <a:solidFill>
                  <a:schemeClr val="tx1"/>
                </a:solidFill>
              </a:rPr>
              <a:t>增加到￡中，将边（</a:t>
            </a:r>
            <a:r>
              <a:rPr lang="en-US" altLang="zh-CN" dirty="0">
                <a:solidFill>
                  <a:schemeClr val="tx1"/>
                </a:solidFill>
              </a:rPr>
              <a:t>1</a:t>
            </a:r>
            <a:r>
              <a:rPr lang="zh-CN" altLang="zh-CN" dirty="0">
                <a:solidFill>
                  <a:schemeClr val="tx1"/>
                </a:solidFill>
              </a:rPr>
              <a:t>，</a:t>
            </a:r>
            <a:r>
              <a:rPr lang="en-US" altLang="zh-CN" dirty="0">
                <a:solidFill>
                  <a:schemeClr val="tx1"/>
                </a:solidFill>
              </a:rPr>
              <a:t>3</a:t>
            </a:r>
            <a:r>
              <a:rPr lang="zh-CN" altLang="zh-CN" dirty="0">
                <a:solidFill>
                  <a:schemeClr val="tx1"/>
                </a:solidFill>
              </a:rPr>
              <a:t>）加到〒中（如图</a:t>
            </a:r>
            <a:r>
              <a:rPr lang="en-US" altLang="zh-CN" dirty="0">
                <a:solidFill>
                  <a:schemeClr val="tx1"/>
                </a:solidFill>
              </a:rPr>
              <a:t>5.33</a:t>
            </a:r>
            <a:r>
              <a:rPr lang="zh-CN" altLang="zh-CN" dirty="0">
                <a:solidFill>
                  <a:schemeClr val="tx1"/>
                </a:solidFill>
              </a:rPr>
              <a:t>所示的循环</a:t>
            </a:r>
            <a:r>
              <a:rPr lang="en-US" altLang="zh-CN" dirty="0">
                <a:solidFill>
                  <a:schemeClr val="tx1"/>
                </a:solidFill>
              </a:rPr>
              <a:t>1</a:t>
            </a:r>
            <a:r>
              <a:rPr lang="zh-CN" altLang="zh-CN" dirty="0">
                <a:solidFill>
                  <a:schemeClr val="tx1"/>
                </a:solidFill>
              </a:rPr>
              <a:t>）。然后执行循环体</a:t>
            </a:r>
            <a:r>
              <a:rPr lang="en-US" altLang="zh-CN" dirty="0">
                <a:solidFill>
                  <a:schemeClr val="tx1"/>
                </a:solidFill>
              </a:rPr>
              <a:t>6</a:t>
            </a:r>
            <a:r>
              <a:rPr lang="zh-CN" altLang="zh-CN" dirty="0">
                <a:solidFill>
                  <a:schemeClr val="tx1"/>
                </a:solidFill>
              </a:rPr>
              <a:t>～</a:t>
            </a:r>
            <a:r>
              <a:rPr lang="en-US" altLang="zh-CN" dirty="0">
                <a:solidFill>
                  <a:schemeClr val="tx1"/>
                </a:solidFill>
              </a:rPr>
              <a:t>14</a:t>
            </a:r>
            <a:r>
              <a:rPr lang="zh-CN" altLang="zh-CN" dirty="0">
                <a:solidFill>
                  <a:schemeClr val="tx1"/>
                </a:solidFill>
              </a:rPr>
              <a:t>行，涉及的边是一个顶点在￡内，另一个顶点暂时不在￡内的。</a:t>
            </a:r>
          </a:p>
          <a:p>
            <a:endParaRPr lang="zh-CN" altLang="en-US" dirty="0"/>
          </a:p>
        </p:txBody>
      </p:sp>
      <p:pic>
        <p:nvPicPr>
          <p:cNvPr id="641025" name="Picture 1" descr="6-18"/>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911424" y="43162"/>
            <a:ext cx="3005517" cy="6433296"/>
          </a:xfrm>
          <a:prstGeom prst="rect">
            <a:avLst/>
          </a:prstGeom>
          <a:solidFill>
            <a:schemeClr val="accent4">
              <a:lumMod val="20000"/>
              <a:lumOff val="80000"/>
            </a:schemeClr>
          </a:solidFill>
          <a:ln w="9525">
            <a:noFill/>
            <a:miter lim="800000"/>
            <a:headEnd/>
            <a:tailEnd/>
          </a:ln>
        </p:spPr>
      </p:pic>
      <p:sp>
        <p:nvSpPr>
          <p:cNvPr id="5" name="矩形 4"/>
          <p:cNvSpPr/>
          <p:nvPr/>
        </p:nvSpPr>
        <p:spPr>
          <a:xfrm>
            <a:off x="551384" y="6485274"/>
            <a:ext cx="3805850" cy="400110"/>
          </a:xfrm>
          <a:prstGeom prst="rect">
            <a:avLst/>
          </a:prstGeom>
        </p:spPr>
        <p:txBody>
          <a:bodyPr wrap="none">
            <a:spAutoFit/>
          </a:bodyPr>
          <a:lstStyle/>
          <a:p>
            <a:pPr algn="ctr"/>
            <a:r>
              <a:rPr lang="zh-CN" altLang="zh-CN" sz="2000" b="1" dirty="0"/>
              <a:t>图</a:t>
            </a:r>
            <a:r>
              <a:rPr lang="en-US" altLang="zh-CN" sz="2000" b="1" dirty="0"/>
              <a:t>5.33  </a:t>
            </a:r>
            <a:r>
              <a:rPr lang="zh-CN" altLang="zh-CN" sz="2000" b="1" dirty="0"/>
              <a:t>用</a:t>
            </a:r>
            <a:r>
              <a:rPr lang="en-US" altLang="zh-CN" sz="2000" b="1" dirty="0"/>
              <a:t>Prim</a:t>
            </a:r>
            <a:r>
              <a:rPr lang="zh-CN" altLang="zh-CN" sz="2000" b="1" dirty="0"/>
              <a:t>算法求最小生成树</a:t>
            </a:r>
          </a:p>
        </p:txBody>
      </p:sp>
      <p:pic>
        <p:nvPicPr>
          <p:cNvPr id="2" name="图片 1">
            <a:extLst>
              <a:ext uri="{FF2B5EF4-FFF2-40B4-BE49-F238E27FC236}">
                <a16:creationId xmlns:a16="http://schemas.microsoft.com/office/drawing/2014/main" id="{F85AE583-1B6F-4479-B0E7-FE69D5C3B631}"/>
              </a:ext>
            </a:extLst>
          </p:cNvPr>
          <p:cNvPicPr>
            <a:picLocks noChangeAspect="1"/>
          </p:cNvPicPr>
          <p:nvPr/>
        </p:nvPicPr>
        <p:blipFill>
          <a:blip r:embed="rId3"/>
          <a:stretch>
            <a:fillRect/>
          </a:stretch>
        </p:blipFill>
        <p:spPr>
          <a:xfrm>
            <a:off x="5223905" y="4262855"/>
            <a:ext cx="2417810" cy="2213603"/>
          </a:xfrm>
          <a:prstGeom prst="rect">
            <a:avLst/>
          </a:prstGeom>
        </p:spPr>
      </p:pic>
      <p:sp>
        <p:nvSpPr>
          <p:cNvPr id="4" name="矩形 3">
            <a:extLst>
              <a:ext uri="{FF2B5EF4-FFF2-40B4-BE49-F238E27FC236}">
                <a16:creationId xmlns:a16="http://schemas.microsoft.com/office/drawing/2014/main" id="{7CA62ACC-7833-4AB3-A176-BFF596D180E5}"/>
              </a:ext>
            </a:extLst>
          </p:cNvPr>
          <p:cNvSpPr/>
          <p:nvPr/>
        </p:nvSpPr>
        <p:spPr>
          <a:xfrm>
            <a:off x="6152934" y="6440525"/>
            <a:ext cx="3831498" cy="400110"/>
          </a:xfrm>
          <a:prstGeom prst="rect">
            <a:avLst/>
          </a:prstGeom>
        </p:spPr>
        <p:txBody>
          <a:bodyPr wrap="none">
            <a:spAutoFit/>
          </a:bodyPr>
          <a:lstStyle/>
          <a:p>
            <a:pPr algn="ctr"/>
            <a:r>
              <a:rPr lang="zh-CN" altLang="zh-CN" sz="2000" b="1" dirty="0"/>
              <a:t>图</a:t>
            </a:r>
            <a:r>
              <a:rPr lang="en-US" altLang="zh-CN" sz="2000" b="1" dirty="0"/>
              <a:t>5.32  </a:t>
            </a:r>
            <a:r>
              <a:rPr lang="zh-CN" altLang="zh-CN" sz="2000" b="1" dirty="0"/>
              <a:t>赋权图和它的最小生成树</a:t>
            </a:r>
          </a:p>
        </p:txBody>
      </p:sp>
      <p:pic>
        <p:nvPicPr>
          <p:cNvPr id="7" name="图片 6">
            <a:extLst>
              <a:ext uri="{FF2B5EF4-FFF2-40B4-BE49-F238E27FC236}">
                <a16:creationId xmlns:a16="http://schemas.microsoft.com/office/drawing/2014/main" id="{46524E2C-8AE9-442C-9360-8665E7CE0235}"/>
              </a:ext>
            </a:extLst>
          </p:cNvPr>
          <p:cNvPicPr>
            <a:picLocks noChangeAspect="1"/>
          </p:cNvPicPr>
          <p:nvPr/>
        </p:nvPicPr>
        <p:blipFill>
          <a:blip r:embed="rId4"/>
          <a:stretch>
            <a:fillRect/>
          </a:stretch>
        </p:blipFill>
        <p:spPr>
          <a:xfrm>
            <a:off x="8621874" y="4292302"/>
            <a:ext cx="2370670" cy="2127525"/>
          </a:xfrm>
          <a:prstGeom prst="rect">
            <a:avLst/>
          </a:prstGeom>
        </p:spPr>
      </p:pic>
      <p:sp>
        <p:nvSpPr>
          <p:cNvPr id="8" name="椭圆 7">
            <a:extLst>
              <a:ext uri="{FF2B5EF4-FFF2-40B4-BE49-F238E27FC236}">
                <a16:creationId xmlns:a16="http://schemas.microsoft.com/office/drawing/2014/main" id="{05FC59A8-4A22-4FAA-8405-BF41552B95DC}"/>
              </a:ext>
            </a:extLst>
          </p:cNvPr>
          <p:cNvSpPr/>
          <p:nvPr/>
        </p:nvSpPr>
        <p:spPr>
          <a:xfrm>
            <a:off x="6240016" y="4262855"/>
            <a:ext cx="504056" cy="5342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星形: 五角 5">
            <a:extLst>
              <a:ext uri="{FF2B5EF4-FFF2-40B4-BE49-F238E27FC236}">
                <a16:creationId xmlns:a16="http://schemas.microsoft.com/office/drawing/2014/main" id="{FEAC3017-C830-4D39-B6E4-A134CC0F0F06}"/>
              </a:ext>
            </a:extLst>
          </p:cNvPr>
          <p:cNvSpPr/>
          <p:nvPr/>
        </p:nvSpPr>
        <p:spPr>
          <a:xfrm>
            <a:off x="3935760" y="764704"/>
            <a:ext cx="144016" cy="14401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a:extLst>
              <a:ext uri="{FF2B5EF4-FFF2-40B4-BE49-F238E27FC236}">
                <a16:creationId xmlns:a16="http://schemas.microsoft.com/office/drawing/2014/main" id="{1809E699-8DA3-4E95-9046-927EA669BE2B}"/>
              </a:ext>
            </a:extLst>
          </p:cNvPr>
          <p:cNvSpPr/>
          <p:nvPr/>
        </p:nvSpPr>
        <p:spPr>
          <a:xfrm>
            <a:off x="3935760" y="1916832"/>
            <a:ext cx="144016" cy="14401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id="{91EDFA3D-0196-423A-9A7F-A59195FCEDC6}"/>
              </a:ext>
            </a:extLst>
          </p:cNvPr>
          <p:cNvSpPr/>
          <p:nvPr/>
        </p:nvSpPr>
        <p:spPr>
          <a:xfrm>
            <a:off x="3935760" y="2996952"/>
            <a:ext cx="144016" cy="14401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1">
            <a:extLst>
              <a:ext uri="{FF2B5EF4-FFF2-40B4-BE49-F238E27FC236}">
                <a16:creationId xmlns:a16="http://schemas.microsoft.com/office/drawing/2014/main" id="{1D7569B3-9E77-45FE-B585-766649941EAC}"/>
              </a:ext>
            </a:extLst>
          </p:cNvPr>
          <p:cNvSpPr/>
          <p:nvPr/>
        </p:nvSpPr>
        <p:spPr>
          <a:xfrm>
            <a:off x="3935760" y="5589240"/>
            <a:ext cx="144016" cy="14401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2">
            <a:extLst>
              <a:ext uri="{FF2B5EF4-FFF2-40B4-BE49-F238E27FC236}">
                <a16:creationId xmlns:a16="http://schemas.microsoft.com/office/drawing/2014/main" id="{03B79277-DA1A-4116-916A-B47C8CAC7FFA}"/>
              </a:ext>
            </a:extLst>
          </p:cNvPr>
          <p:cNvSpPr/>
          <p:nvPr/>
        </p:nvSpPr>
        <p:spPr>
          <a:xfrm>
            <a:off x="3935760" y="5877272"/>
            <a:ext cx="144016" cy="14401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809700"/>
            <a:ext cx="6840760" cy="5256212"/>
          </a:xfrm>
        </p:spPr>
        <p:txBody>
          <a:bodyPr/>
          <a:lstStyle/>
          <a:p>
            <a:pPr algn="just"/>
            <a:r>
              <a:rPr lang="en-US" altLang="zh-CN" dirty="0">
                <a:solidFill>
                  <a:schemeClr val="tx1"/>
                </a:solidFill>
              </a:rPr>
              <a:t>       </a:t>
            </a:r>
            <a:r>
              <a:rPr lang="zh-CN" altLang="zh-CN" dirty="0">
                <a:solidFill>
                  <a:schemeClr val="tx1"/>
                </a:solidFill>
              </a:rPr>
              <a:t>在</a:t>
            </a:r>
            <a:r>
              <a:rPr lang="en-US" altLang="zh-CN" b="1" dirty="0">
                <a:solidFill>
                  <a:schemeClr val="tx1"/>
                </a:solidFill>
              </a:rPr>
              <a:t>Prim(</a:t>
            </a:r>
            <a:r>
              <a:rPr lang="zh-CN" altLang="en-US" b="1" dirty="0">
                <a:solidFill>
                  <a:schemeClr val="tx1"/>
                </a:solidFill>
              </a:rPr>
              <a:t>普里姆</a:t>
            </a:r>
            <a:r>
              <a:rPr lang="en-US" altLang="zh-CN" b="1" dirty="0">
                <a:solidFill>
                  <a:schemeClr val="tx1"/>
                </a:solidFill>
              </a:rPr>
              <a:t>)</a:t>
            </a:r>
            <a:r>
              <a:rPr lang="zh-CN" altLang="zh-CN" dirty="0">
                <a:solidFill>
                  <a:schemeClr val="tx1"/>
                </a:solidFill>
              </a:rPr>
              <a:t>算法中，因为需要得到最小生成树，所以在每次循环中只增加一条最小权值的边，因此，</a:t>
            </a:r>
            <a:r>
              <a:rPr lang="en-US" altLang="zh-CN" dirty="0">
                <a:solidFill>
                  <a:schemeClr val="tx1"/>
                </a:solidFill>
              </a:rPr>
              <a:t>Prim</a:t>
            </a:r>
            <a:r>
              <a:rPr lang="zh-CN" altLang="zh-CN" dirty="0">
                <a:solidFill>
                  <a:schemeClr val="tx1"/>
                </a:solidFill>
              </a:rPr>
              <a:t>算法是一种贪心算法。所谓</a:t>
            </a:r>
            <a:r>
              <a:rPr lang="zh-CN" altLang="zh-CN" b="1" dirty="0">
                <a:solidFill>
                  <a:schemeClr val="tx1"/>
                </a:solidFill>
              </a:rPr>
              <a:t>贪心算法</a:t>
            </a:r>
            <a:r>
              <a:rPr lang="zh-CN" altLang="zh-CN" dirty="0">
                <a:solidFill>
                  <a:schemeClr val="tx1"/>
                </a:solidFill>
              </a:rPr>
              <a:t>，是指一类采用“局部最优”方式的算法，它在每次循环时都只考虑如何使本次选择做到最优，而不考虑总体是否达到最优。但是，</a:t>
            </a:r>
            <a:r>
              <a:rPr lang="zh-CN" altLang="zh-CN" b="1" dirty="0">
                <a:solidFill>
                  <a:srgbClr val="FF0000"/>
                </a:solidFill>
              </a:rPr>
              <a:t>每一步最优并不一定就会导致全局最优</a:t>
            </a:r>
            <a:r>
              <a:rPr lang="zh-CN" altLang="zh-CN" dirty="0">
                <a:solidFill>
                  <a:schemeClr val="tx1"/>
                </a:solidFill>
              </a:rPr>
              <a:t>，例如，如果采用贪心算法在图</a:t>
            </a:r>
            <a:r>
              <a:rPr lang="en-US" altLang="zh-CN" dirty="0">
                <a:solidFill>
                  <a:schemeClr val="tx1"/>
                </a:solidFill>
              </a:rPr>
              <a:t>5.34</a:t>
            </a:r>
            <a:r>
              <a:rPr lang="zh-CN" altLang="zh-CN" dirty="0">
                <a:solidFill>
                  <a:schemeClr val="tx1"/>
                </a:solidFill>
              </a:rPr>
              <a:t>中求解由</a:t>
            </a:r>
            <a:r>
              <a:rPr lang="en-US" altLang="zh-CN" i="1" dirty="0">
                <a:solidFill>
                  <a:schemeClr val="tx1"/>
                </a:solidFill>
              </a:rPr>
              <a:t>a </a:t>
            </a:r>
            <a:r>
              <a:rPr lang="zh-CN" altLang="zh-CN" dirty="0">
                <a:solidFill>
                  <a:schemeClr val="tx1"/>
                </a:solidFill>
              </a:rPr>
              <a:t>到</a:t>
            </a:r>
            <a:r>
              <a:rPr lang="en-US" altLang="zh-CN" i="1" dirty="0">
                <a:solidFill>
                  <a:schemeClr val="tx1"/>
                </a:solidFill>
              </a:rPr>
              <a:t>c </a:t>
            </a:r>
            <a:r>
              <a:rPr lang="zh-CN" altLang="zh-CN" dirty="0">
                <a:solidFill>
                  <a:schemeClr val="tx1"/>
                </a:solidFill>
              </a:rPr>
              <a:t>的最短路径，即在每一步都选择到已选顶点最小权值的边，将得到路径</a:t>
            </a:r>
            <a:r>
              <a:rPr lang="en-US" altLang="zh-CN" dirty="0">
                <a:solidFill>
                  <a:schemeClr val="tx1"/>
                </a:solidFill>
              </a:rPr>
              <a:t>               </a:t>
            </a:r>
            <a:r>
              <a:rPr lang="zh-CN" altLang="zh-CN" dirty="0">
                <a:solidFill>
                  <a:schemeClr val="tx1"/>
                </a:solidFill>
              </a:rPr>
              <a:t>，但这并不是从</a:t>
            </a:r>
            <a:r>
              <a:rPr lang="en-US" altLang="zh-CN" dirty="0">
                <a:solidFill>
                  <a:schemeClr val="tx1"/>
                </a:solidFill>
              </a:rPr>
              <a:t> </a:t>
            </a:r>
            <a:r>
              <a:rPr lang="en-US" altLang="zh-CN" i="1" dirty="0">
                <a:solidFill>
                  <a:schemeClr val="tx1"/>
                </a:solidFill>
              </a:rPr>
              <a:t>a </a:t>
            </a:r>
            <a:r>
              <a:rPr lang="zh-CN" altLang="zh-CN" dirty="0">
                <a:solidFill>
                  <a:schemeClr val="tx1"/>
                </a:solidFill>
              </a:rPr>
              <a:t>到</a:t>
            </a:r>
            <a:r>
              <a:rPr lang="en-US" altLang="zh-CN" dirty="0">
                <a:solidFill>
                  <a:schemeClr val="tx1"/>
                </a:solidFill>
              </a:rPr>
              <a:t> </a:t>
            </a:r>
            <a:r>
              <a:rPr lang="en-US" altLang="zh-CN" i="1" dirty="0">
                <a:solidFill>
                  <a:schemeClr val="tx1"/>
                </a:solidFill>
              </a:rPr>
              <a:t>c </a:t>
            </a:r>
            <a:r>
              <a:rPr lang="zh-CN" altLang="zh-CN" dirty="0">
                <a:solidFill>
                  <a:schemeClr val="tx1"/>
                </a:solidFill>
              </a:rPr>
              <a:t>的最短路径。 </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不过下面的定理将证明</a:t>
            </a:r>
            <a:r>
              <a:rPr lang="en-US" altLang="zh-CN" dirty="0">
                <a:solidFill>
                  <a:schemeClr val="tx1"/>
                </a:solidFill>
              </a:rPr>
              <a:t>Prim</a:t>
            </a:r>
            <a:r>
              <a:rPr lang="zh-CN" altLang="zh-CN" dirty="0">
                <a:solidFill>
                  <a:schemeClr val="tx1"/>
                </a:solidFill>
              </a:rPr>
              <a:t>算法是正确的，即用</a:t>
            </a:r>
            <a:r>
              <a:rPr lang="en-US" altLang="zh-CN" dirty="0">
                <a:solidFill>
                  <a:schemeClr val="tx1"/>
                </a:solidFill>
              </a:rPr>
              <a:t>Prim</a:t>
            </a:r>
            <a:r>
              <a:rPr lang="zh-CN" altLang="zh-CN" dirty="0">
                <a:solidFill>
                  <a:schemeClr val="tx1"/>
                </a:solidFill>
              </a:rPr>
              <a:t>算法确实能得到最小生成树。</a:t>
            </a:r>
          </a:p>
          <a:p>
            <a:endParaRPr lang="zh-CN" altLang="en-US" dirty="0"/>
          </a:p>
        </p:txBody>
      </p:sp>
      <p:pic>
        <p:nvPicPr>
          <p:cNvPr id="640001" name="Picture 1" descr="5d34"/>
          <p:cNvPicPr>
            <a:picLocks noChangeAspect="1" noChangeArrowheads="1"/>
          </p:cNvPicPr>
          <p:nvPr/>
        </p:nvPicPr>
        <p:blipFill>
          <a:blip r:embed="rId3" cstate="print"/>
          <a:srcRect/>
          <a:stretch>
            <a:fillRect/>
          </a:stretch>
        </p:blipFill>
        <p:spPr bwMode="auto">
          <a:xfrm>
            <a:off x="8228865" y="1345322"/>
            <a:ext cx="3079086" cy="3062352"/>
          </a:xfrm>
          <a:prstGeom prst="rect">
            <a:avLst/>
          </a:prstGeom>
          <a:noFill/>
          <a:ln w="9525">
            <a:noFill/>
            <a:miter lim="800000"/>
            <a:headEnd/>
            <a:tailEnd/>
          </a:ln>
        </p:spPr>
      </p:pic>
      <p:sp>
        <p:nvSpPr>
          <p:cNvPr id="5" name="矩形 4"/>
          <p:cNvSpPr/>
          <p:nvPr/>
        </p:nvSpPr>
        <p:spPr>
          <a:xfrm>
            <a:off x="7980899" y="4513674"/>
            <a:ext cx="3575018" cy="400110"/>
          </a:xfrm>
          <a:prstGeom prst="rect">
            <a:avLst/>
          </a:prstGeom>
        </p:spPr>
        <p:txBody>
          <a:bodyPr wrap="none">
            <a:spAutoFit/>
          </a:bodyPr>
          <a:lstStyle/>
          <a:p>
            <a:pPr algn="ctr"/>
            <a:r>
              <a:rPr lang="zh-CN" altLang="zh-CN" sz="2000" b="1" dirty="0"/>
              <a:t>图</a:t>
            </a:r>
            <a:r>
              <a:rPr lang="en-US" altLang="zh-CN" sz="2000" b="1" dirty="0"/>
              <a:t>5.34  </a:t>
            </a:r>
            <a:r>
              <a:rPr lang="zh-CN" altLang="zh-CN" sz="2000" b="1" dirty="0"/>
              <a:t>贪心算法不成功的例子</a:t>
            </a:r>
          </a:p>
        </p:txBody>
      </p:sp>
      <p:graphicFrame>
        <p:nvGraphicFramePr>
          <p:cNvPr id="6" name="对象 5"/>
          <p:cNvGraphicFramePr>
            <a:graphicFrameLocks noChangeAspect="1"/>
          </p:cNvGraphicFramePr>
          <p:nvPr>
            <p:extLst>
              <p:ext uri="{D42A27DB-BD31-4B8C-83A1-F6EECF244321}">
                <p14:modId xmlns:p14="http://schemas.microsoft.com/office/powerpoint/2010/main" val="2712355137"/>
              </p:ext>
            </p:extLst>
          </p:nvPr>
        </p:nvGraphicFramePr>
        <p:xfrm>
          <a:off x="3833084" y="4116657"/>
          <a:ext cx="1224136" cy="397017"/>
        </p:xfrm>
        <a:graphic>
          <a:graphicData uri="http://schemas.openxmlformats.org/presentationml/2006/ole">
            <mc:AlternateContent xmlns:mc="http://schemas.openxmlformats.org/markup-compatibility/2006">
              <mc:Choice xmlns:v="urn:schemas-microsoft-com:vml" Requires="v">
                <p:oleObj spid="_x0000_s681687" name="Equation" r:id="rId4" imgW="584200" imgH="190500" progId="Equation.DSMT4">
                  <p:embed/>
                </p:oleObj>
              </mc:Choice>
              <mc:Fallback>
                <p:oleObj name="Equation" r:id="rId4" imgW="584200" imgH="190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084" y="4116657"/>
                        <a:ext cx="1224136" cy="397017"/>
                      </a:xfrm>
                      <a:prstGeom prst="rect">
                        <a:avLst/>
                      </a:prstGeom>
                      <a:noFill/>
                    </p:spPr>
                  </p:pic>
                </p:oleObj>
              </mc:Fallback>
            </mc:AlternateContent>
          </a:graphicData>
        </a:graphic>
      </p:graphicFrame>
      <p:cxnSp>
        <p:nvCxnSpPr>
          <p:cNvPr id="7" name="直接连接符 6">
            <a:extLst>
              <a:ext uri="{FF2B5EF4-FFF2-40B4-BE49-F238E27FC236}">
                <a16:creationId xmlns:a16="http://schemas.microsoft.com/office/drawing/2014/main" id="{FA78EE31-F925-465A-97A9-7139DAC0ED8D}"/>
              </a:ext>
            </a:extLst>
          </p:cNvPr>
          <p:cNvCxnSpPr>
            <a:cxnSpLocks/>
          </p:cNvCxnSpPr>
          <p:nvPr/>
        </p:nvCxnSpPr>
        <p:spPr>
          <a:xfrm>
            <a:off x="5519936" y="1772816"/>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378B4FE-19D0-4342-B1BA-7D7E2076AD61}"/>
              </a:ext>
            </a:extLst>
          </p:cNvPr>
          <p:cNvCxnSpPr>
            <a:cxnSpLocks/>
          </p:cNvCxnSpPr>
          <p:nvPr/>
        </p:nvCxnSpPr>
        <p:spPr>
          <a:xfrm>
            <a:off x="2783632" y="2286000"/>
            <a:ext cx="460962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E23D5D9-44E8-4CE4-B6AF-5C49A2B2E6C9}"/>
              </a:ext>
            </a:extLst>
          </p:cNvPr>
          <p:cNvCxnSpPr>
            <a:cxnSpLocks/>
          </p:cNvCxnSpPr>
          <p:nvPr/>
        </p:nvCxnSpPr>
        <p:spPr>
          <a:xfrm>
            <a:off x="767408" y="2708920"/>
            <a:ext cx="66247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83EDBA5-31DE-4958-B11A-C68807FF48CE}"/>
              </a:ext>
            </a:extLst>
          </p:cNvPr>
          <p:cNvCxnSpPr>
            <a:cxnSpLocks/>
          </p:cNvCxnSpPr>
          <p:nvPr/>
        </p:nvCxnSpPr>
        <p:spPr>
          <a:xfrm>
            <a:off x="695400" y="3140968"/>
            <a:ext cx="3960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B255A7-5BA4-4663-844D-485CDF3C919D}"/>
              </a:ext>
            </a:extLst>
          </p:cNvPr>
          <p:cNvCxnSpPr>
            <a:cxnSpLocks/>
          </p:cNvCxnSpPr>
          <p:nvPr/>
        </p:nvCxnSpPr>
        <p:spPr>
          <a:xfrm>
            <a:off x="695400" y="2286000"/>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D7A6043-2603-4E1A-BDAA-1442509FA078}"/>
              </a:ext>
            </a:extLst>
          </p:cNvPr>
          <p:cNvCxnSpPr>
            <a:cxnSpLocks/>
          </p:cNvCxnSpPr>
          <p:nvPr/>
        </p:nvCxnSpPr>
        <p:spPr>
          <a:xfrm>
            <a:off x="8976320" y="3212976"/>
            <a:ext cx="360040" cy="36004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D4CFCEC-687E-4B56-BE9C-AB134A6CC870}"/>
              </a:ext>
            </a:extLst>
          </p:cNvPr>
          <p:cNvCxnSpPr>
            <a:cxnSpLocks/>
          </p:cNvCxnSpPr>
          <p:nvPr/>
        </p:nvCxnSpPr>
        <p:spPr>
          <a:xfrm flipV="1">
            <a:off x="10344472" y="3140968"/>
            <a:ext cx="432048" cy="36004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3411F70-CF76-4864-8619-A5D33ACEE562}"/>
              </a:ext>
            </a:extLst>
          </p:cNvPr>
          <p:cNvCxnSpPr>
            <a:cxnSpLocks/>
          </p:cNvCxnSpPr>
          <p:nvPr/>
        </p:nvCxnSpPr>
        <p:spPr>
          <a:xfrm>
            <a:off x="10200456" y="2105980"/>
            <a:ext cx="360040" cy="314908"/>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AF2AC74-266E-415F-BFBF-008BAECF8D75}"/>
              </a:ext>
            </a:extLst>
          </p:cNvPr>
          <p:cNvCxnSpPr>
            <a:cxnSpLocks/>
          </p:cNvCxnSpPr>
          <p:nvPr/>
        </p:nvCxnSpPr>
        <p:spPr>
          <a:xfrm flipV="1">
            <a:off x="8879482" y="2198298"/>
            <a:ext cx="432048" cy="360040"/>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solidFill>
                  <a:schemeClr val="tx1"/>
                </a:solidFill>
              </a:rPr>
              <a:t>定理</a:t>
            </a:r>
            <a:r>
              <a:rPr lang="en-US" altLang="zh-CN" b="1" dirty="0">
                <a:solidFill>
                  <a:schemeClr val="tx1"/>
                </a:solidFill>
              </a:rPr>
              <a:t>5.15</a:t>
            </a:r>
            <a:r>
              <a:rPr lang="zh-CN" altLang="zh-CN" b="1" dirty="0">
                <a:solidFill>
                  <a:schemeClr val="tx1"/>
                </a:solidFill>
              </a:rPr>
              <a:t>　</a:t>
            </a:r>
            <a:r>
              <a:rPr lang="en-US" altLang="zh-CN" dirty="0">
                <a:solidFill>
                  <a:schemeClr val="tx1"/>
                </a:solidFill>
              </a:rPr>
              <a:t>Prim</a:t>
            </a:r>
            <a:r>
              <a:rPr lang="zh-CN" altLang="zh-CN" dirty="0">
                <a:solidFill>
                  <a:schemeClr val="tx1"/>
                </a:solidFill>
              </a:rPr>
              <a:t>算法是正确的，也就是说，算法结束得到的边集〒组成的图是最小生成树。</a:t>
            </a:r>
          </a:p>
          <a:p>
            <a:endParaRPr lang="zh-CN" altLang="en-US" dirty="0"/>
          </a:p>
        </p:txBody>
      </p:sp>
      <p:pic>
        <p:nvPicPr>
          <p:cNvPr id="638977"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23392" y="1916832"/>
            <a:ext cx="10895293" cy="3600400"/>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3B29033C-E558-4C2C-B907-C2A6BA163520}"/>
              </a:ext>
            </a:extLst>
          </p:cNvPr>
          <p:cNvCxnSpPr>
            <a:cxnSpLocks/>
          </p:cNvCxnSpPr>
          <p:nvPr/>
        </p:nvCxnSpPr>
        <p:spPr>
          <a:xfrm>
            <a:off x="841946" y="1628800"/>
            <a:ext cx="101505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37953" name="Picture 1"/>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551384" y="980728"/>
            <a:ext cx="11065543" cy="2379262"/>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156FBC70-BAAA-4A17-8D9B-751912F4EA79}"/>
              </a:ext>
            </a:extLst>
          </p:cNvPr>
          <p:cNvSpPr>
            <a:spLocks noGrp="1"/>
          </p:cNvSpPr>
          <p:nvPr>
            <p:ph type="body" sz="quarter" idx="10"/>
          </p:nvPr>
        </p:nvSpPr>
        <p:spPr>
          <a:xfrm>
            <a:off x="479376" y="3645818"/>
            <a:ext cx="10942686" cy="1477673"/>
          </a:xfrm>
        </p:spPr>
        <p:txBody>
          <a:bodyPr/>
          <a:lstStyle/>
          <a:p>
            <a:pPr algn="just"/>
            <a:r>
              <a:rPr lang="en-US" altLang="zh-CN" dirty="0">
                <a:solidFill>
                  <a:schemeClr val="tx1"/>
                </a:solidFill>
              </a:rPr>
              <a:t>       </a:t>
            </a:r>
            <a:r>
              <a:rPr lang="zh-CN" altLang="zh-CN" dirty="0">
                <a:solidFill>
                  <a:schemeClr val="tx1"/>
                </a:solidFill>
              </a:rPr>
              <a:t>根据</a:t>
            </a:r>
            <a:r>
              <a:rPr lang="en-US" altLang="zh-CN" dirty="0">
                <a:solidFill>
                  <a:schemeClr val="tx1"/>
                </a:solidFill>
              </a:rPr>
              <a:t>Prim</a:t>
            </a:r>
            <a:r>
              <a:rPr lang="zh-CN" altLang="zh-CN" dirty="0">
                <a:solidFill>
                  <a:schemeClr val="tx1"/>
                </a:solidFill>
              </a:rPr>
              <a:t>算法的迭代步骤，不难得出其时间复杂性最多为</a:t>
            </a:r>
            <a:r>
              <a:rPr lang="en-US" altLang="zh-CN" dirty="0">
                <a:solidFill>
                  <a:schemeClr val="tx1"/>
                </a:solidFill>
              </a:rPr>
              <a:t>        </a:t>
            </a:r>
            <a:r>
              <a:rPr lang="zh-CN" altLang="zh-CN" dirty="0">
                <a:solidFill>
                  <a:schemeClr val="tx1"/>
                </a:solidFill>
              </a:rPr>
              <a:t>阶的。我们可以将</a:t>
            </a:r>
            <a:r>
              <a:rPr lang="en-US" altLang="zh-CN" dirty="0">
                <a:solidFill>
                  <a:schemeClr val="tx1"/>
                </a:solidFill>
              </a:rPr>
              <a:t>Prim</a:t>
            </a:r>
            <a:r>
              <a:rPr lang="zh-CN" altLang="zh-CN" dirty="0">
                <a:solidFill>
                  <a:schemeClr val="tx1"/>
                </a:solidFill>
              </a:rPr>
              <a:t>算法中第</a:t>
            </a:r>
            <a:r>
              <a:rPr lang="en-US" altLang="zh-CN" dirty="0">
                <a:solidFill>
                  <a:schemeClr val="tx1"/>
                </a:solidFill>
              </a:rPr>
              <a:t>6</a:t>
            </a:r>
            <a:r>
              <a:rPr lang="zh-CN" altLang="zh-CN" dirty="0">
                <a:solidFill>
                  <a:schemeClr val="tx1"/>
                </a:solidFill>
              </a:rPr>
              <a:t>行对￡中的每个点</a:t>
            </a:r>
            <a:r>
              <a:rPr lang="en-US" altLang="zh-CN" dirty="0">
                <a:solidFill>
                  <a:schemeClr val="tx1"/>
                </a:solidFill>
              </a:rPr>
              <a:t>    </a:t>
            </a:r>
            <a:r>
              <a:rPr lang="zh-CN" altLang="zh-CN" dirty="0">
                <a:solidFill>
                  <a:schemeClr val="tx1"/>
                </a:solidFill>
              </a:rPr>
              <a:t>改为对最近的顶点进行，就可以降低计算复杂性，得到一个复杂度为</a:t>
            </a:r>
            <a:r>
              <a:rPr lang="en-US" altLang="zh-CN" dirty="0">
                <a:solidFill>
                  <a:schemeClr val="tx1"/>
                </a:solidFill>
              </a:rPr>
              <a:t>   </a:t>
            </a:r>
            <a:r>
              <a:rPr lang="zh-CN" altLang="zh-CN" dirty="0">
                <a:solidFill>
                  <a:schemeClr val="tx1"/>
                </a:solidFill>
              </a:rPr>
              <a:t>阶的算法，称为</a:t>
            </a:r>
            <a:r>
              <a:rPr lang="en-US" altLang="zh-CN" b="1" dirty="0">
                <a:solidFill>
                  <a:schemeClr val="tx1"/>
                </a:solidFill>
              </a:rPr>
              <a:t>Prim_Alternate</a:t>
            </a:r>
            <a:r>
              <a:rPr lang="zh-CN" altLang="zh-CN" b="1" dirty="0">
                <a:solidFill>
                  <a:schemeClr val="tx1"/>
                </a:solidFill>
              </a:rPr>
              <a:t>算法</a:t>
            </a:r>
            <a:r>
              <a:rPr lang="zh-CN" altLang="zh-CN" dirty="0">
                <a:solidFill>
                  <a:schemeClr val="tx1"/>
                </a:solidFill>
              </a:rPr>
              <a:t>。</a:t>
            </a:r>
          </a:p>
          <a:p>
            <a:endParaRPr lang="zh-CN" altLang="en-US" dirty="0"/>
          </a:p>
        </p:txBody>
      </p:sp>
      <p:graphicFrame>
        <p:nvGraphicFramePr>
          <p:cNvPr id="5" name="Object 8">
            <a:extLst>
              <a:ext uri="{FF2B5EF4-FFF2-40B4-BE49-F238E27FC236}">
                <a16:creationId xmlns:a16="http://schemas.microsoft.com/office/drawing/2014/main" id="{B291A720-1CAD-4C9C-8BC9-F5A0EF8C8461}"/>
              </a:ext>
            </a:extLst>
          </p:cNvPr>
          <p:cNvGraphicFramePr>
            <a:graphicFrameLocks noChangeAspect="1"/>
          </p:cNvGraphicFramePr>
          <p:nvPr>
            <p:extLst>
              <p:ext uri="{D42A27DB-BD31-4B8C-83A1-F6EECF244321}">
                <p14:modId xmlns:p14="http://schemas.microsoft.com/office/powerpoint/2010/main" val="1737117474"/>
              </p:ext>
            </p:extLst>
          </p:nvPr>
        </p:nvGraphicFramePr>
        <p:xfrm>
          <a:off x="7605638" y="3645024"/>
          <a:ext cx="479376" cy="580297"/>
        </p:xfrm>
        <a:graphic>
          <a:graphicData uri="http://schemas.openxmlformats.org/presentationml/2006/ole">
            <mc:AlternateContent xmlns:mc="http://schemas.openxmlformats.org/markup-compatibility/2006">
              <mc:Choice xmlns:v="urn:schemas-microsoft-com:vml" Requires="v">
                <p:oleObj spid="_x0000_s710534" r:id="rId4" imgW="177569" imgH="215619" progId="Equation.DSMT4">
                  <p:embed/>
                </p:oleObj>
              </mc:Choice>
              <mc:Fallback>
                <p:oleObj r:id="rId4" imgW="177569" imgH="215619" progId="Equation.DSMT4">
                  <p:embed/>
                  <p:pic>
                    <p:nvPicPr>
                      <p:cNvPr id="63693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38" y="3645024"/>
                        <a:ext cx="479376" cy="580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0">
            <a:extLst>
              <a:ext uri="{FF2B5EF4-FFF2-40B4-BE49-F238E27FC236}">
                <a16:creationId xmlns:a16="http://schemas.microsoft.com/office/drawing/2014/main" id="{28FC38F7-C0C5-47CC-9497-389C79148C3C}"/>
              </a:ext>
            </a:extLst>
          </p:cNvPr>
          <p:cNvGraphicFramePr>
            <a:graphicFrameLocks noChangeAspect="1"/>
          </p:cNvGraphicFramePr>
          <p:nvPr>
            <p:extLst>
              <p:ext uri="{D42A27DB-BD31-4B8C-83A1-F6EECF244321}">
                <p14:modId xmlns:p14="http://schemas.microsoft.com/office/powerpoint/2010/main" val="3034911785"/>
              </p:ext>
            </p:extLst>
          </p:nvPr>
        </p:nvGraphicFramePr>
        <p:xfrm>
          <a:off x="11302726" y="4115379"/>
          <a:ext cx="407368" cy="493130"/>
        </p:xfrm>
        <a:graphic>
          <a:graphicData uri="http://schemas.openxmlformats.org/presentationml/2006/ole">
            <mc:AlternateContent xmlns:mc="http://schemas.openxmlformats.org/markup-compatibility/2006">
              <mc:Choice xmlns:v="urn:schemas-microsoft-com:vml" Requires="v">
                <p:oleObj spid="_x0000_s710535" r:id="rId6" imgW="177569" imgH="215619" progId="Equation.DSMT4">
                  <p:embed/>
                </p:oleObj>
              </mc:Choice>
              <mc:Fallback>
                <p:oleObj r:id="rId6" imgW="177569" imgH="215619" progId="Equation.DSMT4">
                  <p:embed/>
                  <p:pic>
                    <p:nvPicPr>
                      <p:cNvPr id="63693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2726" y="4115379"/>
                        <a:ext cx="407368" cy="493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a:extLst>
              <a:ext uri="{FF2B5EF4-FFF2-40B4-BE49-F238E27FC236}">
                <a16:creationId xmlns:a16="http://schemas.microsoft.com/office/drawing/2014/main" id="{F50D8D86-27B6-47C9-8A2E-71C821386AD2}"/>
              </a:ext>
            </a:extLst>
          </p:cNvPr>
          <p:cNvGraphicFramePr>
            <a:graphicFrameLocks noChangeAspect="1"/>
          </p:cNvGraphicFramePr>
          <p:nvPr>
            <p:extLst>
              <p:ext uri="{D42A27DB-BD31-4B8C-83A1-F6EECF244321}">
                <p14:modId xmlns:p14="http://schemas.microsoft.com/office/powerpoint/2010/main" val="1042944528"/>
              </p:ext>
            </p:extLst>
          </p:nvPr>
        </p:nvGraphicFramePr>
        <p:xfrm>
          <a:off x="3285158" y="4149080"/>
          <a:ext cx="263352" cy="476672"/>
        </p:xfrm>
        <a:graphic>
          <a:graphicData uri="http://schemas.openxmlformats.org/presentationml/2006/ole">
            <mc:AlternateContent xmlns:mc="http://schemas.openxmlformats.org/markup-compatibility/2006">
              <mc:Choice xmlns:v="urn:schemas-microsoft-com:vml" Requires="v">
                <p:oleObj spid="_x0000_s710536" r:id="rId8" imgW="114102" imgH="177492" progId="Equation.DSMT4">
                  <p:embed/>
                </p:oleObj>
              </mc:Choice>
              <mc:Fallback>
                <p:oleObj r:id="rId8" imgW="114102" imgH="177492" progId="Equation.DSMT4">
                  <p:embed/>
                  <p:pic>
                    <p:nvPicPr>
                      <p:cNvPr id="63694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5158" y="4149080"/>
                        <a:ext cx="26335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15E20A7-CB7D-401F-8142-0C913CB2B23B}"/>
              </a:ext>
            </a:extLst>
          </p:cNvPr>
          <p:cNvPicPr>
            <a:picLocks noChangeAspect="1"/>
          </p:cNvPicPr>
          <p:nvPr/>
        </p:nvPicPr>
        <p:blipFill>
          <a:blip r:embed="rId2"/>
          <a:stretch>
            <a:fillRect/>
          </a:stretch>
        </p:blipFill>
        <p:spPr>
          <a:xfrm>
            <a:off x="4024312" y="2060848"/>
            <a:ext cx="4143375" cy="2305050"/>
          </a:xfrm>
          <a:prstGeom prst="rect">
            <a:avLst/>
          </a:prstGeom>
        </p:spPr>
      </p:pic>
    </p:spTree>
    <p:extLst>
      <p:ext uri="{BB962C8B-B14F-4D97-AF65-F5344CB8AC3E}">
        <p14:creationId xmlns:p14="http://schemas.microsoft.com/office/powerpoint/2010/main" val="73084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5026" name="Picture 2"/>
          <p:cNvPicPr>
            <a:picLocks noChangeAspect="1" noChangeArrowheads="1"/>
          </p:cNvPicPr>
          <p:nvPr/>
        </p:nvPicPr>
        <p:blipFill>
          <a:blip r:embed="rId2" cstate="print"/>
          <a:srcRect/>
          <a:stretch>
            <a:fillRect/>
          </a:stretch>
        </p:blipFill>
        <p:spPr bwMode="auto">
          <a:xfrm>
            <a:off x="370490" y="404664"/>
            <a:ext cx="11451020" cy="4464496"/>
          </a:xfrm>
          <a:prstGeom prst="rect">
            <a:avLst/>
          </a:prstGeom>
          <a:noFill/>
          <a:ln w="9525">
            <a:noFill/>
            <a:miter lim="800000"/>
            <a:headEnd/>
            <a:tailEnd/>
          </a:ln>
        </p:spPr>
      </p:pic>
      <p:sp>
        <p:nvSpPr>
          <p:cNvPr id="3" name="矩形 2">
            <a:extLst>
              <a:ext uri="{FF2B5EF4-FFF2-40B4-BE49-F238E27FC236}">
                <a16:creationId xmlns:a16="http://schemas.microsoft.com/office/drawing/2014/main" id="{BE6328EF-7BF9-40A1-ADEA-662595AB3CA1}"/>
              </a:ext>
            </a:extLst>
          </p:cNvPr>
          <p:cNvSpPr/>
          <p:nvPr/>
        </p:nvSpPr>
        <p:spPr>
          <a:xfrm>
            <a:off x="4295800" y="908720"/>
            <a:ext cx="3240360" cy="936104"/>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FE7B318E-7B7B-43FC-9A8B-133BAFF32919}"/>
              </a:ext>
            </a:extLst>
          </p:cNvPr>
          <p:cNvCxnSpPr/>
          <p:nvPr/>
        </p:nvCxnSpPr>
        <p:spPr>
          <a:xfrm>
            <a:off x="1847528" y="2276872"/>
            <a:ext cx="43924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7B6D8FF-4848-4EFD-9D9B-BF90F1931DE8}"/>
              </a:ext>
            </a:extLst>
          </p:cNvPr>
          <p:cNvCxnSpPr>
            <a:cxnSpLocks/>
          </p:cNvCxnSpPr>
          <p:nvPr/>
        </p:nvCxnSpPr>
        <p:spPr>
          <a:xfrm>
            <a:off x="1847528" y="3501008"/>
            <a:ext cx="38164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D759100-1DEB-4152-9B74-0E4116013852}"/>
              </a:ext>
            </a:extLst>
          </p:cNvPr>
          <p:cNvSpPr txBox="1"/>
          <p:nvPr/>
        </p:nvSpPr>
        <p:spPr>
          <a:xfrm>
            <a:off x="911424" y="5071757"/>
            <a:ext cx="10910086" cy="962956"/>
          </a:xfrm>
          <a:prstGeom prst="rect">
            <a:avLst/>
          </a:prstGeom>
          <a:noFill/>
        </p:spPr>
        <p:txBody>
          <a:bodyPr wrap="square" rtlCol="0">
            <a:spAutoFit/>
          </a:bodyPr>
          <a:lstStyle/>
          <a:p>
            <a:pPr algn="just">
              <a:lnSpc>
                <a:spcPct val="150000"/>
              </a:lnSpc>
            </a:pPr>
            <a:r>
              <a:rPr lang="zh-CN" altLang="zh-CN" sz="2000" b="1" dirty="0">
                <a:solidFill>
                  <a:srgbClr val="FF0000"/>
                </a:solidFill>
              </a:rPr>
              <a:t>由于所有偶数点的度数之和必然为偶数，所以所有奇点度数之和为偶数，而每个奇点的度数为奇数，所以奇点的个数必然为偶数。</a:t>
            </a:r>
            <a:endParaRPr lang="zh-CN" altLang="en-US" sz="2000" b="1" dirty="0">
              <a:solidFill>
                <a:srgbClr val="FF0000"/>
              </a:solidFill>
            </a:endParaRPr>
          </a:p>
        </p:txBody>
      </p:sp>
      <p:sp>
        <p:nvSpPr>
          <p:cNvPr id="2" name="星形: 五角 1">
            <a:extLst>
              <a:ext uri="{FF2B5EF4-FFF2-40B4-BE49-F238E27FC236}">
                <a16:creationId xmlns:a16="http://schemas.microsoft.com/office/drawing/2014/main" id="{3F2B9B49-6FF6-48D2-AF2B-458E057267E2}"/>
              </a:ext>
            </a:extLst>
          </p:cNvPr>
          <p:cNvSpPr/>
          <p:nvPr/>
        </p:nvSpPr>
        <p:spPr>
          <a:xfrm>
            <a:off x="586514" y="404664"/>
            <a:ext cx="324910" cy="36004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zh-CN" dirty="0"/>
              <a:t>平面图及图的着色</a:t>
            </a:r>
            <a:endParaRPr lang="zh-CN" altLang="en-US" dirty="0"/>
          </a:p>
        </p:txBody>
      </p:sp>
      <p:sp>
        <p:nvSpPr>
          <p:cNvPr id="3" name="文本占位符 2"/>
          <p:cNvSpPr>
            <a:spLocks noGrp="1"/>
          </p:cNvSpPr>
          <p:nvPr>
            <p:ph type="body" sz="quarter" idx="10"/>
          </p:nvPr>
        </p:nvSpPr>
        <p:spPr>
          <a:xfrm>
            <a:off x="623392" y="980728"/>
            <a:ext cx="10871200" cy="5256212"/>
          </a:xfrm>
        </p:spPr>
        <p:txBody>
          <a:bodyPr/>
          <a:lstStyle/>
          <a:p>
            <a:r>
              <a:rPr lang="en-US" altLang="zh-CN" b="1" u="sng" dirty="0">
                <a:solidFill>
                  <a:srgbClr val="00B050"/>
                </a:solidFill>
              </a:rPr>
              <a:t>5.6.1  </a:t>
            </a:r>
            <a:r>
              <a:rPr lang="zh-CN" altLang="zh-CN" b="1" u="sng" dirty="0">
                <a:solidFill>
                  <a:srgbClr val="00B050"/>
                </a:solidFill>
              </a:rPr>
              <a:t>平面图</a:t>
            </a:r>
          </a:p>
          <a:p>
            <a:pPr algn="just"/>
            <a:r>
              <a:rPr lang="en-US" altLang="zh-CN" sz="2400" dirty="0">
                <a:solidFill>
                  <a:schemeClr val="tx1"/>
                </a:solidFill>
              </a:rPr>
              <a:t>       </a:t>
            </a:r>
            <a:r>
              <a:rPr lang="zh-CN" altLang="zh-CN" sz="2400" dirty="0">
                <a:solidFill>
                  <a:schemeClr val="tx1"/>
                </a:solidFill>
              </a:rPr>
              <a:t>图的平面性是图的一个十分重要的性质，它有许多实际的应用。例如，电路设计经常考虑布线是否可以避免交叉以减少元器件之间的相互干扰。如果必须交叉，那么怎样才能使交叉处尽可能地少？又如地下水管、煤气管和电缆线等各种管道的铺设，为了安全起见，怎样布局才能不交叉？这些问题都可以抽象为图论中平面图的判定问题。</a:t>
            </a:r>
          </a:p>
          <a:p>
            <a:endParaRPr lang="zh-CN" altLang="en-US" dirty="0"/>
          </a:p>
        </p:txBody>
      </p:sp>
      <p:pic>
        <p:nvPicPr>
          <p:cNvPr id="4" name="图片 3">
            <a:extLst>
              <a:ext uri="{FF2B5EF4-FFF2-40B4-BE49-F238E27FC236}">
                <a16:creationId xmlns:a16="http://schemas.microsoft.com/office/drawing/2014/main" id="{8081F47D-25E4-4529-A57F-1C6A557FC476}"/>
              </a:ext>
            </a:extLst>
          </p:cNvPr>
          <p:cNvPicPr>
            <a:picLocks noChangeAspect="1"/>
          </p:cNvPicPr>
          <p:nvPr/>
        </p:nvPicPr>
        <p:blipFill>
          <a:blip r:embed="rId2"/>
          <a:stretch>
            <a:fillRect/>
          </a:stretch>
        </p:blipFill>
        <p:spPr>
          <a:xfrm>
            <a:off x="3143672" y="4365104"/>
            <a:ext cx="6264696" cy="2231366"/>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764704"/>
            <a:ext cx="10871200" cy="5256212"/>
          </a:xfrm>
        </p:spPr>
        <p:txBody>
          <a:bodyPr/>
          <a:lstStyle/>
          <a:p>
            <a:pPr algn="just"/>
            <a:r>
              <a:rPr lang="zh-CN" altLang="zh-CN" b="1" dirty="0">
                <a:solidFill>
                  <a:schemeClr val="tx1"/>
                </a:solidFill>
              </a:rPr>
              <a:t>定义</a:t>
            </a:r>
            <a:r>
              <a:rPr lang="en-US" altLang="zh-CN" b="1" dirty="0">
                <a:solidFill>
                  <a:schemeClr val="tx1"/>
                </a:solidFill>
              </a:rPr>
              <a:t>5.20  </a:t>
            </a:r>
            <a:r>
              <a:rPr lang="zh-CN" altLang="zh-CN" dirty="0">
                <a:solidFill>
                  <a:schemeClr val="tx1"/>
                </a:solidFill>
              </a:rPr>
              <a:t>将图</a:t>
            </a:r>
            <a:r>
              <a:rPr lang="en-US" altLang="zh-CN" i="1" dirty="0">
                <a:solidFill>
                  <a:schemeClr val="tx1"/>
                </a:solidFill>
              </a:rPr>
              <a:t>G </a:t>
            </a:r>
            <a:r>
              <a:rPr lang="zh-CN" altLang="zh-CN" dirty="0">
                <a:solidFill>
                  <a:schemeClr val="tx1"/>
                </a:solidFill>
              </a:rPr>
              <a:t>的图形画在一个曲面</a:t>
            </a:r>
            <a:r>
              <a:rPr lang="en-US" altLang="zh-CN" i="1" dirty="0">
                <a:solidFill>
                  <a:schemeClr val="tx1"/>
                </a:solidFill>
              </a:rPr>
              <a:t>S</a:t>
            </a:r>
            <a:r>
              <a:rPr lang="zh-CN" altLang="zh-CN" dirty="0">
                <a:solidFill>
                  <a:schemeClr val="tx1"/>
                </a:solidFill>
              </a:rPr>
              <a:t>上，使</a:t>
            </a:r>
            <a:r>
              <a:rPr lang="en-US" altLang="zh-CN" i="1" dirty="0">
                <a:solidFill>
                  <a:schemeClr val="tx1"/>
                </a:solidFill>
              </a:rPr>
              <a:t>G </a:t>
            </a:r>
            <a:r>
              <a:rPr lang="zh-CN" altLang="zh-CN" dirty="0">
                <a:solidFill>
                  <a:schemeClr val="tx1"/>
                </a:solidFill>
              </a:rPr>
              <a:t>的任何两条边均不交叉，则称</a:t>
            </a:r>
            <a:r>
              <a:rPr lang="en-US" altLang="zh-CN" i="1" dirty="0">
                <a:solidFill>
                  <a:schemeClr val="tx1"/>
                </a:solidFill>
              </a:rPr>
              <a:t>G </a:t>
            </a:r>
            <a:r>
              <a:rPr lang="zh-CN" altLang="zh-CN" dirty="0">
                <a:solidFill>
                  <a:schemeClr val="tx1"/>
                </a:solidFill>
              </a:rPr>
              <a:t>被</a:t>
            </a:r>
            <a:r>
              <a:rPr lang="zh-CN" altLang="zh-CN" b="1" dirty="0">
                <a:solidFill>
                  <a:schemeClr val="tx1"/>
                </a:solidFill>
              </a:rPr>
              <a:t>嵌入曲面</a:t>
            </a:r>
            <a:r>
              <a:rPr lang="en-US" altLang="zh-CN" b="1" i="1" dirty="0">
                <a:solidFill>
                  <a:schemeClr val="tx1"/>
                </a:solidFill>
              </a:rPr>
              <a:t>S</a:t>
            </a:r>
            <a:r>
              <a:rPr lang="zh-CN" altLang="zh-CN" dirty="0">
                <a:solidFill>
                  <a:schemeClr val="tx1"/>
                </a:solidFill>
              </a:rPr>
              <a:t>。可以嵌入平面的图称为</a:t>
            </a:r>
            <a:r>
              <a:rPr lang="zh-CN" altLang="zh-CN" b="1" dirty="0">
                <a:solidFill>
                  <a:schemeClr val="tx1"/>
                </a:solidFill>
              </a:rPr>
              <a:t>平面图</a:t>
            </a:r>
            <a:r>
              <a:rPr lang="zh-CN" altLang="zh-CN" dirty="0">
                <a:solidFill>
                  <a:schemeClr val="tx1"/>
                </a:solidFill>
              </a:rPr>
              <a:t>，平面图嵌入平面后得到的任何两条边均不交叉的图称为平面图的一个</a:t>
            </a:r>
            <a:r>
              <a:rPr lang="zh-CN" altLang="zh-CN" b="1" dirty="0">
                <a:solidFill>
                  <a:schemeClr val="tx1"/>
                </a:solidFill>
              </a:rPr>
              <a:t>平面嵌入</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有些图形从表面上看有些边是相交的，但是不能就此肯定它不是平面图。例如，图</a:t>
            </a:r>
            <a:r>
              <a:rPr lang="en-US" altLang="zh-CN" dirty="0">
                <a:solidFill>
                  <a:schemeClr val="tx1"/>
                </a:solidFill>
              </a:rPr>
              <a:t>5.37(a)</a:t>
            </a:r>
            <a:r>
              <a:rPr lang="zh-CN" altLang="zh-CN" dirty="0">
                <a:solidFill>
                  <a:schemeClr val="tx1"/>
                </a:solidFill>
              </a:rPr>
              <a:t>从表面上看它们有边相交，但把它们改画成图</a:t>
            </a:r>
            <a:r>
              <a:rPr lang="en-US" altLang="zh-CN" dirty="0">
                <a:solidFill>
                  <a:schemeClr val="tx1"/>
                </a:solidFill>
              </a:rPr>
              <a:t>5.37(b)</a:t>
            </a:r>
            <a:r>
              <a:rPr lang="zh-CN" altLang="zh-CN" dirty="0">
                <a:solidFill>
                  <a:schemeClr val="tx1"/>
                </a:solidFill>
              </a:rPr>
              <a:t>后（即平面嵌入），可以看出它是平面图。</a:t>
            </a:r>
            <a:endParaRPr lang="zh-CN" altLang="en-US" dirty="0">
              <a:solidFill>
                <a:schemeClr val="tx1"/>
              </a:solidFill>
            </a:endParaRPr>
          </a:p>
        </p:txBody>
      </p:sp>
      <p:pic>
        <p:nvPicPr>
          <p:cNvPr id="655362" name="Picture 2"/>
          <p:cNvPicPr>
            <a:picLocks noChangeAspect="1" noChangeArrowheads="1"/>
          </p:cNvPicPr>
          <p:nvPr/>
        </p:nvPicPr>
        <p:blipFill>
          <a:blip r:embed="rId2" cstate="print"/>
          <a:srcRect/>
          <a:stretch>
            <a:fillRect/>
          </a:stretch>
        </p:blipFill>
        <p:spPr bwMode="auto">
          <a:xfrm>
            <a:off x="2542829" y="3275972"/>
            <a:ext cx="7087758" cy="2952328"/>
          </a:xfrm>
          <a:prstGeom prst="rect">
            <a:avLst/>
          </a:prstGeom>
          <a:noFill/>
          <a:ln w="9525">
            <a:noFill/>
            <a:miter lim="800000"/>
            <a:headEnd/>
            <a:tailEnd/>
          </a:ln>
        </p:spPr>
      </p:pic>
      <p:sp>
        <p:nvSpPr>
          <p:cNvPr id="5" name="矩形 4"/>
          <p:cNvSpPr/>
          <p:nvPr/>
        </p:nvSpPr>
        <p:spPr>
          <a:xfrm>
            <a:off x="4727848" y="6237312"/>
            <a:ext cx="2592288" cy="400110"/>
          </a:xfrm>
          <a:prstGeom prst="rect">
            <a:avLst/>
          </a:prstGeom>
        </p:spPr>
        <p:txBody>
          <a:bodyPr wrap="square">
            <a:spAutoFit/>
          </a:bodyPr>
          <a:lstStyle/>
          <a:p>
            <a:r>
              <a:rPr lang="zh-CN" altLang="zh-CN" sz="2000" b="1" dirty="0"/>
              <a:t>图</a:t>
            </a:r>
            <a:r>
              <a:rPr lang="en-US" altLang="zh-CN" sz="2000" b="1" dirty="0"/>
              <a:t>5.37  </a:t>
            </a:r>
            <a:r>
              <a:rPr lang="zh-CN" altLang="zh-CN" sz="2000" b="1" dirty="0"/>
              <a:t>平面图的例</a:t>
            </a:r>
            <a:r>
              <a:rPr lang="zh-CN" altLang="en-US" sz="2000" b="1" dirty="0"/>
              <a:t>子</a:t>
            </a:r>
          </a:p>
        </p:txBody>
      </p:sp>
      <p:cxnSp>
        <p:nvCxnSpPr>
          <p:cNvPr id="4" name="直接连接符 3">
            <a:extLst>
              <a:ext uri="{FF2B5EF4-FFF2-40B4-BE49-F238E27FC236}">
                <a16:creationId xmlns:a16="http://schemas.microsoft.com/office/drawing/2014/main" id="{1E63617C-2DAF-4212-8841-000BF824947A}"/>
              </a:ext>
            </a:extLst>
          </p:cNvPr>
          <p:cNvCxnSpPr/>
          <p:nvPr/>
        </p:nvCxnSpPr>
        <p:spPr>
          <a:xfrm>
            <a:off x="769938" y="1268760"/>
            <a:ext cx="107266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7B1A03F-E047-488F-825B-4BC8ABE30B75}"/>
              </a:ext>
            </a:extLst>
          </p:cNvPr>
          <p:cNvCxnSpPr/>
          <p:nvPr/>
        </p:nvCxnSpPr>
        <p:spPr>
          <a:xfrm>
            <a:off x="769938" y="1772816"/>
            <a:ext cx="107266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F215B01-963C-4155-933A-B7950BEFB169}"/>
              </a:ext>
            </a:extLst>
          </p:cNvPr>
          <p:cNvCxnSpPr>
            <a:cxnSpLocks/>
          </p:cNvCxnSpPr>
          <p:nvPr/>
        </p:nvCxnSpPr>
        <p:spPr>
          <a:xfrm>
            <a:off x="769938" y="2204864"/>
            <a:ext cx="17728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5470268-9C21-42C5-880D-5D1CA6A110D3}"/>
              </a:ext>
            </a:extLst>
          </p:cNvPr>
          <p:cNvCxnSpPr/>
          <p:nvPr/>
        </p:nvCxnSpPr>
        <p:spPr>
          <a:xfrm>
            <a:off x="983432" y="4365104"/>
            <a:ext cx="13681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321A638-045C-4362-BDD6-99A30CEAE0DC}"/>
              </a:ext>
            </a:extLst>
          </p:cNvPr>
          <p:cNvSpPr txBox="1"/>
          <p:nvPr/>
        </p:nvSpPr>
        <p:spPr>
          <a:xfrm>
            <a:off x="1199456" y="3933056"/>
            <a:ext cx="877163" cy="369332"/>
          </a:xfrm>
          <a:prstGeom prst="rect">
            <a:avLst/>
          </a:prstGeom>
          <a:noFill/>
        </p:spPr>
        <p:txBody>
          <a:bodyPr wrap="none" rtlCol="0">
            <a:spAutoFit/>
          </a:bodyPr>
          <a:lstStyle/>
          <a:p>
            <a:r>
              <a:rPr lang="zh-CN" altLang="en-US" b="1" dirty="0"/>
              <a:t>平面图</a:t>
            </a:r>
          </a:p>
        </p:txBody>
      </p:sp>
      <p:cxnSp>
        <p:nvCxnSpPr>
          <p:cNvPr id="13" name="直接箭头连接符 12">
            <a:extLst>
              <a:ext uri="{FF2B5EF4-FFF2-40B4-BE49-F238E27FC236}">
                <a16:creationId xmlns:a16="http://schemas.microsoft.com/office/drawing/2014/main" id="{74AACA2B-FC65-4063-9340-5580C60FC4B3}"/>
              </a:ext>
            </a:extLst>
          </p:cNvPr>
          <p:cNvCxnSpPr>
            <a:cxnSpLocks/>
          </p:cNvCxnSpPr>
          <p:nvPr/>
        </p:nvCxnSpPr>
        <p:spPr>
          <a:xfrm flipH="1">
            <a:off x="9821833" y="4509120"/>
            <a:ext cx="15307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8B6E9B8-2986-4D57-B974-EE0E5F984986}"/>
              </a:ext>
            </a:extLst>
          </p:cNvPr>
          <p:cNvSpPr txBox="1"/>
          <p:nvPr/>
        </p:nvSpPr>
        <p:spPr>
          <a:xfrm>
            <a:off x="10094160" y="4067780"/>
            <a:ext cx="1114408" cy="369332"/>
          </a:xfrm>
          <a:prstGeom prst="rect">
            <a:avLst/>
          </a:prstGeom>
          <a:noFill/>
        </p:spPr>
        <p:txBody>
          <a:bodyPr wrap="none" rtlCol="0">
            <a:spAutoFit/>
          </a:bodyPr>
          <a:lstStyle/>
          <a:p>
            <a:r>
              <a:rPr lang="zh-CN" altLang="en-US" b="1" dirty="0"/>
              <a:t>平面嵌入</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7408" y="404664"/>
            <a:ext cx="10871200" cy="987972"/>
          </a:xfrm>
        </p:spPr>
        <p:txBody>
          <a:bodyPr/>
          <a:lstStyle/>
          <a:p>
            <a:r>
              <a:rPr lang="en-US" altLang="zh-CN" dirty="0">
                <a:solidFill>
                  <a:schemeClr val="tx1"/>
                </a:solidFill>
              </a:rPr>
              <a:t>       </a:t>
            </a:r>
            <a:r>
              <a:rPr lang="zh-CN" altLang="zh-CN" dirty="0">
                <a:solidFill>
                  <a:schemeClr val="tx1"/>
                </a:solidFill>
              </a:rPr>
              <a:t>但有些图形无论怎么改画，总有边相交，如完全图</a:t>
            </a:r>
            <a:r>
              <a:rPr lang="en-US" altLang="zh-CN" dirty="0">
                <a:solidFill>
                  <a:schemeClr val="tx1"/>
                </a:solidFill>
              </a:rPr>
              <a:t>       </a:t>
            </a:r>
            <a:r>
              <a:rPr lang="zh-CN" altLang="zh-CN" dirty="0">
                <a:solidFill>
                  <a:schemeClr val="tx1"/>
                </a:solidFill>
              </a:rPr>
              <a:t>和二部图</a:t>
            </a:r>
            <a:r>
              <a:rPr lang="en-US" altLang="zh-CN" dirty="0">
                <a:solidFill>
                  <a:schemeClr val="tx1"/>
                </a:solidFill>
              </a:rPr>
              <a:t>        </a:t>
            </a:r>
            <a:r>
              <a:rPr lang="zh-CN" altLang="zh-CN" dirty="0">
                <a:solidFill>
                  <a:schemeClr val="tx1"/>
                </a:solidFill>
              </a:rPr>
              <a:t>就是非平面图，如图</a:t>
            </a:r>
            <a:r>
              <a:rPr lang="en-US" altLang="zh-CN" dirty="0">
                <a:solidFill>
                  <a:schemeClr val="tx1"/>
                </a:solidFill>
              </a:rPr>
              <a:t>5.38</a:t>
            </a:r>
            <a:r>
              <a:rPr lang="zh-CN" altLang="zh-CN" dirty="0">
                <a:solidFill>
                  <a:schemeClr val="tx1"/>
                </a:solidFill>
              </a:rPr>
              <a:t>所示</a:t>
            </a:r>
            <a:r>
              <a:rPr lang="en-US" altLang="zh-CN" dirty="0">
                <a:solidFill>
                  <a:schemeClr val="tx1"/>
                </a:solidFill>
              </a:rPr>
              <a:t>(</a:t>
            </a:r>
            <a:r>
              <a:rPr lang="zh-CN" altLang="en-US" dirty="0">
                <a:solidFill>
                  <a:schemeClr val="tx1"/>
                </a:solidFill>
              </a:rPr>
              <a:t>完全图</a:t>
            </a:r>
            <a:r>
              <a:rPr lang="en-US" altLang="zh-CN" dirty="0">
                <a:solidFill>
                  <a:schemeClr val="tx1"/>
                </a:solidFill>
              </a:rPr>
              <a:t>K</a:t>
            </a:r>
            <a:r>
              <a:rPr lang="en-US" altLang="zh-CN" baseline="-25000" dirty="0">
                <a:solidFill>
                  <a:schemeClr val="tx1"/>
                </a:solidFill>
              </a:rPr>
              <a:t>5 </a:t>
            </a:r>
            <a:r>
              <a:rPr lang="zh-CN" altLang="en-US" dirty="0">
                <a:solidFill>
                  <a:schemeClr val="tx1"/>
                </a:solidFill>
              </a:rPr>
              <a:t>和完全二部图</a:t>
            </a:r>
            <a:r>
              <a:rPr lang="en-US" altLang="zh-CN" dirty="0">
                <a:solidFill>
                  <a:schemeClr val="tx1"/>
                </a:solidFill>
              </a:rPr>
              <a:t>K</a:t>
            </a:r>
            <a:r>
              <a:rPr lang="en-US" altLang="zh-CN" baseline="-25000" dirty="0">
                <a:solidFill>
                  <a:schemeClr val="tx1"/>
                </a:solidFill>
              </a:rPr>
              <a:t>3,3</a:t>
            </a:r>
            <a:r>
              <a:rPr lang="en-US" altLang="zh-CN" dirty="0">
                <a:solidFill>
                  <a:schemeClr val="tx1"/>
                </a:solidFill>
              </a:rPr>
              <a:t> </a:t>
            </a:r>
            <a:r>
              <a:rPr lang="zh-CN" altLang="en-US" dirty="0">
                <a:solidFill>
                  <a:schemeClr val="tx1"/>
                </a:solidFill>
              </a:rPr>
              <a:t>是最“小”的非平面图</a:t>
            </a:r>
            <a:r>
              <a:rPr lang="en-US" altLang="zh-CN" dirty="0">
                <a:solidFill>
                  <a:schemeClr val="tx1"/>
                </a:solidFill>
              </a:rPr>
              <a:t>)</a:t>
            </a:r>
            <a:r>
              <a:rPr lang="zh-CN" altLang="zh-CN" dirty="0">
                <a:solidFill>
                  <a:schemeClr val="tx1"/>
                </a:solidFill>
              </a:rPr>
              <a:t>。</a:t>
            </a:r>
          </a:p>
          <a:p>
            <a:endParaRPr lang="zh-CN" altLang="en-US" dirty="0"/>
          </a:p>
        </p:txBody>
      </p:sp>
      <p:sp>
        <p:nvSpPr>
          <p:cNvPr id="664583" name="Rectangle 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64582" name="Object 6"/>
          <p:cNvGraphicFramePr>
            <a:graphicFrameLocks noChangeAspect="1"/>
          </p:cNvGraphicFramePr>
          <p:nvPr>
            <p:extLst>
              <p:ext uri="{D42A27DB-BD31-4B8C-83A1-F6EECF244321}">
                <p14:modId xmlns:p14="http://schemas.microsoft.com/office/powerpoint/2010/main" val="1678104814"/>
              </p:ext>
            </p:extLst>
          </p:nvPr>
        </p:nvGraphicFramePr>
        <p:xfrm>
          <a:off x="6959574" y="454275"/>
          <a:ext cx="432048" cy="453651"/>
        </p:xfrm>
        <a:graphic>
          <a:graphicData uri="http://schemas.openxmlformats.org/presentationml/2006/ole">
            <mc:AlternateContent xmlns:mc="http://schemas.openxmlformats.org/markup-compatibility/2006">
              <mc:Choice xmlns:v="urn:schemas-microsoft-com:vml" Requires="v">
                <p:oleObj spid="_x0000_s717237" r:id="rId3" imgW="190417" imgH="203112" progId="Equation.DSMT4">
                  <p:embed/>
                </p:oleObj>
              </mc:Choice>
              <mc:Fallback>
                <p:oleObj r:id="rId3" imgW="190417" imgH="203112" progId="Equation.DSMT4">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574" y="454275"/>
                        <a:ext cx="432048" cy="4536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4585"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64584" name="Object 8"/>
          <p:cNvGraphicFramePr>
            <a:graphicFrameLocks noChangeAspect="1"/>
          </p:cNvGraphicFramePr>
          <p:nvPr>
            <p:extLst>
              <p:ext uri="{D42A27DB-BD31-4B8C-83A1-F6EECF244321}">
                <p14:modId xmlns:p14="http://schemas.microsoft.com/office/powerpoint/2010/main" val="1691305029"/>
              </p:ext>
            </p:extLst>
          </p:nvPr>
        </p:nvGraphicFramePr>
        <p:xfrm>
          <a:off x="8471742" y="475878"/>
          <a:ext cx="551384" cy="463163"/>
        </p:xfrm>
        <a:graphic>
          <a:graphicData uri="http://schemas.openxmlformats.org/presentationml/2006/ole">
            <mc:AlternateContent xmlns:mc="http://schemas.openxmlformats.org/markup-compatibility/2006">
              <mc:Choice xmlns:v="urn:schemas-microsoft-com:vml" Requires="v">
                <p:oleObj spid="_x0000_s717238" r:id="rId5" imgW="241195" imgH="203112" progId="Equation.DSMT4">
                  <p:embed/>
                </p:oleObj>
              </mc:Choice>
              <mc:Fallback>
                <p:oleObj r:id="rId5" imgW="241195" imgH="203112" progId="Equation.DSMT4">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1742" y="475878"/>
                        <a:ext cx="551384" cy="463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4586" name="Picture 10" descr="6-32"/>
          <p:cNvPicPr>
            <a:picLocks noChangeAspect="1" noChangeArrowheads="1"/>
          </p:cNvPicPr>
          <p:nvPr/>
        </p:nvPicPr>
        <p:blipFill>
          <a:blip r:embed="rId7" cstate="print"/>
          <a:srcRect/>
          <a:stretch>
            <a:fillRect/>
          </a:stretch>
        </p:blipFill>
        <p:spPr bwMode="auto">
          <a:xfrm>
            <a:off x="983432" y="1473419"/>
            <a:ext cx="5328592" cy="4843684"/>
          </a:xfrm>
          <a:prstGeom prst="rect">
            <a:avLst/>
          </a:prstGeom>
          <a:noFill/>
          <a:ln w="9525">
            <a:noFill/>
            <a:miter lim="800000"/>
            <a:headEnd/>
            <a:tailEnd/>
          </a:ln>
        </p:spPr>
      </p:pic>
      <p:sp>
        <p:nvSpPr>
          <p:cNvPr id="14" name="矩形 13"/>
          <p:cNvSpPr/>
          <p:nvPr/>
        </p:nvSpPr>
        <p:spPr>
          <a:xfrm>
            <a:off x="2066288" y="6381328"/>
            <a:ext cx="2805576" cy="400110"/>
          </a:xfrm>
          <a:prstGeom prst="rect">
            <a:avLst/>
          </a:prstGeom>
        </p:spPr>
        <p:txBody>
          <a:bodyPr wrap="none">
            <a:spAutoFit/>
          </a:bodyPr>
          <a:lstStyle/>
          <a:p>
            <a:pPr algn="ctr"/>
            <a:r>
              <a:rPr lang="zh-CN" altLang="zh-CN" sz="2000" b="1" dirty="0"/>
              <a:t>图</a:t>
            </a:r>
            <a:r>
              <a:rPr lang="en-US" altLang="zh-CN" sz="2000" b="1" dirty="0"/>
              <a:t>5.38  </a:t>
            </a:r>
            <a:r>
              <a:rPr lang="zh-CN" altLang="zh-CN" sz="2000" b="1" dirty="0"/>
              <a:t>非平面图的例子</a:t>
            </a:r>
          </a:p>
        </p:txBody>
      </p:sp>
      <p:cxnSp>
        <p:nvCxnSpPr>
          <p:cNvPr id="4" name="直接连接符 3">
            <a:extLst>
              <a:ext uri="{FF2B5EF4-FFF2-40B4-BE49-F238E27FC236}">
                <a16:creationId xmlns:a16="http://schemas.microsoft.com/office/drawing/2014/main" id="{5754C6F0-4289-43FF-8655-DB5B266CA5D5}"/>
              </a:ext>
            </a:extLst>
          </p:cNvPr>
          <p:cNvCxnSpPr/>
          <p:nvPr/>
        </p:nvCxnSpPr>
        <p:spPr>
          <a:xfrm>
            <a:off x="5951984" y="939041"/>
            <a:ext cx="4608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51CEAE8-B8A8-4DD9-A85B-7A928D550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128" y="1344817"/>
            <a:ext cx="3816424" cy="5508495"/>
          </a:xfrm>
          <a:prstGeom prst="rect">
            <a:avLst/>
          </a:prstGeom>
        </p:spPr>
      </p:pic>
      <p:sp>
        <p:nvSpPr>
          <p:cNvPr id="2" name="椭圆 1">
            <a:extLst>
              <a:ext uri="{FF2B5EF4-FFF2-40B4-BE49-F238E27FC236}">
                <a16:creationId xmlns:a16="http://schemas.microsoft.com/office/drawing/2014/main" id="{EA6829D4-72CD-49E2-B5DF-53630AD0BD19}"/>
              </a:ext>
            </a:extLst>
          </p:cNvPr>
          <p:cNvSpPr/>
          <p:nvPr/>
        </p:nvSpPr>
        <p:spPr>
          <a:xfrm>
            <a:off x="1631504" y="5373216"/>
            <a:ext cx="43478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8C3F311-750D-4A50-8891-38493F4D457C}"/>
              </a:ext>
            </a:extLst>
          </p:cNvPr>
          <p:cNvSpPr/>
          <p:nvPr/>
        </p:nvSpPr>
        <p:spPr>
          <a:xfrm>
            <a:off x="4390363" y="4101210"/>
            <a:ext cx="43478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704599-87A0-4AB6-9386-04547B09211D}"/>
              </a:ext>
            </a:extLst>
          </p:cNvPr>
          <p:cNvPicPr>
            <a:picLocks noChangeAspect="1"/>
          </p:cNvPicPr>
          <p:nvPr/>
        </p:nvPicPr>
        <p:blipFill>
          <a:blip r:embed="rId2"/>
          <a:stretch>
            <a:fillRect/>
          </a:stretch>
        </p:blipFill>
        <p:spPr>
          <a:xfrm>
            <a:off x="2351584" y="116632"/>
            <a:ext cx="7792236" cy="6336704"/>
          </a:xfrm>
          <a:prstGeom prst="rect">
            <a:avLst/>
          </a:prstGeom>
        </p:spPr>
      </p:pic>
      <p:sp>
        <p:nvSpPr>
          <p:cNvPr id="2" name="文本框 1">
            <a:extLst>
              <a:ext uri="{FF2B5EF4-FFF2-40B4-BE49-F238E27FC236}">
                <a16:creationId xmlns:a16="http://schemas.microsoft.com/office/drawing/2014/main" id="{2F0617D5-0AD0-4DAB-A6F3-3EB3BDAEA57B}"/>
              </a:ext>
            </a:extLst>
          </p:cNvPr>
          <p:cNvSpPr txBox="1"/>
          <p:nvPr/>
        </p:nvSpPr>
        <p:spPr>
          <a:xfrm>
            <a:off x="839416" y="980728"/>
            <a:ext cx="862737"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K</a:t>
            </a:r>
            <a:r>
              <a:rPr lang="en-US" altLang="zh-CN" sz="2800" b="1" baseline="-25000" dirty="0">
                <a:latin typeface="Times New Roman" panose="02020603050405020304" pitchFamily="18" charset="0"/>
                <a:cs typeface="Times New Roman" panose="02020603050405020304" pitchFamily="18" charset="0"/>
              </a:rPr>
              <a:t>5</a:t>
            </a:r>
            <a:r>
              <a:rPr lang="en-US" altLang="zh-CN" sz="2800" b="1" dirty="0">
                <a:latin typeface="Times New Roman" panose="02020603050405020304" pitchFamily="18" charset="0"/>
                <a:cs typeface="Times New Roman" panose="02020603050405020304" pitchFamily="18" charset="0"/>
              </a:rPr>
              <a:t>-e</a:t>
            </a:r>
            <a:endParaRPr lang="zh-CN" altLang="en-US" sz="2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1E6260C-4EDB-435B-AEC6-6EDE0F45A6FE}"/>
              </a:ext>
            </a:extLst>
          </p:cNvPr>
          <p:cNvSpPr txBox="1"/>
          <p:nvPr/>
        </p:nvSpPr>
        <p:spPr>
          <a:xfrm>
            <a:off x="903674" y="3023374"/>
            <a:ext cx="583814"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K</a:t>
            </a:r>
            <a:r>
              <a:rPr lang="en-US" altLang="zh-CN" sz="2800" b="1" baseline="-25000" dirty="0">
                <a:latin typeface="Times New Roman" panose="02020603050405020304" pitchFamily="18" charset="0"/>
                <a:cs typeface="Times New Roman" panose="02020603050405020304" pitchFamily="18" charset="0"/>
              </a:rPr>
              <a:t>5</a:t>
            </a:r>
            <a:endParaRPr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2F6F65F-B49B-4B2E-8D6A-C36955CA9CB5}"/>
              </a:ext>
            </a:extLst>
          </p:cNvPr>
          <p:cNvSpPr txBox="1"/>
          <p:nvPr/>
        </p:nvSpPr>
        <p:spPr>
          <a:xfrm>
            <a:off x="2999656" y="6190764"/>
            <a:ext cx="763351"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K</a:t>
            </a:r>
            <a:r>
              <a:rPr lang="en-US" altLang="zh-CN" sz="2800" b="1" baseline="-25000" dirty="0">
                <a:latin typeface="Times New Roman" panose="02020603050405020304" pitchFamily="18" charset="0"/>
                <a:cs typeface="Times New Roman" panose="02020603050405020304" pitchFamily="18" charset="0"/>
              </a:rPr>
              <a:t>3,3</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8948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50602" y="116632"/>
            <a:ext cx="10871200" cy="3708322"/>
          </a:xfrm>
        </p:spPr>
        <p:txBody>
          <a:bodyPr/>
          <a:lstStyle/>
          <a:p>
            <a:pPr algn="just"/>
            <a:r>
              <a:rPr lang="zh-CN" altLang="zh-CN" b="1" dirty="0">
                <a:solidFill>
                  <a:schemeClr val="tx1"/>
                </a:solidFill>
              </a:rPr>
              <a:t>定义</a:t>
            </a:r>
            <a:r>
              <a:rPr lang="en-US" altLang="zh-CN" b="1" dirty="0">
                <a:solidFill>
                  <a:schemeClr val="tx1"/>
                </a:solidFill>
              </a:rPr>
              <a:t>5.21  </a:t>
            </a:r>
            <a:r>
              <a:rPr lang="zh-CN" altLang="zh-CN" dirty="0">
                <a:solidFill>
                  <a:schemeClr val="tx1"/>
                </a:solidFill>
              </a:rPr>
              <a:t>设</a:t>
            </a:r>
            <a:r>
              <a:rPr lang="en-US" altLang="zh-CN" i="1" dirty="0">
                <a:solidFill>
                  <a:schemeClr val="tx1"/>
                </a:solidFill>
              </a:rPr>
              <a:t>G </a:t>
            </a:r>
            <a:r>
              <a:rPr lang="zh-CN" altLang="zh-CN" dirty="0">
                <a:solidFill>
                  <a:schemeClr val="tx1"/>
                </a:solidFill>
              </a:rPr>
              <a:t>是平面图的一个平面嵌入。由</a:t>
            </a:r>
            <a:r>
              <a:rPr lang="en-US" altLang="zh-CN" i="1" dirty="0">
                <a:solidFill>
                  <a:schemeClr val="tx1"/>
                </a:solidFill>
              </a:rPr>
              <a:t>G </a:t>
            </a:r>
            <a:r>
              <a:rPr lang="zh-CN" altLang="zh-CN" dirty="0">
                <a:solidFill>
                  <a:schemeClr val="tx1"/>
                </a:solidFill>
              </a:rPr>
              <a:t>的边将</a:t>
            </a:r>
            <a:r>
              <a:rPr lang="en-US" altLang="zh-CN" i="1" dirty="0">
                <a:solidFill>
                  <a:schemeClr val="tx1"/>
                </a:solidFill>
              </a:rPr>
              <a:t>G </a:t>
            </a:r>
            <a:r>
              <a:rPr lang="zh-CN" altLang="zh-CN" dirty="0">
                <a:solidFill>
                  <a:schemeClr val="tx1"/>
                </a:solidFill>
              </a:rPr>
              <a:t>所在平面划分成若干个连通区域，每个连通区域都称为</a:t>
            </a:r>
            <a:r>
              <a:rPr lang="en-US" altLang="zh-CN" i="1" dirty="0">
                <a:solidFill>
                  <a:schemeClr val="tx1"/>
                </a:solidFill>
              </a:rPr>
              <a:t>G </a:t>
            </a:r>
            <a:r>
              <a:rPr lang="zh-CN" altLang="zh-CN" dirty="0">
                <a:solidFill>
                  <a:schemeClr val="tx1"/>
                </a:solidFill>
              </a:rPr>
              <a:t>的一个</a:t>
            </a:r>
            <a:r>
              <a:rPr lang="zh-CN" altLang="zh-CN" b="1" dirty="0">
                <a:solidFill>
                  <a:schemeClr val="tx1"/>
                </a:solidFill>
              </a:rPr>
              <a:t>面</a:t>
            </a:r>
            <a:r>
              <a:rPr lang="zh-CN" altLang="zh-CN" dirty="0">
                <a:solidFill>
                  <a:schemeClr val="tx1"/>
                </a:solidFill>
              </a:rPr>
              <a:t>。面积无限的区域称为</a:t>
            </a:r>
            <a:r>
              <a:rPr lang="zh-CN" altLang="zh-CN" b="1" dirty="0">
                <a:solidFill>
                  <a:schemeClr val="tx1"/>
                </a:solidFill>
              </a:rPr>
              <a:t>外部面</a:t>
            </a:r>
            <a:r>
              <a:rPr lang="zh-CN" altLang="zh-CN" dirty="0">
                <a:solidFill>
                  <a:schemeClr val="tx1"/>
                </a:solidFill>
              </a:rPr>
              <a:t>，面积有限的区域称为</a:t>
            </a:r>
            <a:r>
              <a:rPr lang="zh-CN" altLang="zh-CN" b="1" dirty="0">
                <a:solidFill>
                  <a:schemeClr val="tx1"/>
                </a:solidFill>
              </a:rPr>
              <a:t>内部面</a:t>
            </a:r>
            <a:r>
              <a:rPr lang="zh-CN" altLang="zh-CN" dirty="0">
                <a:solidFill>
                  <a:schemeClr val="tx1"/>
                </a:solidFill>
              </a:rPr>
              <a:t>。包围面的所有边组成的边界的长度称为该面的</a:t>
            </a:r>
            <a:r>
              <a:rPr lang="zh-CN" altLang="zh-CN" b="1" dirty="0">
                <a:solidFill>
                  <a:schemeClr val="tx1"/>
                </a:solidFill>
              </a:rPr>
              <a:t>围数</a:t>
            </a:r>
            <a:r>
              <a:rPr lang="zh-CN" altLang="zh-CN" dirty="0">
                <a:solidFill>
                  <a:schemeClr val="tx1"/>
                </a:solidFill>
              </a:rPr>
              <a:t>。常记外部面为</a:t>
            </a:r>
            <a:r>
              <a:rPr lang="en-US" altLang="zh-CN" dirty="0">
                <a:solidFill>
                  <a:schemeClr val="tx1"/>
                </a:solidFill>
              </a:rPr>
              <a:t>      </a:t>
            </a:r>
            <a:r>
              <a:rPr lang="zh-CN" altLang="zh-CN" dirty="0">
                <a:solidFill>
                  <a:schemeClr val="tx1"/>
                </a:solidFill>
              </a:rPr>
              <a:t>，内部面为</a:t>
            </a:r>
            <a:r>
              <a:rPr lang="en-US" altLang="zh-CN" dirty="0">
                <a:solidFill>
                  <a:schemeClr val="tx1"/>
                </a:solidFill>
              </a:rPr>
              <a:t>                               </a:t>
            </a:r>
            <a:r>
              <a:rPr lang="zh-CN" altLang="zh-CN" dirty="0">
                <a:solidFill>
                  <a:schemeClr val="tx1"/>
                </a:solidFill>
              </a:rPr>
              <a:t>，面</a:t>
            </a:r>
            <a:r>
              <a:rPr lang="en-US" altLang="zh-CN" dirty="0">
                <a:solidFill>
                  <a:schemeClr val="tx1"/>
                </a:solidFill>
              </a:rPr>
              <a:t> </a:t>
            </a:r>
            <a:r>
              <a:rPr lang="en-US" altLang="zh-CN" i="1" dirty="0">
                <a:solidFill>
                  <a:schemeClr val="tx1"/>
                </a:solidFill>
              </a:rPr>
              <a:t>R </a:t>
            </a:r>
            <a:r>
              <a:rPr lang="zh-CN" altLang="zh-CN" dirty="0">
                <a:solidFill>
                  <a:schemeClr val="tx1"/>
                </a:solidFill>
              </a:rPr>
              <a:t>的围数记为</a:t>
            </a:r>
            <a:r>
              <a:rPr lang="en-US" altLang="zh-CN" dirty="0">
                <a:solidFill>
                  <a:schemeClr val="tx1"/>
                </a:solidFill>
              </a:rPr>
              <a:t>bou(</a:t>
            </a:r>
            <a:r>
              <a:rPr lang="en-US" altLang="zh-CN" i="1" dirty="0">
                <a:solidFill>
                  <a:schemeClr val="tx1"/>
                </a:solidFill>
              </a:rPr>
              <a:t>R </a:t>
            </a:r>
            <a:r>
              <a:rPr lang="en-US" altLang="zh-CN" dirty="0">
                <a:solidFill>
                  <a:schemeClr val="tx1"/>
                </a:solidFill>
              </a:rPr>
              <a:t>)</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显然，一个平面嵌入有唯一的外部面，其他的都是内部面。例如，图</a:t>
            </a:r>
            <a:r>
              <a:rPr lang="en-US" altLang="zh-CN" dirty="0">
                <a:solidFill>
                  <a:schemeClr val="tx1"/>
                </a:solidFill>
              </a:rPr>
              <a:t>5.37(b)</a:t>
            </a:r>
            <a:r>
              <a:rPr lang="zh-CN" altLang="zh-CN" dirty="0">
                <a:solidFill>
                  <a:schemeClr val="tx1"/>
                </a:solidFill>
              </a:rPr>
              <a:t>有</a:t>
            </a:r>
            <a:r>
              <a:rPr lang="en-US" altLang="zh-CN" dirty="0">
                <a:solidFill>
                  <a:schemeClr val="tx1"/>
                </a:solidFill>
              </a:rPr>
              <a:t>4</a:t>
            </a:r>
            <a:r>
              <a:rPr lang="zh-CN" altLang="zh-CN" dirty="0">
                <a:solidFill>
                  <a:schemeClr val="tx1"/>
                </a:solidFill>
              </a:rPr>
              <a:t>个面，其中</a:t>
            </a:r>
            <a:r>
              <a:rPr lang="en-US" altLang="zh-CN" dirty="0">
                <a:solidFill>
                  <a:schemeClr val="tx1"/>
                </a:solidFill>
              </a:rPr>
              <a:t>1</a:t>
            </a:r>
            <a:r>
              <a:rPr lang="zh-CN" altLang="zh-CN" dirty="0">
                <a:solidFill>
                  <a:schemeClr val="tx1"/>
                </a:solidFill>
              </a:rPr>
              <a:t>个外部面，</a:t>
            </a:r>
            <a:r>
              <a:rPr lang="en-US" altLang="zh-CN" dirty="0">
                <a:solidFill>
                  <a:schemeClr val="tx1"/>
                </a:solidFill>
              </a:rPr>
              <a:t>3</a:t>
            </a:r>
            <a:r>
              <a:rPr lang="zh-CN" altLang="zh-CN" dirty="0">
                <a:solidFill>
                  <a:schemeClr val="tx1"/>
                </a:solidFill>
              </a:rPr>
              <a:t>个内部面。</a:t>
            </a:r>
          </a:p>
          <a:p>
            <a:pPr algn="just"/>
            <a:r>
              <a:rPr lang="en-US" altLang="zh-CN" dirty="0">
                <a:solidFill>
                  <a:schemeClr val="tx1"/>
                </a:solidFill>
              </a:rPr>
              <a:t>       </a:t>
            </a:r>
            <a:r>
              <a:rPr lang="zh-CN" altLang="zh-CN" dirty="0">
                <a:solidFill>
                  <a:schemeClr val="tx1"/>
                </a:solidFill>
              </a:rPr>
              <a:t>显而易见，当且仅当一个图的每个连通分图都是平面图时，这个图是平面图。因此，研究平面图的性质时，只须讨论连通图即可。</a:t>
            </a:r>
          </a:p>
          <a:p>
            <a:endParaRPr lang="zh-CN" altLang="en-US" dirty="0"/>
          </a:p>
        </p:txBody>
      </p:sp>
      <p:sp>
        <p:nvSpPr>
          <p:cNvPr id="663554" name="Rectangle 2"/>
          <p:cNvSpPr>
            <a:spLocks noChangeArrowheads="1"/>
          </p:cNvSpPr>
          <p:nvPr/>
        </p:nvSpPr>
        <p:spPr bwMode="auto">
          <a:xfrm>
            <a:off x="-119336" y="-67545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63553" name="Object 1"/>
          <p:cNvGraphicFramePr>
            <a:graphicFrameLocks noChangeAspect="1"/>
          </p:cNvGraphicFramePr>
          <p:nvPr>
            <p:extLst>
              <p:ext uri="{D42A27DB-BD31-4B8C-83A1-F6EECF244321}">
                <p14:modId xmlns:p14="http://schemas.microsoft.com/office/powerpoint/2010/main" val="2339058472"/>
              </p:ext>
            </p:extLst>
          </p:nvPr>
        </p:nvGraphicFramePr>
        <p:xfrm>
          <a:off x="7416824" y="1123950"/>
          <a:ext cx="407368" cy="503219"/>
        </p:xfrm>
        <a:graphic>
          <a:graphicData uri="http://schemas.openxmlformats.org/presentationml/2006/ole">
            <mc:AlternateContent xmlns:mc="http://schemas.openxmlformats.org/markup-compatibility/2006">
              <mc:Choice xmlns:v="urn:schemas-microsoft-com:vml" Requires="v">
                <p:oleObj spid="_x0000_s721499" r:id="rId4" imgW="165100" imgH="203200" progId="Equation.DSMT4">
                  <p:embed/>
                </p:oleObj>
              </mc:Choice>
              <mc:Fallback>
                <p:oleObj r:id="rId4" imgW="165100" imgH="2032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824" y="1123950"/>
                        <a:ext cx="407368" cy="503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3556" name="Rectangle 4"/>
          <p:cNvSpPr>
            <a:spLocks noChangeArrowheads="1"/>
          </p:cNvSpPr>
          <p:nvPr/>
        </p:nvSpPr>
        <p:spPr bwMode="auto">
          <a:xfrm>
            <a:off x="-119336" y="-67545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63555" name="Object 3"/>
          <p:cNvGraphicFramePr>
            <a:graphicFrameLocks noChangeAspect="1"/>
          </p:cNvGraphicFramePr>
          <p:nvPr>
            <p:extLst>
              <p:ext uri="{D42A27DB-BD31-4B8C-83A1-F6EECF244321}">
                <p14:modId xmlns:p14="http://schemas.microsoft.com/office/powerpoint/2010/main" val="1513821718"/>
              </p:ext>
            </p:extLst>
          </p:nvPr>
        </p:nvGraphicFramePr>
        <p:xfrm>
          <a:off x="9073008" y="1072104"/>
          <a:ext cx="2376264" cy="570304"/>
        </p:xfrm>
        <a:graphic>
          <a:graphicData uri="http://schemas.openxmlformats.org/presentationml/2006/ole">
            <mc:AlternateContent xmlns:mc="http://schemas.openxmlformats.org/markup-compatibility/2006">
              <mc:Choice xmlns:v="urn:schemas-microsoft-com:vml" Requires="v">
                <p:oleObj spid="_x0000_s721500" r:id="rId6" imgW="952500" imgH="228600" progId="Equation.DSMT4">
                  <p:embed/>
                </p:oleObj>
              </mc:Choice>
              <mc:Fallback>
                <p:oleObj r:id="rId6" imgW="952500" imgH="228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3008" y="1072104"/>
                        <a:ext cx="2376264" cy="570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直接连接符 3">
            <a:extLst>
              <a:ext uri="{FF2B5EF4-FFF2-40B4-BE49-F238E27FC236}">
                <a16:creationId xmlns:a16="http://schemas.microsoft.com/office/drawing/2014/main" id="{774ABE7D-CA3E-4043-B6D9-CBACEEE773F7}"/>
              </a:ext>
            </a:extLst>
          </p:cNvPr>
          <p:cNvCxnSpPr/>
          <p:nvPr/>
        </p:nvCxnSpPr>
        <p:spPr>
          <a:xfrm>
            <a:off x="1991544" y="2447478"/>
            <a:ext cx="56886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6B26B78D-AA26-4884-A346-E5B731EA2193}"/>
              </a:ext>
            </a:extLst>
          </p:cNvPr>
          <p:cNvPicPr>
            <a:picLocks noChangeAspect="1" noChangeArrowheads="1"/>
          </p:cNvPicPr>
          <p:nvPr/>
        </p:nvPicPr>
        <p:blipFill>
          <a:blip r:embed="rId8" cstate="print"/>
          <a:srcRect/>
          <a:stretch>
            <a:fillRect/>
          </a:stretch>
        </p:blipFill>
        <p:spPr bwMode="auto">
          <a:xfrm>
            <a:off x="1199456" y="3824954"/>
            <a:ext cx="6264696" cy="2609490"/>
          </a:xfrm>
          <a:prstGeom prst="rect">
            <a:avLst/>
          </a:prstGeom>
          <a:noFill/>
          <a:ln w="9525">
            <a:noFill/>
            <a:miter lim="800000"/>
            <a:headEnd/>
            <a:tailEnd/>
          </a:ln>
        </p:spPr>
      </p:pic>
      <p:sp>
        <p:nvSpPr>
          <p:cNvPr id="6" name="矩形 5">
            <a:extLst>
              <a:ext uri="{FF2B5EF4-FFF2-40B4-BE49-F238E27FC236}">
                <a16:creationId xmlns:a16="http://schemas.microsoft.com/office/drawing/2014/main" id="{4C17E86F-92A7-44E5-B12C-013A61B74804}"/>
              </a:ext>
            </a:extLst>
          </p:cNvPr>
          <p:cNvSpPr/>
          <p:nvPr/>
        </p:nvSpPr>
        <p:spPr>
          <a:xfrm>
            <a:off x="2999656" y="6381328"/>
            <a:ext cx="2592288" cy="400110"/>
          </a:xfrm>
          <a:prstGeom prst="rect">
            <a:avLst/>
          </a:prstGeom>
        </p:spPr>
        <p:txBody>
          <a:bodyPr wrap="square">
            <a:spAutoFit/>
          </a:bodyPr>
          <a:lstStyle/>
          <a:p>
            <a:r>
              <a:rPr lang="zh-CN" altLang="zh-CN" sz="2000" b="1" dirty="0"/>
              <a:t>图</a:t>
            </a:r>
            <a:r>
              <a:rPr lang="en-US" altLang="zh-CN" sz="2000" b="1" dirty="0"/>
              <a:t>5.37  </a:t>
            </a:r>
            <a:r>
              <a:rPr lang="zh-CN" altLang="zh-CN" sz="2000" b="1" dirty="0"/>
              <a:t>平面图的例</a:t>
            </a:r>
            <a:r>
              <a:rPr lang="zh-CN" altLang="en-US" sz="2000" b="1" dirty="0"/>
              <a:t>子</a:t>
            </a:r>
          </a:p>
        </p:txBody>
      </p:sp>
      <p:graphicFrame>
        <p:nvGraphicFramePr>
          <p:cNvPr id="7" name="Object 1">
            <a:extLst>
              <a:ext uri="{FF2B5EF4-FFF2-40B4-BE49-F238E27FC236}">
                <a16:creationId xmlns:a16="http://schemas.microsoft.com/office/drawing/2014/main" id="{E6F864B1-B8B4-4FC5-8D07-A24D3956C410}"/>
              </a:ext>
            </a:extLst>
          </p:cNvPr>
          <p:cNvGraphicFramePr>
            <a:graphicFrameLocks noChangeAspect="1"/>
          </p:cNvGraphicFramePr>
          <p:nvPr>
            <p:extLst>
              <p:ext uri="{D42A27DB-BD31-4B8C-83A1-F6EECF244321}">
                <p14:modId xmlns:p14="http://schemas.microsoft.com/office/powerpoint/2010/main" val="3771970614"/>
              </p:ext>
            </p:extLst>
          </p:nvPr>
        </p:nvGraphicFramePr>
        <p:xfrm>
          <a:off x="7272363" y="5367338"/>
          <a:ext cx="407987" cy="503237"/>
        </p:xfrm>
        <a:graphic>
          <a:graphicData uri="http://schemas.openxmlformats.org/presentationml/2006/ole">
            <mc:AlternateContent xmlns:mc="http://schemas.openxmlformats.org/markup-compatibility/2006">
              <mc:Choice xmlns:v="urn:schemas-microsoft-com:vml" Requires="v">
                <p:oleObj spid="_x0000_s721501" r:id="rId9" imgW="165100" imgH="203200" progId="Equation.DSMT4">
                  <p:embed/>
                </p:oleObj>
              </mc:Choice>
              <mc:Fallback>
                <p:oleObj r:id="rId9" imgW="165100" imgH="203200" progId="Equation.DSMT4">
                  <p:embed/>
                  <p:pic>
                    <p:nvPicPr>
                      <p:cNvPr id="66355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363" y="5367338"/>
                        <a:ext cx="407987"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a:extLst>
              <a:ext uri="{FF2B5EF4-FFF2-40B4-BE49-F238E27FC236}">
                <a16:creationId xmlns:a16="http://schemas.microsoft.com/office/drawing/2014/main" id="{7CA8837D-B989-40F2-ABA8-4CCC70BDE441}"/>
              </a:ext>
            </a:extLst>
          </p:cNvPr>
          <p:cNvSpPr txBox="1"/>
          <p:nvPr/>
        </p:nvSpPr>
        <p:spPr>
          <a:xfrm>
            <a:off x="5879976" y="3868183"/>
            <a:ext cx="648072"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baseline="-25000" dirty="0">
                <a:latin typeface="Times New Roman" panose="02020603050405020304" pitchFamily="18" charset="0"/>
                <a:cs typeface="Times New Roman" panose="02020603050405020304" pitchFamily="18" charset="0"/>
              </a:rPr>
              <a:t>3</a:t>
            </a:r>
            <a:endParaRPr lang="zh-CN" altLang="en-US" sz="2400" baseline="-25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C5F2B113-8D73-4D04-B07E-4A3F18ACCB0B}"/>
              </a:ext>
            </a:extLst>
          </p:cNvPr>
          <p:cNvSpPr txBox="1"/>
          <p:nvPr/>
        </p:nvSpPr>
        <p:spPr>
          <a:xfrm>
            <a:off x="5555940" y="4778325"/>
            <a:ext cx="648072"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baseline="-25000" dirty="0">
                <a:latin typeface="Times New Roman" panose="02020603050405020304" pitchFamily="18" charset="0"/>
                <a:cs typeface="Times New Roman" panose="02020603050405020304" pitchFamily="18" charset="0"/>
              </a:rPr>
              <a:t>1</a:t>
            </a:r>
            <a:endParaRPr lang="zh-CN" altLang="en-US" sz="2400" baseline="-25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F0D68403-C0FA-42CE-AE6A-887D0DDA1ABE}"/>
              </a:ext>
            </a:extLst>
          </p:cNvPr>
          <p:cNvSpPr txBox="1"/>
          <p:nvPr/>
        </p:nvSpPr>
        <p:spPr>
          <a:xfrm>
            <a:off x="6456040" y="4437112"/>
            <a:ext cx="648072"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R</a:t>
            </a:r>
            <a:r>
              <a:rPr lang="en-US" altLang="zh-CN" sz="2400" baseline="-25000" dirty="0">
                <a:latin typeface="Times New Roman" panose="02020603050405020304" pitchFamily="18" charset="0"/>
                <a:cs typeface="Times New Roman" panose="02020603050405020304" pitchFamily="18" charset="0"/>
              </a:rPr>
              <a:t>2</a:t>
            </a:r>
            <a:endParaRPr lang="zh-CN" altLang="en-US" sz="2400" baseline="-25000" dirty="0">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49F80C3E-DADA-43AB-8943-89B554B11A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85607" y="3898899"/>
            <a:ext cx="2306937" cy="1978373"/>
          </a:xfrm>
          <a:prstGeom prst="rect">
            <a:avLst/>
          </a:prstGeom>
        </p:spPr>
      </p:pic>
      <p:cxnSp>
        <p:nvCxnSpPr>
          <p:cNvPr id="15" name="直接连接符 14">
            <a:extLst>
              <a:ext uri="{FF2B5EF4-FFF2-40B4-BE49-F238E27FC236}">
                <a16:creationId xmlns:a16="http://schemas.microsoft.com/office/drawing/2014/main" id="{4192B13D-1196-4E10-BB3A-11D0F24DBD8F}"/>
              </a:ext>
            </a:extLst>
          </p:cNvPr>
          <p:cNvCxnSpPr>
            <a:cxnSpLocks/>
          </p:cNvCxnSpPr>
          <p:nvPr/>
        </p:nvCxnSpPr>
        <p:spPr>
          <a:xfrm>
            <a:off x="9624392" y="620688"/>
            <a:ext cx="1152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377255B-08DD-43CA-932D-CAABBFA5CA2B}"/>
              </a:ext>
            </a:extLst>
          </p:cNvPr>
          <p:cNvCxnSpPr>
            <a:cxnSpLocks/>
          </p:cNvCxnSpPr>
          <p:nvPr/>
        </p:nvCxnSpPr>
        <p:spPr>
          <a:xfrm>
            <a:off x="650602" y="1072104"/>
            <a:ext cx="1152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9DE5F3E-5A5D-425C-B623-FB080B39184D}"/>
              </a:ext>
            </a:extLst>
          </p:cNvPr>
          <p:cNvCxnSpPr>
            <a:cxnSpLocks/>
          </p:cNvCxnSpPr>
          <p:nvPr/>
        </p:nvCxnSpPr>
        <p:spPr>
          <a:xfrm>
            <a:off x="10607824" y="1072104"/>
            <a:ext cx="888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C30440-FD6E-4463-9C83-D6A5D7F4AF16}"/>
              </a:ext>
            </a:extLst>
          </p:cNvPr>
          <p:cNvCxnSpPr>
            <a:cxnSpLocks/>
          </p:cNvCxnSpPr>
          <p:nvPr/>
        </p:nvCxnSpPr>
        <p:spPr>
          <a:xfrm>
            <a:off x="650602" y="1556792"/>
            <a:ext cx="508535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5B3377-C197-47BF-886B-C55C8984E12D}"/>
              </a:ext>
            </a:extLst>
          </p:cNvPr>
          <p:cNvPicPr>
            <a:picLocks noChangeAspect="1"/>
          </p:cNvPicPr>
          <p:nvPr/>
        </p:nvPicPr>
        <p:blipFill>
          <a:blip r:embed="rId3"/>
          <a:stretch>
            <a:fillRect/>
          </a:stretch>
        </p:blipFill>
        <p:spPr>
          <a:xfrm>
            <a:off x="628650" y="263252"/>
            <a:ext cx="10934700" cy="4533900"/>
          </a:xfrm>
          <a:prstGeom prst="rect">
            <a:avLst/>
          </a:prstGeom>
        </p:spPr>
      </p:pic>
      <p:pic>
        <p:nvPicPr>
          <p:cNvPr id="2" name="图片 1">
            <a:extLst>
              <a:ext uri="{FF2B5EF4-FFF2-40B4-BE49-F238E27FC236}">
                <a16:creationId xmlns:a16="http://schemas.microsoft.com/office/drawing/2014/main" id="{F15AF834-BEEC-4CEC-AC4C-890AD7938745}"/>
              </a:ext>
            </a:extLst>
          </p:cNvPr>
          <p:cNvPicPr>
            <a:picLocks noChangeAspect="1"/>
          </p:cNvPicPr>
          <p:nvPr/>
        </p:nvPicPr>
        <p:blipFill>
          <a:blip r:embed="rId4"/>
          <a:stretch>
            <a:fillRect/>
          </a:stretch>
        </p:blipFill>
        <p:spPr>
          <a:xfrm>
            <a:off x="5003456" y="4221088"/>
            <a:ext cx="2185088" cy="2232248"/>
          </a:xfrm>
          <a:prstGeom prst="rect">
            <a:avLst/>
          </a:prstGeom>
        </p:spPr>
      </p:pic>
      <p:sp>
        <p:nvSpPr>
          <p:cNvPr id="3" name="矩形 2">
            <a:extLst>
              <a:ext uri="{FF2B5EF4-FFF2-40B4-BE49-F238E27FC236}">
                <a16:creationId xmlns:a16="http://schemas.microsoft.com/office/drawing/2014/main" id="{699737C8-D246-4BCC-9706-C5BC5705768F}"/>
              </a:ext>
            </a:extLst>
          </p:cNvPr>
          <p:cNvSpPr/>
          <p:nvPr/>
        </p:nvSpPr>
        <p:spPr>
          <a:xfrm>
            <a:off x="4799856" y="6453336"/>
            <a:ext cx="2592288" cy="400110"/>
          </a:xfrm>
          <a:prstGeom prst="rect">
            <a:avLst/>
          </a:prstGeom>
        </p:spPr>
        <p:txBody>
          <a:bodyPr wrap="square">
            <a:spAutoFit/>
          </a:bodyPr>
          <a:lstStyle/>
          <a:p>
            <a:r>
              <a:rPr lang="zh-CN" altLang="zh-CN" sz="2000" b="1" dirty="0"/>
              <a:t>图</a:t>
            </a:r>
            <a:r>
              <a:rPr lang="en-US" altLang="zh-CN" sz="2000" b="1" dirty="0"/>
              <a:t>5.37  </a:t>
            </a:r>
            <a:r>
              <a:rPr lang="zh-CN" altLang="zh-CN" sz="2000" b="1" dirty="0"/>
              <a:t>平面图的例</a:t>
            </a:r>
            <a:r>
              <a:rPr lang="zh-CN" altLang="en-US" sz="2000" b="1" dirty="0"/>
              <a:t>子</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F923F01-F0F0-450A-94B2-5724D8218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0"/>
            <a:ext cx="5486400" cy="6858000"/>
          </a:xfrm>
          <a:prstGeom prst="rect">
            <a:avLst/>
          </a:prstGeom>
        </p:spPr>
      </p:pic>
      <p:sp>
        <p:nvSpPr>
          <p:cNvPr id="6" name="文本框 5">
            <a:extLst>
              <a:ext uri="{FF2B5EF4-FFF2-40B4-BE49-F238E27FC236}">
                <a16:creationId xmlns:a16="http://schemas.microsoft.com/office/drawing/2014/main" id="{C1645483-9C73-4A60-9A37-393BC9AFB717}"/>
              </a:ext>
            </a:extLst>
          </p:cNvPr>
          <p:cNvSpPr txBox="1"/>
          <p:nvPr/>
        </p:nvSpPr>
        <p:spPr>
          <a:xfrm>
            <a:off x="62383" y="48510"/>
            <a:ext cx="6609681" cy="6692858"/>
          </a:xfrm>
          <a:prstGeom prst="rect">
            <a:avLst/>
          </a:prstGeom>
          <a:noFill/>
        </p:spPr>
        <p:txBody>
          <a:bodyPr wrap="square" rtlCol="0">
            <a:spAutoFit/>
          </a:bodyPr>
          <a:lstStyle/>
          <a:p>
            <a:pPr algn="just">
              <a:lnSpc>
                <a:spcPct val="150000"/>
              </a:lnSpc>
            </a:pPr>
            <a:r>
              <a:rPr lang="zh-CN" altLang="en-US" b="1" i="0" dirty="0">
                <a:effectLst/>
                <a:latin typeface="arial" panose="020B0604020202020204" pitchFamily="34" charset="0"/>
              </a:rPr>
              <a:t>莱昂哈德</a:t>
            </a:r>
            <a:r>
              <a:rPr lang="en-US" altLang="zh-CN" b="1" i="0" dirty="0">
                <a:effectLst/>
                <a:latin typeface="arial" panose="020B0604020202020204" pitchFamily="34" charset="0"/>
              </a:rPr>
              <a:t>·</a:t>
            </a:r>
            <a:r>
              <a:rPr lang="zh-CN" altLang="en-US" b="1" i="0" dirty="0">
                <a:effectLst/>
                <a:latin typeface="arial" panose="020B0604020202020204" pitchFamily="34" charset="0"/>
              </a:rPr>
              <a:t>欧拉（</a:t>
            </a:r>
            <a:r>
              <a:rPr lang="en-US" altLang="zh-CN" b="1" i="0" dirty="0">
                <a:effectLst/>
                <a:latin typeface="arial" panose="020B0604020202020204" pitchFamily="34" charset="0"/>
              </a:rPr>
              <a:t>Leonhard Euler </a:t>
            </a:r>
            <a:r>
              <a:rPr lang="zh-CN" altLang="en-US" b="1" i="0" dirty="0">
                <a:effectLst/>
                <a:latin typeface="arial" panose="020B0604020202020204" pitchFamily="34" charset="0"/>
              </a:rPr>
              <a:t>，</a:t>
            </a:r>
            <a:r>
              <a:rPr lang="en-US" altLang="zh-CN" b="1" i="0" dirty="0">
                <a:effectLst/>
                <a:latin typeface="arial" panose="020B0604020202020204" pitchFamily="34" charset="0"/>
              </a:rPr>
              <a:t>1707</a:t>
            </a:r>
            <a:r>
              <a:rPr lang="zh-CN" altLang="en-US" b="1" i="0" dirty="0">
                <a:effectLst/>
                <a:latin typeface="arial" panose="020B0604020202020204" pitchFamily="34" charset="0"/>
              </a:rPr>
              <a:t>年</a:t>
            </a:r>
            <a:r>
              <a:rPr lang="en-US" altLang="zh-CN" b="1" i="0" dirty="0">
                <a:effectLst/>
                <a:latin typeface="arial" panose="020B0604020202020204" pitchFamily="34" charset="0"/>
              </a:rPr>
              <a:t>4</a:t>
            </a:r>
            <a:r>
              <a:rPr lang="zh-CN" altLang="en-US" b="1" i="0" dirty="0">
                <a:effectLst/>
                <a:latin typeface="arial" panose="020B0604020202020204" pitchFamily="34" charset="0"/>
              </a:rPr>
              <a:t>月</a:t>
            </a:r>
            <a:r>
              <a:rPr lang="en-US" altLang="zh-CN" b="1" i="0" dirty="0">
                <a:effectLst/>
                <a:latin typeface="arial" panose="020B0604020202020204" pitchFamily="34" charset="0"/>
              </a:rPr>
              <a:t>15</a:t>
            </a:r>
            <a:r>
              <a:rPr lang="zh-CN" altLang="en-US" b="1" i="0" dirty="0">
                <a:effectLst/>
                <a:latin typeface="arial" panose="020B0604020202020204" pitchFamily="34" charset="0"/>
              </a:rPr>
              <a:t>日～</a:t>
            </a:r>
            <a:r>
              <a:rPr lang="en-US" altLang="zh-CN" b="1" i="0" dirty="0">
                <a:effectLst/>
                <a:latin typeface="arial" panose="020B0604020202020204" pitchFamily="34" charset="0"/>
              </a:rPr>
              <a:t>1783</a:t>
            </a:r>
            <a:r>
              <a:rPr lang="zh-CN" altLang="en-US" b="1" i="0" dirty="0">
                <a:effectLst/>
                <a:latin typeface="arial" panose="020B0604020202020204" pitchFamily="34" charset="0"/>
              </a:rPr>
              <a:t>年</a:t>
            </a:r>
            <a:r>
              <a:rPr lang="en-US" altLang="zh-CN" b="1" i="0" dirty="0">
                <a:effectLst/>
                <a:latin typeface="arial" panose="020B0604020202020204" pitchFamily="34" charset="0"/>
              </a:rPr>
              <a:t>9</a:t>
            </a:r>
            <a:r>
              <a:rPr lang="zh-CN" altLang="en-US" b="1" i="0" dirty="0">
                <a:effectLst/>
                <a:latin typeface="arial" panose="020B0604020202020204" pitchFamily="34" charset="0"/>
              </a:rPr>
              <a:t>月</a:t>
            </a:r>
            <a:r>
              <a:rPr lang="en-US" altLang="zh-CN" b="1" i="0" dirty="0">
                <a:effectLst/>
                <a:latin typeface="arial" panose="020B0604020202020204" pitchFamily="34" charset="0"/>
              </a:rPr>
              <a:t>18</a:t>
            </a:r>
            <a:r>
              <a:rPr lang="zh-CN" altLang="en-US" b="1" i="0" dirty="0">
                <a:effectLst/>
                <a:latin typeface="arial" panose="020B0604020202020204" pitchFamily="34" charset="0"/>
              </a:rPr>
              <a:t>日），瑞士数学家、自然科学家。</a:t>
            </a:r>
            <a:r>
              <a:rPr lang="en-US" altLang="zh-CN" b="1" i="0" dirty="0">
                <a:effectLst/>
                <a:latin typeface="arial" panose="020B0604020202020204" pitchFamily="34" charset="0"/>
              </a:rPr>
              <a:t>1707</a:t>
            </a:r>
            <a:r>
              <a:rPr lang="zh-CN" altLang="en-US" b="1" i="0" dirty="0">
                <a:effectLst/>
                <a:latin typeface="arial" panose="020B0604020202020204" pitchFamily="34" charset="0"/>
              </a:rPr>
              <a:t>年</a:t>
            </a:r>
            <a:r>
              <a:rPr lang="en-US" altLang="zh-CN" b="1" i="0" dirty="0">
                <a:effectLst/>
                <a:latin typeface="arial" panose="020B0604020202020204" pitchFamily="34" charset="0"/>
              </a:rPr>
              <a:t>4</a:t>
            </a:r>
            <a:r>
              <a:rPr lang="zh-CN" altLang="en-US" b="1" i="0" dirty="0">
                <a:effectLst/>
                <a:latin typeface="arial" panose="020B0604020202020204" pitchFamily="34" charset="0"/>
              </a:rPr>
              <a:t>月</a:t>
            </a:r>
            <a:r>
              <a:rPr lang="en-US" altLang="zh-CN" b="1" i="0" dirty="0">
                <a:effectLst/>
                <a:latin typeface="arial" panose="020B0604020202020204" pitchFamily="34" charset="0"/>
              </a:rPr>
              <a:t>15</a:t>
            </a:r>
            <a:r>
              <a:rPr lang="zh-CN" altLang="en-US" b="1" i="0" dirty="0">
                <a:effectLst/>
                <a:latin typeface="arial" panose="020B0604020202020204" pitchFamily="34" charset="0"/>
              </a:rPr>
              <a:t>日出生于瑞士的巴塞尔，</a:t>
            </a:r>
            <a:r>
              <a:rPr lang="en-US" altLang="zh-CN" b="1" i="0" dirty="0">
                <a:effectLst/>
                <a:latin typeface="arial" panose="020B0604020202020204" pitchFamily="34" charset="0"/>
              </a:rPr>
              <a:t>1783</a:t>
            </a:r>
            <a:r>
              <a:rPr lang="zh-CN" altLang="en-US" b="1" i="0" dirty="0">
                <a:effectLst/>
                <a:latin typeface="arial" panose="020B0604020202020204" pitchFamily="34" charset="0"/>
              </a:rPr>
              <a:t>年</a:t>
            </a:r>
            <a:r>
              <a:rPr lang="en-US" altLang="zh-CN" b="1" i="0" dirty="0">
                <a:effectLst/>
                <a:latin typeface="arial" panose="020B0604020202020204" pitchFamily="34" charset="0"/>
              </a:rPr>
              <a:t>9</a:t>
            </a:r>
            <a:r>
              <a:rPr lang="zh-CN" altLang="en-US" b="1" i="0" dirty="0">
                <a:effectLst/>
                <a:latin typeface="arial" panose="020B0604020202020204" pitchFamily="34" charset="0"/>
              </a:rPr>
              <a:t>月</a:t>
            </a:r>
            <a:r>
              <a:rPr lang="en-US" altLang="zh-CN" b="1" i="0" dirty="0">
                <a:effectLst/>
                <a:latin typeface="arial" panose="020B0604020202020204" pitchFamily="34" charset="0"/>
              </a:rPr>
              <a:t>18</a:t>
            </a:r>
            <a:r>
              <a:rPr lang="zh-CN" altLang="en-US" b="1" i="0" dirty="0">
                <a:effectLst/>
                <a:latin typeface="arial" panose="020B0604020202020204" pitchFamily="34" charset="0"/>
              </a:rPr>
              <a:t>日于俄国圣彼得堡去世。欧拉出生于牧师家庭，自幼受父亲的影响。</a:t>
            </a:r>
            <a:r>
              <a:rPr lang="en-US" altLang="zh-CN" b="1" i="0" dirty="0">
                <a:effectLst/>
                <a:latin typeface="arial" panose="020B0604020202020204" pitchFamily="34" charset="0"/>
              </a:rPr>
              <a:t>13</a:t>
            </a:r>
            <a:r>
              <a:rPr lang="zh-CN" altLang="en-US" b="1" i="0" dirty="0">
                <a:effectLst/>
                <a:latin typeface="arial" panose="020B0604020202020204" pitchFamily="34" charset="0"/>
              </a:rPr>
              <a:t>岁时入读巴塞尔大学，</a:t>
            </a:r>
            <a:r>
              <a:rPr lang="en-US" altLang="zh-CN" b="1" i="0" dirty="0">
                <a:effectLst/>
                <a:latin typeface="arial" panose="020B0604020202020204" pitchFamily="34" charset="0"/>
              </a:rPr>
              <a:t>15</a:t>
            </a:r>
            <a:r>
              <a:rPr lang="zh-CN" altLang="en-US" b="1" i="0" dirty="0">
                <a:effectLst/>
                <a:latin typeface="arial" panose="020B0604020202020204" pitchFamily="34" charset="0"/>
              </a:rPr>
              <a:t>岁大学毕业，</a:t>
            </a:r>
            <a:r>
              <a:rPr lang="en-US" altLang="zh-CN" b="1" i="0" dirty="0">
                <a:effectLst/>
                <a:latin typeface="arial" panose="020B0604020202020204" pitchFamily="34" charset="0"/>
              </a:rPr>
              <a:t>16</a:t>
            </a:r>
            <a:r>
              <a:rPr lang="zh-CN" altLang="en-US" b="1" i="0" dirty="0">
                <a:effectLst/>
                <a:latin typeface="arial" panose="020B0604020202020204" pitchFamily="34" charset="0"/>
              </a:rPr>
              <a:t>岁获得硕士学位。欧拉是</a:t>
            </a:r>
            <a:r>
              <a:rPr lang="en-US" altLang="zh-CN" b="1" i="0" dirty="0">
                <a:effectLst/>
                <a:latin typeface="arial" panose="020B0604020202020204" pitchFamily="34" charset="0"/>
              </a:rPr>
              <a:t>18</a:t>
            </a:r>
            <a:r>
              <a:rPr lang="zh-CN" altLang="en-US" b="1" i="0" dirty="0">
                <a:effectLst/>
                <a:latin typeface="arial" panose="020B0604020202020204" pitchFamily="34" charset="0"/>
              </a:rPr>
              <a:t>世纪数学界最杰出的人物之一，他不但为数学界作出贡献，更把整个数学推至物理的领域。他是数学史上最多产的数学家，平均每年写出八百多页的论文，还写了大量的力学、分析学、几何学、变分法等的课本，</a:t>
            </a:r>
            <a:r>
              <a:rPr lang="en-US" altLang="zh-CN" b="1" i="0" dirty="0">
                <a:effectLst/>
                <a:latin typeface="arial" panose="020B0604020202020204" pitchFamily="34" charset="0"/>
              </a:rPr>
              <a:t>《</a:t>
            </a:r>
            <a:r>
              <a:rPr lang="zh-CN" altLang="en-US" b="1" i="0" dirty="0">
                <a:effectLst/>
                <a:latin typeface="arial" panose="020B0604020202020204" pitchFamily="34" charset="0"/>
              </a:rPr>
              <a:t>无穷小分析引论</a:t>
            </a:r>
            <a:r>
              <a:rPr lang="en-US" altLang="zh-CN" b="1" i="0" dirty="0">
                <a:effectLst/>
                <a:latin typeface="arial" panose="020B0604020202020204" pitchFamily="34" charset="0"/>
              </a:rPr>
              <a:t>》</a:t>
            </a:r>
            <a:r>
              <a:rPr lang="zh-CN" altLang="en-US" b="1" i="0" dirty="0">
                <a:effectLst/>
                <a:latin typeface="arial" panose="020B0604020202020204" pitchFamily="34" charset="0"/>
              </a:rPr>
              <a:t>、</a:t>
            </a:r>
            <a:r>
              <a:rPr lang="en-US" altLang="zh-CN" b="1" i="0" dirty="0">
                <a:effectLst/>
                <a:latin typeface="arial" panose="020B0604020202020204" pitchFamily="34" charset="0"/>
              </a:rPr>
              <a:t>《</a:t>
            </a:r>
            <a:r>
              <a:rPr lang="zh-CN" altLang="en-US" b="1" i="0" dirty="0">
                <a:effectLst/>
                <a:latin typeface="arial" panose="020B0604020202020204" pitchFamily="34" charset="0"/>
              </a:rPr>
              <a:t>微分学原理</a:t>
            </a:r>
            <a:r>
              <a:rPr lang="en-US" altLang="zh-CN" b="1" i="0" dirty="0">
                <a:effectLst/>
                <a:latin typeface="arial" panose="020B0604020202020204" pitchFamily="34" charset="0"/>
              </a:rPr>
              <a:t>》</a:t>
            </a:r>
            <a:r>
              <a:rPr lang="zh-CN" altLang="en-US" b="1" i="0" dirty="0">
                <a:effectLst/>
                <a:latin typeface="arial" panose="020B0604020202020204" pitchFamily="34" charset="0"/>
              </a:rPr>
              <a:t>、</a:t>
            </a:r>
            <a:r>
              <a:rPr lang="en-US" altLang="zh-CN" b="1" i="0" dirty="0">
                <a:effectLst/>
                <a:latin typeface="arial" panose="020B0604020202020204" pitchFamily="34" charset="0"/>
              </a:rPr>
              <a:t>《</a:t>
            </a:r>
            <a:r>
              <a:rPr lang="zh-CN" altLang="en-US" b="1" i="0" dirty="0">
                <a:effectLst/>
                <a:latin typeface="arial" panose="020B0604020202020204" pitchFamily="34" charset="0"/>
              </a:rPr>
              <a:t>积分学原理</a:t>
            </a:r>
            <a:r>
              <a:rPr lang="en-US" altLang="zh-CN" b="1" i="0" dirty="0">
                <a:effectLst/>
                <a:latin typeface="arial" panose="020B0604020202020204" pitchFamily="34" charset="0"/>
              </a:rPr>
              <a:t>》</a:t>
            </a:r>
            <a:r>
              <a:rPr lang="zh-CN" altLang="en-US" b="1" i="0" dirty="0">
                <a:effectLst/>
                <a:latin typeface="arial" panose="020B0604020202020204" pitchFamily="34" charset="0"/>
              </a:rPr>
              <a:t>等都成为数学界中的经典著作。欧拉对数学的研究如此之广泛，因此在许多数学的分支中也可经常见到以他的名字命名的重要常数、公式和定理。 此外欧拉还涉及建筑学、弹道学、航海学等领域。瑞士教育与研究国务秘书</a:t>
            </a:r>
            <a:r>
              <a:rPr lang="en-US" altLang="zh-CN" b="1" i="0" dirty="0">
                <a:effectLst/>
                <a:latin typeface="arial" panose="020B0604020202020204" pitchFamily="34" charset="0"/>
              </a:rPr>
              <a:t>Charles Kleiber</a:t>
            </a:r>
            <a:r>
              <a:rPr lang="zh-CN" altLang="en-US" b="1" i="0" dirty="0">
                <a:effectLst/>
                <a:latin typeface="arial" panose="020B0604020202020204" pitchFamily="34" charset="0"/>
              </a:rPr>
              <a:t>曾表示：“没有欧拉的众多科学发现，我们将过着完全不一样的生活。”法国数学家拉普拉斯则认为：读读欧拉，他是所有人的老师。</a:t>
            </a:r>
            <a:endParaRPr lang="zh-CN" altLang="en-US" b="1" dirty="0"/>
          </a:p>
        </p:txBody>
      </p:sp>
    </p:spTree>
    <p:extLst>
      <p:ext uri="{BB962C8B-B14F-4D97-AF65-F5344CB8AC3E}">
        <p14:creationId xmlns:p14="http://schemas.microsoft.com/office/powerpoint/2010/main" val="327948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661505"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395763" y="188640"/>
            <a:ext cx="11400473" cy="2520280"/>
          </a:xfrm>
          <a:prstGeom prst="rect">
            <a:avLst/>
          </a:prstGeom>
          <a:noFill/>
          <a:ln w="9525">
            <a:noFill/>
            <a:miter lim="800000"/>
            <a:headEnd/>
            <a:tailEnd/>
          </a:ln>
        </p:spPr>
      </p:pic>
      <p:pic>
        <p:nvPicPr>
          <p:cNvPr id="2" name="Picture 1">
            <a:extLst>
              <a:ext uri="{FF2B5EF4-FFF2-40B4-BE49-F238E27FC236}">
                <a16:creationId xmlns:a16="http://schemas.microsoft.com/office/drawing/2014/main" id="{32697560-DEB0-4CBA-B2F2-D426E0C94276}"/>
              </a:ext>
            </a:extLst>
          </p:cNvPr>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418958" y="2780928"/>
            <a:ext cx="11293666" cy="3669382"/>
          </a:xfrm>
          <a:prstGeom prst="rect">
            <a:avLst/>
          </a:prstGeom>
          <a:noFill/>
          <a:ln w="9525">
            <a:noFill/>
            <a:miter lim="800000"/>
            <a:headEnd/>
            <a:tailEnd/>
          </a:ln>
        </p:spPr>
      </p:pic>
      <p:sp>
        <p:nvSpPr>
          <p:cNvPr id="3" name="星形: 五角 2">
            <a:extLst>
              <a:ext uri="{FF2B5EF4-FFF2-40B4-BE49-F238E27FC236}">
                <a16:creationId xmlns:a16="http://schemas.microsoft.com/office/drawing/2014/main" id="{6CE77C97-C5EE-4B77-BA6C-1405B3DBAFC3}"/>
              </a:ext>
            </a:extLst>
          </p:cNvPr>
          <p:cNvSpPr/>
          <p:nvPr/>
        </p:nvSpPr>
        <p:spPr>
          <a:xfrm>
            <a:off x="575783" y="188640"/>
            <a:ext cx="360040" cy="36004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57C9827-1809-4503-8EC4-ABAA13441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368" y="692696"/>
            <a:ext cx="1905000" cy="181927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58433"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51384" y="476672"/>
            <a:ext cx="11052889" cy="2664296"/>
          </a:xfrm>
          <a:prstGeom prst="rect">
            <a:avLst/>
          </a:prstGeom>
          <a:noFill/>
          <a:ln w="9525">
            <a:noFill/>
            <a:miter lim="800000"/>
            <a:headEnd/>
            <a:tailEnd/>
          </a:ln>
        </p:spPr>
      </p:pic>
      <p:pic>
        <p:nvPicPr>
          <p:cNvPr id="2" name="Picture 1" descr="6-33">
            <a:extLst>
              <a:ext uri="{FF2B5EF4-FFF2-40B4-BE49-F238E27FC236}">
                <a16:creationId xmlns:a16="http://schemas.microsoft.com/office/drawing/2014/main" id="{5B34AAF2-A0AD-4EBF-B63A-F0A3E57AF323}"/>
              </a:ext>
            </a:extLst>
          </p:cNvPr>
          <p:cNvPicPr>
            <a:picLocks noChangeAspect="1" noChangeArrowheads="1"/>
          </p:cNvPicPr>
          <p:nvPr/>
        </p:nvPicPr>
        <p:blipFill>
          <a:blip r:embed="rId3" cstate="print"/>
          <a:srcRect/>
          <a:stretch>
            <a:fillRect/>
          </a:stretch>
        </p:blipFill>
        <p:spPr bwMode="auto">
          <a:xfrm>
            <a:off x="1547862" y="3397062"/>
            <a:ext cx="9096275" cy="2488342"/>
          </a:xfrm>
          <a:prstGeom prst="rect">
            <a:avLst/>
          </a:prstGeom>
          <a:noFill/>
          <a:ln w="9525">
            <a:noFill/>
            <a:miter lim="800000"/>
            <a:headEnd/>
            <a:tailEnd/>
          </a:ln>
        </p:spPr>
      </p:pic>
      <p:sp>
        <p:nvSpPr>
          <p:cNvPr id="4" name="矩形 3">
            <a:extLst>
              <a:ext uri="{FF2B5EF4-FFF2-40B4-BE49-F238E27FC236}">
                <a16:creationId xmlns:a16="http://schemas.microsoft.com/office/drawing/2014/main" id="{9463A13C-6889-4AD3-913F-496B4AF0580E}"/>
              </a:ext>
            </a:extLst>
          </p:cNvPr>
          <p:cNvSpPr/>
          <p:nvPr/>
        </p:nvSpPr>
        <p:spPr>
          <a:xfrm>
            <a:off x="4151784" y="6061358"/>
            <a:ext cx="3318537" cy="400110"/>
          </a:xfrm>
          <a:prstGeom prst="rect">
            <a:avLst/>
          </a:prstGeom>
        </p:spPr>
        <p:txBody>
          <a:bodyPr wrap="none">
            <a:spAutoFit/>
          </a:bodyPr>
          <a:lstStyle/>
          <a:p>
            <a:pPr algn="ctr"/>
            <a:r>
              <a:rPr lang="zh-CN" altLang="zh-CN" sz="2000" b="1" dirty="0"/>
              <a:t>图</a:t>
            </a:r>
            <a:r>
              <a:rPr lang="en-US" altLang="zh-CN" sz="2000" b="1" dirty="0"/>
              <a:t>5.39  </a:t>
            </a:r>
            <a:r>
              <a:rPr lang="zh-CN" altLang="zh-CN" sz="2000" b="1" dirty="0"/>
              <a:t>满足欧拉公式的例子</a:t>
            </a:r>
            <a:endParaRPr lang="zh-CN" altLang="en-US" sz="2000" b="1" dirty="0"/>
          </a:p>
        </p:txBody>
      </p:sp>
      <p:sp>
        <p:nvSpPr>
          <p:cNvPr id="3" name="箭头: 右 2">
            <a:extLst>
              <a:ext uri="{FF2B5EF4-FFF2-40B4-BE49-F238E27FC236}">
                <a16:creationId xmlns:a16="http://schemas.microsoft.com/office/drawing/2014/main" id="{D63E0184-3F2D-416B-B5E9-DF9DC60CE334}"/>
              </a:ext>
            </a:extLst>
          </p:cNvPr>
          <p:cNvSpPr/>
          <p:nvPr/>
        </p:nvSpPr>
        <p:spPr>
          <a:xfrm>
            <a:off x="5375920" y="4217461"/>
            <a:ext cx="576064" cy="504056"/>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3C1A56A6-616C-4021-A47B-5AB8C0C3D8CA}"/>
              </a:ext>
            </a:extLst>
          </p:cNvPr>
          <p:cNvCxnSpPr>
            <a:cxnSpLocks/>
          </p:cNvCxnSpPr>
          <p:nvPr/>
        </p:nvCxnSpPr>
        <p:spPr>
          <a:xfrm>
            <a:off x="4223792" y="764704"/>
            <a:ext cx="727280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8E03C73-97BE-45BC-9601-49C574C397A2}"/>
              </a:ext>
            </a:extLst>
          </p:cNvPr>
          <p:cNvCxnSpPr>
            <a:cxnSpLocks/>
          </p:cNvCxnSpPr>
          <p:nvPr/>
        </p:nvCxnSpPr>
        <p:spPr>
          <a:xfrm>
            <a:off x="587727" y="1196752"/>
            <a:ext cx="40681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27414" y="404664"/>
            <a:ext cx="11257218" cy="2448272"/>
          </a:xfrm>
        </p:spPr>
        <p:txBody>
          <a:bodyPr/>
          <a:lstStyle/>
          <a:p>
            <a:pPr algn="just"/>
            <a:r>
              <a:rPr lang="en-US" altLang="zh-CN" dirty="0">
                <a:solidFill>
                  <a:schemeClr val="tx1"/>
                </a:solidFill>
              </a:rPr>
              <a:t>       </a:t>
            </a:r>
            <a:r>
              <a:rPr lang="zh-CN" altLang="zh-CN" dirty="0">
                <a:solidFill>
                  <a:schemeClr val="tx1"/>
                </a:solidFill>
              </a:rPr>
              <a:t>机械零件一般都是多面体，根据上例，它的顶点、边和面的个数满足欧拉公式，因此在三维实体造型（如</a:t>
            </a:r>
            <a:r>
              <a:rPr lang="en-US" altLang="zh-CN" dirty="0">
                <a:solidFill>
                  <a:schemeClr val="tx1"/>
                </a:solidFill>
              </a:rPr>
              <a:t>AutoCAD</a:t>
            </a:r>
            <a:r>
              <a:rPr lang="zh-CN" altLang="zh-CN" dirty="0">
                <a:solidFill>
                  <a:schemeClr val="tx1"/>
                </a:solidFill>
              </a:rPr>
              <a:t>）中，机器零件的设计一般都应满足欧拉公式，当删除一些边时，顶点或面的个数也要做相应的改动。</a:t>
            </a:r>
          </a:p>
          <a:p>
            <a:pPr algn="just"/>
            <a:r>
              <a:rPr lang="en-US" altLang="zh-CN" dirty="0">
                <a:solidFill>
                  <a:schemeClr val="tx1"/>
                </a:solidFill>
              </a:rPr>
              <a:t>       </a:t>
            </a:r>
            <a:r>
              <a:rPr lang="zh-CN" altLang="zh-CN" dirty="0">
                <a:solidFill>
                  <a:schemeClr val="tx1"/>
                </a:solidFill>
              </a:rPr>
              <a:t>为了判断一个图是否是平面图，我们来介绍图同胚的概念。为了定义图同胚，我们先定义图的两个操作：</a:t>
            </a:r>
            <a:r>
              <a:rPr lang="en-US" altLang="zh-CN" b="1" dirty="0">
                <a:solidFill>
                  <a:srgbClr val="FF0000"/>
                </a:solidFill>
              </a:rPr>
              <a:t>2</a:t>
            </a:r>
            <a:r>
              <a:rPr lang="zh-CN" altLang="zh-CN" b="1" dirty="0">
                <a:solidFill>
                  <a:srgbClr val="FF0000"/>
                </a:solidFill>
              </a:rPr>
              <a:t>度顶点的插入和消去。</a:t>
            </a:r>
          </a:p>
          <a:p>
            <a:endParaRPr lang="zh-CN" altLang="en-US" dirty="0"/>
          </a:p>
        </p:txBody>
      </p:sp>
      <p:pic>
        <p:nvPicPr>
          <p:cNvPr id="2" name="Picture 1">
            <a:extLst>
              <a:ext uri="{FF2B5EF4-FFF2-40B4-BE49-F238E27FC236}">
                <a16:creationId xmlns:a16="http://schemas.microsoft.com/office/drawing/2014/main" id="{C4B6BF8C-CC6A-414D-8125-E3FC5EE790F6}"/>
              </a:ext>
            </a:extLst>
          </p:cNvPr>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122619" y="2871192"/>
            <a:ext cx="11662013" cy="3456384"/>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9459CB1B-9514-49CD-AA49-C0C3F1E1F5C0}"/>
              </a:ext>
            </a:extLst>
          </p:cNvPr>
          <p:cNvCxnSpPr>
            <a:cxnSpLocks/>
          </p:cNvCxnSpPr>
          <p:nvPr/>
        </p:nvCxnSpPr>
        <p:spPr>
          <a:xfrm>
            <a:off x="983432" y="5013176"/>
            <a:ext cx="107291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EB2F6F-FC8A-4B44-BC81-283A8EB49029}"/>
              </a:ext>
            </a:extLst>
          </p:cNvPr>
          <p:cNvCxnSpPr>
            <a:cxnSpLocks/>
          </p:cNvCxnSpPr>
          <p:nvPr/>
        </p:nvCxnSpPr>
        <p:spPr>
          <a:xfrm>
            <a:off x="407368" y="5445224"/>
            <a:ext cx="12961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CB4A926-AF84-4410-BA72-3DD7CFB9B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087" y="4096789"/>
            <a:ext cx="2267825" cy="412331"/>
          </a:xfrm>
          <a:prstGeom prst="rect">
            <a:avLst/>
          </a:prstGeom>
        </p:spPr>
      </p:pic>
      <p:cxnSp>
        <p:nvCxnSpPr>
          <p:cNvPr id="7" name="直接连接符 6">
            <a:extLst>
              <a:ext uri="{FF2B5EF4-FFF2-40B4-BE49-F238E27FC236}">
                <a16:creationId xmlns:a16="http://schemas.microsoft.com/office/drawing/2014/main" id="{D4C0F05F-0FBD-4279-9F1D-B9EC04FC2EDC}"/>
              </a:ext>
            </a:extLst>
          </p:cNvPr>
          <p:cNvCxnSpPr>
            <a:cxnSpLocks/>
          </p:cNvCxnSpPr>
          <p:nvPr/>
        </p:nvCxnSpPr>
        <p:spPr>
          <a:xfrm>
            <a:off x="5735960" y="3717032"/>
            <a:ext cx="1800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4D04168-3271-452C-A7AE-C8531B4E58EA}"/>
              </a:ext>
            </a:extLst>
          </p:cNvPr>
          <p:cNvCxnSpPr>
            <a:cxnSpLocks/>
          </p:cNvCxnSpPr>
          <p:nvPr/>
        </p:nvCxnSpPr>
        <p:spPr>
          <a:xfrm>
            <a:off x="10272464" y="4119113"/>
            <a:ext cx="15121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CD42D4A-CE74-4195-A701-D2C0A2D943C1}"/>
              </a:ext>
            </a:extLst>
          </p:cNvPr>
          <p:cNvCxnSpPr>
            <a:cxnSpLocks/>
          </p:cNvCxnSpPr>
          <p:nvPr/>
        </p:nvCxnSpPr>
        <p:spPr>
          <a:xfrm>
            <a:off x="335360" y="4544144"/>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726548"/>
            <a:ext cx="10871200" cy="4214620"/>
          </a:xfrm>
        </p:spPr>
        <p:txBody>
          <a:bodyPr/>
          <a:lstStyle/>
          <a:p>
            <a:r>
              <a:rPr lang="zh-CN" altLang="zh-CN" b="1" dirty="0">
                <a:solidFill>
                  <a:srgbClr val="C00000"/>
                </a:solidFill>
              </a:rPr>
              <a:t>例</a:t>
            </a:r>
            <a:r>
              <a:rPr lang="en-US" altLang="zh-CN" b="1" dirty="0">
                <a:solidFill>
                  <a:srgbClr val="C00000"/>
                </a:solidFill>
              </a:rPr>
              <a:t>5.6  </a:t>
            </a:r>
            <a:r>
              <a:rPr lang="zh-CN" altLang="zh-CN" b="1" dirty="0">
                <a:solidFill>
                  <a:srgbClr val="C00000"/>
                </a:solidFill>
              </a:rPr>
              <a:t>在任何由两个或两个以上的人组成的小组里，证明必有两个人组内朋友的个数相等。</a:t>
            </a:r>
          </a:p>
          <a:p>
            <a:pPr algn="just"/>
            <a:r>
              <a:rPr lang="zh-CN" altLang="zh-CN" b="1" dirty="0">
                <a:solidFill>
                  <a:schemeClr val="tx1"/>
                </a:solidFill>
                <a:latin typeface="宋体" panose="02010600030101010101" pitchFamily="2" charset="-122"/>
                <a:ea typeface="宋体" panose="02010600030101010101" pitchFamily="2" charset="-122"/>
              </a:rPr>
              <a:t>证明</a:t>
            </a:r>
            <a:r>
              <a:rPr lang="en-US" altLang="zh-CN" b="1" dirty="0">
                <a:solidFill>
                  <a:schemeClr val="tx1"/>
                </a:solidFill>
                <a:latin typeface="宋体" panose="02010600030101010101" pitchFamily="2" charset="-122"/>
                <a:ea typeface="宋体" panose="02010600030101010101" pitchFamily="2" charset="-122"/>
              </a:rPr>
              <a:t>  </a:t>
            </a:r>
            <a:r>
              <a:rPr lang="zh-CN" altLang="zh-CN" b="1" dirty="0">
                <a:solidFill>
                  <a:schemeClr val="tx1"/>
                </a:solidFill>
                <a:latin typeface="宋体" panose="02010600030101010101" pitchFamily="2" charset="-122"/>
                <a:ea typeface="宋体" panose="02010600030101010101" pitchFamily="2" charset="-122"/>
              </a:rPr>
              <a:t>设组内人的集合为图</a:t>
            </a:r>
            <a:r>
              <a:rPr lang="en-US" altLang="zh-CN" b="1" i="1" dirty="0">
                <a:solidFill>
                  <a:schemeClr val="tx1"/>
                </a:solidFill>
                <a:latin typeface="宋体" panose="02010600030101010101" pitchFamily="2" charset="-122"/>
                <a:ea typeface="宋体" panose="02010600030101010101" pitchFamily="2" charset="-122"/>
              </a:rPr>
              <a:t>G </a:t>
            </a:r>
            <a:r>
              <a:rPr lang="zh-CN" altLang="zh-CN" b="1" dirty="0">
                <a:solidFill>
                  <a:schemeClr val="tx1"/>
                </a:solidFill>
                <a:latin typeface="宋体" panose="02010600030101010101" pitchFamily="2" charset="-122"/>
                <a:ea typeface="宋体" panose="02010600030101010101" pitchFamily="2" charset="-122"/>
              </a:rPr>
              <a:t>的顶点集合，若两人彼此是朋友，则其间连一条边。这样得到的图</a:t>
            </a:r>
            <a:r>
              <a:rPr lang="en-US" altLang="zh-CN" b="1" i="1" dirty="0">
                <a:solidFill>
                  <a:schemeClr val="tx1"/>
                </a:solidFill>
                <a:latin typeface="宋体" panose="02010600030101010101" pitchFamily="2" charset="-122"/>
                <a:ea typeface="宋体" panose="02010600030101010101" pitchFamily="2" charset="-122"/>
              </a:rPr>
              <a:t>G </a:t>
            </a:r>
            <a:r>
              <a:rPr lang="zh-CN" altLang="zh-CN" b="1" dirty="0">
                <a:solidFill>
                  <a:schemeClr val="tx1"/>
                </a:solidFill>
                <a:latin typeface="宋体" panose="02010600030101010101" pitchFamily="2" charset="-122"/>
                <a:ea typeface="宋体" panose="02010600030101010101" pitchFamily="2" charset="-122"/>
              </a:rPr>
              <a:t>是组内人员的关系图。显然，</a:t>
            </a:r>
            <a:r>
              <a:rPr lang="en-US" altLang="zh-CN" b="1" i="1" dirty="0">
                <a:solidFill>
                  <a:schemeClr val="tx1"/>
                </a:solidFill>
                <a:latin typeface="宋体" panose="02010600030101010101" pitchFamily="2" charset="-122"/>
                <a:ea typeface="宋体" panose="02010600030101010101" pitchFamily="2" charset="-122"/>
              </a:rPr>
              <a:t>G </a:t>
            </a:r>
            <a:r>
              <a:rPr lang="zh-CN" altLang="zh-CN" b="1" dirty="0">
                <a:solidFill>
                  <a:schemeClr val="tx1"/>
                </a:solidFill>
                <a:latin typeface="宋体" panose="02010600030101010101" pitchFamily="2" charset="-122"/>
                <a:ea typeface="宋体" panose="02010600030101010101" pitchFamily="2" charset="-122"/>
              </a:rPr>
              <a:t>是简单图，图中顶点的度恰好表示该人在组内朋友的个数。利用图</a:t>
            </a:r>
            <a:r>
              <a:rPr lang="en-US" altLang="zh-CN" b="1" i="1" dirty="0">
                <a:solidFill>
                  <a:schemeClr val="tx1"/>
                </a:solidFill>
                <a:latin typeface="宋体" panose="02010600030101010101" pitchFamily="2" charset="-122"/>
                <a:ea typeface="宋体" panose="02010600030101010101" pitchFamily="2" charset="-122"/>
              </a:rPr>
              <a:t>G</a:t>
            </a:r>
            <a:r>
              <a:rPr lang="zh-CN" altLang="zh-CN" b="1" dirty="0">
                <a:solidFill>
                  <a:schemeClr val="tx1"/>
                </a:solidFill>
                <a:latin typeface="宋体" panose="02010600030101010101" pitchFamily="2" charset="-122"/>
                <a:ea typeface="宋体" panose="02010600030101010101" pitchFamily="2" charset="-122"/>
              </a:rPr>
              <a:t>，原题就抽象为下面的图论问题：在简单图</a:t>
            </a:r>
            <a:r>
              <a:rPr lang="en-US" altLang="zh-CN" b="1" i="1" dirty="0">
                <a:solidFill>
                  <a:schemeClr val="tx1"/>
                </a:solidFill>
                <a:latin typeface="宋体" panose="02010600030101010101" pitchFamily="2" charset="-122"/>
                <a:ea typeface="宋体" panose="02010600030101010101" pitchFamily="2" charset="-122"/>
              </a:rPr>
              <a:t>G  </a:t>
            </a:r>
            <a:r>
              <a:rPr lang="zh-CN" altLang="zh-CN" b="1" dirty="0">
                <a:solidFill>
                  <a:schemeClr val="tx1"/>
                </a:solidFill>
                <a:latin typeface="宋体" panose="02010600030101010101" pitchFamily="2" charset="-122"/>
                <a:ea typeface="宋体" panose="02010600030101010101" pitchFamily="2" charset="-122"/>
              </a:rPr>
              <a:t>种，若顶点数</a:t>
            </a:r>
            <a:r>
              <a:rPr lang="en-US" altLang="zh-CN" b="1" dirty="0">
                <a:solidFill>
                  <a:schemeClr val="tx1"/>
                </a:solidFill>
                <a:latin typeface="宋体" panose="02010600030101010101" pitchFamily="2" charset="-122"/>
                <a:ea typeface="宋体" panose="02010600030101010101" pitchFamily="2" charset="-122"/>
              </a:rPr>
              <a:t> </a:t>
            </a:r>
            <a:r>
              <a:rPr lang="en-US" altLang="zh-CN" b="1" i="1" dirty="0">
                <a:solidFill>
                  <a:schemeClr val="tx1"/>
                </a:solidFill>
                <a:latin typeface="宋体" panose="02010600030101010101" pitchFamily="2" charset="-122"/>
                <a:ea typeface="宋体" panose="02010600030101010101" pitchFamily="2" charset="-122"/>
              </a:rPr>
              <a:t>p</a:t>
            </a:r>
            <a:r>
              <a:rPr lang="zh-CN" altLang="zh-CN" b="1" dirty="0">
                <a:solidFill>
                  <a:schemeClr val="tx1"/>
                </a:solidFill>
                <a:latin typeface="宋体" panose="02010600030101010101" pitchFamily="2" charset="-122"/>
                <a:ea typeface="宋体" panose="02010600030101010101" pitchFamily="2" charset="-122"/>
              </a:rPr>
              <a:t>≥</a:t>
            </a:r>
            <a:r>
              <a:rPr lang="en-US" altLang="zh-CN" b="1" dirty="0">
                <a:solidFill>
                  <a:schemeClr val="tx1"/>
                </a:solidFill>
                <a:latin typeface="宋体" panose="02010600030101010101" pitchFamily="2" charset="-122"/>
                <a:ea typeface="宋体" panose="02010600030101010101" pitchFamily="2" charset="-122"/>
              </a:rPr>
              <a:t> 2</a:t>
            </a:r>
            <a:r>
              <a:rPr lang="zh-CN" altLang="zh-CN" b="1" dirty="0">
                <a:solidFill>
                  <a:schemeClr val="tx1"/>
                </a:solidFill>
                <a:latin typeface="宋体" panose="02010600030101010101" pitchFamily="2" charset="-122"/>
                <a:ea typeface="宋体" panose="02010600030101010101" pitchFamily="2" charset="-122"/>
              </a:rPr>
              <a:t>，则在</a:t>
            </a:r>
            <a:r>
              <a:rPr lang="en-US" altLang="zh-CN" b="1" i="1" dirty="0">
                <a:solidFill>
                  <a:schemeClr val="tx1"/>
                </a:solidFill>
                <a:latin typeface="宋体" panose="02010600030101010101" pitchFamily="2" charset="-122"/>
                <a:ea typeface="宋体" panose="02010600030101010101" pitchFamily="2" charset="-122"/>
              </a:rPr>
              <a:t>G </a:t>
            </a:r>
            <a:r>
              <a:rPr lang="zh-CN" altLang="zh-CN" b="1" dirty="0">
                <a:solidFill>
                  <a:schemeClr val="tx1"/>
                </a:solidFill>
                <a:latin typeface="宋体" panose="02010600030101010101" pitchFamily="2" charset="-122"/>
                <a:ea typeface="宋体" panose="02010600030101010101" pitchFamily="2" charset="-122"/>
              </a:rPr>
              <a:t>中存在度数相等的两个顶点。下面用反证法来证明这个命题。</a:t>
            </a:r>
          </a:p>
          <a:p>
            <a:endParaRPr lang="zh-CN" altLang="en-US" dirty="0"/>
          </a:p>
        </p:txBody>
      </p:sp>
      <p:pic>
        <p:nvPicPr>
          <p:cNvPr id="4" name="Picture 2">
            <a:extLst>
              <a:ext uri="{FF2B5EF4-FFF2-40B4-BE49-F238E27FC236}">
                <a16:creationId xmlns:a16="http://schemas.microsoft.com/office/drawing/2014/main" id="{45163F09-3FFA-4871-A1E6-97B07766EB00}"/>
              </a:ext>
            </a:extLst>
          </p:cNvPr>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05590" y="3174820"/>
            <a:ext cx="11207034" cy="1630374"/>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665602" name="Picture 2" descr="6-34"/>
          <p:cNvPicPr>
            <a:picLocks noChangeAspect="1" noChangeArrowheads="1"/>
          </p:cNvPicPr>
          <p:nvPr/>
        </p:nvPicPr>
        <p:blipFill>
          <a:blip r:embed="rId2" cstate="print"/>
          <a:srcRect/>
          <a:stretch>
            <a:fillRect/>
          </a:stretch>
        </p:blipFill>
        <p:spPr bwMode="auto">
          <a:xfrm>
            <a:off x="2353421" y="2276872"/>
            <a:ext cx="7485157" cy="3429000"/>
          </a:xfrm>
          <a:prstGeom prst="rect">
            <a:avLst/>
          </a:prstGeom>
          <a:noFill/>
          <a:ln w="9525">
            <a:noFill/>
            <a:miter lim="800000"/>
            <a:headEnd/>
            <a:tailEnd/>
          </a:ln>
        </p:spPr>
      </p:pic>
      <p:sp>
        <p:nvSpPr>
          <p:cNvPr id="5" name="矩形 4"/>
          <p:cNvSpPr/>
          <p:nvPr/>
        </p:nvSpPr>
        <p:spPr>
          <a:xfrm>
            <a:off x="3935760" y="5749022"/>
            <a:ext cx="3985386" cy="400110"/>
          </a:xfrm>
          <a:prstGeom prst="rect">
            <a:avLst/>
          </a:prstGeom>
        </p:spPr>
        <p:txBody>
          <a:bodyPr wrap="none">
            <a:spAutoFit/>
          </a:bodyPr>
          <a:lstStyle/>
          <a:p>
            <a:pPr algn="ctr"/>
            <a:r>
              <a:rPr lang="zh-CN" altLang="zh-CN" sz="2000" b="1" dirty="0"/>
              <a:t>图</a:t>
            </a:r>
            <a:r>
              <a:rPr lang="en-US" altLang="zh-CN" sz="2000" b="1" dirty="0"/>
              <a:t>5.40  2</a:t>
            </a:r>
            <a:r>
              <a:rPr lang="zh-CN" altLang="zh-CN" sz="2000" b="1" dirty="0"/>
              <a:t>度顶点的插入和消去操作</a:t>
            </a:r>
          </a:p>
        </p:txBody>
      </p:sp>
      <p:pic>
        <p:nvPicPr>
          <p:cNvPr id="2" name="图片 1">
            <a:extLst>
              <a:ext uri="{FF2B5EF4-FFF2-40B4-BE49-F238E27FC236}">
                <a16:creationId xmlns:a16="http://schemas.microsoft.com/office/drawing/2014/main" id="{4D4AF420-09DA-4802-95CC-065068D33D5E}"/>
              </a:ext>
            </a:extLst>
          </p:cNvPr>
          <p:cNvPicPr>
            <a:picLocks noChangeAspect="1"/>
          </p:cNvPicPr>
          <p:nvPr/>
        </p:nvPicPr>
        <p:blipFill>
          <a:blip r:embed="rId3"/>
          <a:stretch>
            <a:fillRect/>
          </a:stretch>
        </p:blipFill>
        <p:spPr>
          <a:xfrm>
            <a:off x="485774" y="718740"/>
            <a:ext cx="11220450" cy="86677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692696"/>
            <a:ext cx="10871200" cy="5256212"/>
          </a:xfrm>
        </p:spPr>
        <p:txBody>
          <a:bodyPr/>
          <a:lstStyle/>
          <a:p>
            <a:r>
              <a:rPr lang="zh-CN" altLang="zh-CN" b="1" dirty="0">
                <a:solidFill>
                  <a:schemeClr val="tx1"/>
                </a:solidFill>
              </a:rPr>
              <a:t>定理</a:t>
            </a:r>
            <a:r>
              <a:rPr lang="en-US" altLang="zh-CN" b="1" dirty="0">
                <a:solidFill>
                  <a:schemeClr val="tx1"/>
                </a:solidFill>
              </a:rPr>
              <a:t>5.18  </a:t>
            </a:r>
            <a:r>
              <a:rPr lang="zh-CN" altLang="zh-CN" b="1" dirty="0">
                <a:solidFill>
                  <a:schemeClr val="tx1"/>
                </a:solidFill>
              </a:rPr>
              <a:t>（库拉托斯基（</a:t>
            </a:r>
            <a:r>
              <a:rPr lang="en-US" altLang="zh-CN" b="1" dirty="0">
                <a:solidFill>
                  <a:schemeClr val="tx1"/>
                </a:solidFill>
              </a:rPr>
              <a:t>Kuratowski</a:t>
            </a:r>
            <a:r>
              <a:rPr lang="zh-CN" altLang="zh-CN" b="1" dirty="0">
                <a:solidFill>
                  <a:schemeClr val="tx1"/>
                </a:solidFill>
              </a:rPr>
              <a:t>）定理）</a:t>
            </a:r>
            <a:r>
              <a:rPr lang="zh-CN" altLang="zh-CN" dirty="0">
                <a:solidFill>
                  <a:schemeClr val="tx1"/>
                </a:solidFill>
              </a:rPr>
              <a:t>一个图是平面图，当且仅当它</a:t>
            </a:r>
            <a:r>
              <a:rPr lang="zh-CN" altLang="zh-CN" b="1" dirty="0">
                <a:solidFill>
                  <a:schemeClr val="tx1"/>
                </a:solidFill>
              </a:rPr>
              <a:t>没有</a:t>
            </a:r>
            <a:r>
              <a:rPr lang="zh-CN" altLang="zh-CN" dirty="0">
                <a:solidFill>
                  <a:schemeClr val="tx1"/>
                </a:solidFill>
              </a:rPr>
              <a:t>与</a:t>
            </a:r>
            <a:r>
              <a:rPr lang="en-US" altLang="zh-CN" i="1" dirty="0">
                <a:solidFill>
                  <a:schemeClr val="tx1"/>
                </a:solidFill>
              </a:rPr>
              <a:t>K</a:t>
            </a:r>
            <a:r>
              <a:rPr lang="en-US" altLang="zh-CN" baseline="-25000" dirty="0">
                <a:solidFill>
                  <a:schemeClr val="tx1"/>
                </a:solidFill>
              </a:rPr>
              <a:t>5</a:t>
            </a:r>
            <a:r>
              <a:rPr lang="zh-CN" altLang="zh-CN" dirty="0">
                <a:solidFill>
                  <a:schemeClr val="tx1"/>
                </a:solidFill>
              </a:rPr>
              <a:t>或</a:t>
            </a:r>
            <a:r>
              <a:rPr lang="en-US" altLang="zh-CN" i="1" dirty="0">
                <a:solidFill>
                  <a:schemeClr val="tx1"/>
                </a:solidFill>
              </a:rPr>
              <a:t>K</a:t>
            </a:r>
            <a:r>
              <a:rPr lang="en-US" altLang="zh-CN" baseline="-25000" dirty="0">
                <a:solidFill>
                  <a:schemeClr val="tx1"/>
                </a:solidFill>
              </a:rPr>
              <a:t>3,3</a:t>
            </a:r>
            <a:r>
              <a:rPr lang="zh-CN" altLang="zh-CN" dirty="0">
                <a:solidFill>
                  <a:schemeClr val="tx1"/>
                </a:solidFill>
              </a:rPr>
              <a:t>同胚的</a:t>
            </a:r>
            <a:r>
              <a:rPr lang="zh-CN" altLang="zh-CN" b="1" dirty="0">
                <a:solidFill>
                  <a:schemeClr val="tx1"/>
                </a:solidFill>
              </a:rPr>
              <a:t>子图</a:t>
            </a:r>
            <a:r>
              <a:rPr lang="zh-CN" altLang="zh-CN" dirty="0">
                <a:solidFill>
                  <a:schemeClr val="tx1"/>
                </a:solidFill>
              </a:rPr>
              <a:t>。</a:t>
            </a:r>
            <a:endParaRPr lang="en-US" altLang="zh-CN" dirty="0">
              <a:solidFill>
                <a:schemeClr val="tx1"/>
              </a:solidFill>
            </a:endParaRPr>
          </a:p>
          <a:p>
            <a:r>
              <a:rPr lang="en-US" altLang="zh-CN" dirty="0">
                <a:solidFill>
                  <a:schemeClr val="tx1"/>
                </a:solidFill>
              </a:rPr>
              <a:t>       </a:t>
            </a:r>
            <a:r>
              <a:rPr lang="zh-CN" altLang="zh-CN" dirty="0">
                <a:solidFill>
                  <a:schemeClr val="tx1"/>
                </a:solidFill>
              </a:rPr>
              <a:t>此定理证明比较复杂，这里省略。</a:t>
            </a:r>
          </a:p>
          <a:p>
            <a:r>
              <a:rPr lang="zh-CN" altLang="zh-CN" b="1" dirty="0">
                <a:solidFill>
                  <a:srgbClr val="C00000"/>
                </a:solidFill>
              </a:rPr>
              <a:t>例</a:t>
            </a:r>
            <a:r>
              <a:rPr lang="en-US" altLang="zh-CN" b="1" dirty="0">
                <a:solidFill>
                  <a:srgbClr val="C00000"/>
                </a:solidFill>
              </a:rPr>
              <a:t>5.33  </a:t>
            </a:r>
            <a:r>
              <a:rPr lang="zh-CN" altLang="zh-CN" b="1" dirty="0">
                <a:solidFill>
                  <a:srgbClr val="C00000"/>
                </a:solidFill>
              </a:rPr>
              <a:t>利用库拉托斯基定理证明图</a:t>
            </a:r>
            <a:r>
              <a:rPr lang="en-US" altLang="zh-CN" b="1" dirty="0">
                <a:solidFill>
                  <a:srgbClr val="C00000"/>
                </a:solidFill>
              </a:rPr>
              <a:t>5.41</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）不是平面图。</a:t>
            </a:r>
          </a:p>
          <a:p>
            <a:endParaRPr lang="zh-CN" altLang="zh-CN" dirty="0"/>
          </a:p>
        </p:txBody>
      </p:sp>
      <p:pic>
        <p:nvPicPr>
          <p:cNvPr id="666626"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767408" y="2708919"/>
            <a:ext cx="10513168" cy="3795905"/>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BBE3A136-C85C-41F2-9617-083DC303CCBC}"/>
              </a:ext>
            </a:extLst>
          </p:cNvPr>
          <p:cNvCxnSpPr>
            <a:cxnSpLocks/>
          </p:cNvCxnSpPr>
          <p:nvPr/>
        </p:nvCxnSpPr>
        <p:spPr>
          <a:xfrm>
            <a:off x="839416" y="1268760"/>
            <a:ext cx="1080172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FDBB5CB-B118-49B1-9EF9-C86425F2A879}"/>
              </a:ext>
            </a:extLst>
          </p:cNvPr>
          <p:cNvCxnSpPr>
            <a:cxnSpLocks/>
          </p:cNvCxnSpPr>
          <p:nvPr/>
        </p:nvCxnSpPr>
        <p:spPr>
          <a:xfrm>
            <a:off x="839416" y="1700808"/>
            <a:ext cx="11521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9937" name="Object 1"/>
          <p:cNvGraphicFramePr>
            <a:graphicFrameLocks noChangeAspect="1"/>
          </p:cNvGraphicFramePr>
          <p:nvPr>
            <p:extLst>
              <p:ext uri="{D42A27DB-BD31-4B8C-83A1-F6EECF244321}">
                <p14:modId xmlns:p14="http://schemas.microsoft.com/office/powerpoint/2010/main" val="1626220638"/>
              </p:ext>
            </p:extLst>
          </p:nvPr>
        </p:nvGraphicFramePr>
        <p:xfrm>
          <a:off x="3335016" y="108465"/>
          <a:ext cx="5400600" cy="6124392"/>
        </p:xfrm>
        <a:graphic>
          <a:graphicData uri="http://schemas.openxmlformats.org/presentationml/2006/ole">
            <mc:AlternateContent xmlns:mc="http://schemas.openxmlformats.org/markup-compatibility/2006">
              <mc:Choice xmlns:v="urn:schemas-microsoft-com:vml" Requires="v">
                <p:oleObj spid="_x0000_s680664" r:id="rId3" imgW="5540689" imgH="5938810" progId="Unknown">
                  <p:embed/>
                </p:oleObj>
              </mc:Choice>
              <mc:Fallback>
                <p:oleObj r:id="rId3" imgW="5540689" imgH="5938810" progId="Unknown">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r="6866" b="4185"/>
                      <a:stretch>
                        <a:fillRect/>
                      </a:stretch>
                    </p:blipFill>
                    <p:spPr bwMode="auto">
                      <a:xfrm>
                        <a:off x="3335016" y="108465"/>
                        <a:ext cx="5400600" cy="6124392"/>
                      </a:xfrm>
                      <a:prstGeom prst="rect">
                        <a:avLst/>
                      </a:prstGeom>
                      <a:noFill/>
                    </p:spPr>
                  </p:pic>
                </p:oleObj>
              </mc:Fallback>
            </mc:AlternateContent>
          </a:graphicData>
        </a:graphic>
      </p:graphicFrame>
      <p:sp>
        <p:nvSpPr>
          <p:cNvPr id="6" name="矩形 5"/>
          <p:cNvSpPr/>
          <p:nvPr/>
        </p:nvSpPr>
        <p:spPr>
          <a:xfrm>
            <a:off x="3999532" y="6309320"/>
            <a:ext cx="3855543" cy="400110"/>
          </a:xfrm>
          <a:prstGeom prst="rect">
            <a:avLst/>
          </a:prstGeom>
        </p:spPr>
        <p:txBody>
          <a:bodyPr wrap="none">
            <a:spAutoFit/>
          </a:bodyPr>
          <a:lstStyle/>
          <a:p>
            <a:pPr algn="ctr"/>
            <a:r>
              <a:rPr lang="zh-CN" altLang="zh-CN" sz="2000" b="1" dirty="0"/>
              <a:t>图</a:t>
            </a:r>
            <a:r>
              <a:rPr lang="en-US" altLang="zh-CN" sz="2000" b="1" dirty="0"/>
              <a:t>5.41  </a:t>
            </a:r>
            <a:r>
              <a:rPr lang="zh-CN" altLang="zh-CN" sz="2000" b="1" dirty="0"/>
              <a:t>一个非平面图的判断过程</a:t>
            </a:r>
            <a:endParaRPr lang="zh-CN" altLang="en-US" sz="2000" b="1" dirty="0"/>
          </a:p>
        </p:txBody>
      </p:sp>
      <p:sp>
        <p:nvSpPr>
          <p:cNvPr id="2" name="文本框 1">
            <a:extLst>
              <a:ext uri="{FF2B5EF4-FFF2-40B4-BE49-F238E27FC236}">
                <a16:creationId xmlns:a16="http://schemas.microsoft.com/office/drawing/2014/main" id="{F71FA79D-AA5B-475F-8851-BD4247EC928D}"/>
              </a:ext>
            </a:extLst>
          </p:cNvPr>
          <p:cNvSpPr txBox="1"/>
          <p:nvPr/>
        </p:nvSpPr>
        <p:spPr>
          <a:xfrm>
            <a:off x="9455696" y="4365104"/>
            <a:ext cx="763351" cy="523220"/>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K</a:t>
            </a:r>
            <a:r>
              <a:rPr lang="en-US" altLang="zh-CN" sz="2800" b="1" baseline="-25000" dirty="0">
                <a:solidFill>
                  <a:srgbClr val="FF0000"/>
                </a:solidFill>
                <a:latin typeface="Times New Roman" panose="02020603050405020304" pitchFamily="18" charset="0"/>
                <a:cs typeface="Times New Roman" panose="02020603050405020304" pitchFamily="18" charset="0"/>
              </a:rPr>
              <a:t>3,3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箭头: 右 2">
            <a:extLst>
              <a:ext uri="{FF2B5EF4-FFF2-40B4-BE49-F238E27FC236}">
                <a16:creationId xmlns:a16="http://schemas.microsoft.com/office/drawing/2014/main" id="{FF2336E0-040D-4676-B2CD-8363BFDBF19A}"/>
              </a:ext>
            </a:extLst>
          </p:cNvPr>
          <p:cNvSpPr/>
          <p:nvPr/>
        </p:nvSpPr>
        <p:spPr>
          <a:xfrm rot="10800000">
            <a:off x="9189299" y="4888324"/>
            <a:ext cx="1296144" cy="52322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44624"/>
            <a:ext cx="11233248" cy="3239566"/>
          </a:xfrm>
        </p:spPr>
        <p:txBody>
          <a:bodyPr/>
          <a:lstStyle/>
          <a:p>
            <a:r>
              <a:rPr lang="en-US" altLang="zh-CN" b="1" u="sng" dirty="0">
                <a:solidFill>
                  <a:srgbClr val="00B050"/>
                </a:solidFill>
              </a:rPr>
              <a:t>5.6.2  </a:t>
            </a:r>
            <a:r>
              <a:rPr lang="zh-CN" altLang="zh-CN" b="1" u="sng" dirty="0">
                <a:solidFill>
                  <a:srgbClr val="00B050"/>
                </a:solidFill>
              </a:rPr>
              <a:t>图的着色</a:t>
            </a:r>
          </a:p>
          <a:p>
            <a:pPr algn="just"/>
            <a:r>
              <a:rPr lang="en-US" altLang="zh-CN" dirty="0">
                <a:solidFill>
                  <a:schemeClr val="tx1"/>
                </a:solidFill>
              </a:rPr>
              <a:t>       </a:t>
            </a:r>
            <a:r>
              <a:rPr lang="zh-CN" altLang="zh-CN" dirty="0">
                <a:solidFill>
                  <a:schemeClr val="tx1"/>
                </a:solidFill>
              </a:rPr>
              <a:t>与地图着色有关的问题，已经在图论里产生了许多结果。当为一幅地图着色时，具有公共边界的两个区域要涂上不同的颜色。要确保两个相邻的区域永远没有相同的颜色（只相交于一个顶点的两个区域不算是相邻的），一种方法是对每个区域使用不同的颜色。不过，这是低效的方法，而且在具有许多区域的地图上，可能难以区分相似的颜色。替代的方法是尽量使用不多的几种颜色来填充地图。于是提出这样的问题：</a:t>
            </a:r>
            <a:r>
              <a:rPr lang="zh-CN" altLang="zh-CN" b="1" dirty="0">
                <a:solidFill>
                  <a:srgbClr val="FF0000"/>
                </a:solidFill>
              </a:rPr>
              <a:t>给一幅地图着色所需的最小颜色数目是多少？</a:t>
            </a:r>
          </a:p>
          <a:p>
            <a:pPr algn="just"/>
            <a:r>
              <a:rPr lang="en-US" altLang="zh-CN" dirty="0">
                <a:solidFill>
                  <a:schemeClr val="tx1"/>
                </a:solidFill>
              </a:rPr>
              <a:t>       </a:t>
            </a:r>
            <a:r>
              <a:rPr lang="zh-CN" altLang="zh-CN" dirty="0">
                <a:solidFill>
                  <a:schemeClr val="tx1"/>
                </a:solidFill>
              </a:rPr>
              <a:t>下面给出地图以及地图着色的形式定义。</a:t>
            </a:r>
          </a:p>
          <a:p>
            <a:endParaRPr lang="zh-CN" altLang="en-US" dirty="0"/>
          </a:p>
        </p:txBody>
      </p:sp>
      <p:sp>
        <p:nvSpPr>
          <p:cNvPr id="4" name="文本占位符 2">
            <a:extLst>
              <a:ext uri="{FF2B5EF4-FFF2-40B4-BE49-F238E27FC236}">
                <a16:creationId xmlns:a16="http://schemas.microsoft.com/office/drawing/2014/main" id="{01F79FEB-8A64-4177-8672-B44F0ABA3B03}"/>
              </a:ext>
            </a:extLst>
          </p:cNvPr>
          <p:cNvSpPr txBox="1">
            <a:spLocks/>
          </p:cNvSpPr>
          <p:nvPr/>
        </p:nvSpPr>
        <p:spPr>
          <a:xfrm>
            <a:off x="479376" y="3284984"/>
            <a:ext cx="11158710" cy="2387273"/>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solidFill>
                  <a:schemeClr val="tx1"/>
                </a:solidFill>
              </a:rPr>
              <a:t>定义</a:t>
            </a:r>
            <a:r>
              <a:rPr lang="en-US" altLang="zh-CN" b="1" dirty="0">
                <a:solidFill>
                  <a:schemeClr val="tx1"/>
                </a:solidFill>
              </a:rPr>
              <a:t>5.24  </a:t>
            </a:r>
            <a:r>
              <a:rPr lang="zh-CN" altLang="en-US" dirty="0">
                <a:solidFill>
                  <a:schemeClr val="tx1"/>
                </a:solidFill>
              </a:rPr>
              <a:t>连通无桥平面图的平面嵌入称为</a:t>
            </a:r>
            <a:r>
              <a:rPr lang="zh-CN" altLang="en-US" b="1" dirty="0">
                <a:solidFill>
                  <a:schemeClr val="tx1"/>
                </a:solidFill>
              </a:rPr>
              <a:t>平面地图或地图</a:t>
            </a:r>
            <a:r>
              <a:rPr lang="zh-CN" altLang="en-US" dirty="0">
                <a:solidFill>
                  <a:schemeClr val="tx1"/>
                </a:solidFill>
              </a:rPr>
              <a:t>，</a:t>
            </a:r>
            <a:r>
              <a:rPr lang="zh-CN" altLang="en-US" u="sng" dirty="0">
                <a:solidFill>
                  <a:schemeClr val="tx1"/>
                </a:solidFill>
              </a:rPr>
              <a:t>地图的面</a:t>
            </a:r>
            <a:r>
              <a:rPr lang="zh-CN" altLang="en-US" dirty="0">
                <a:solidFill>
                  <a:schemeClr val="tx1"/>
                </a:solidFill>
              </a:rPr>
              <a:t>称为</a:t>
            </a:r>
            <a:r>
              <a:rPr lang="zh-CN" altLang="en-US" b="1" dirty="0">
                <a:solidFill>
                  <a:schemeClr val="tx1"/>
                </a:solidFill>
              </a:rPr>
              <a:t>区域</a:t>
            </a:r>
            <a:r>
              <a:rPr lang="zh-CN" altLang="en-US" dirty="0">
                <a:solidFill>
                  <a:schemeClr val="tx1"/>
                </a:solidFill>
              </a:rPr>
              <a:t>。若两个区域的边界至少有一条公共边，则称这两个区域是</a:t>
            </a:r>
            <a:r>
              <a:rPr lang="zh-CN" altLang="en-US" b="1" dirty="0">
                <a:solidFill>
                  <a:schemeClr val="tx1"/>
                </a:solidFill>
              </a:rPr>
              <a:t>相邻</a:t>
            </a:r>
            <a:r>
              <a:rPr lang="zh-CN" altLang="en-US" dirty="0">
                <a:solidFill>
                  <a:schemeClr val="tx1"/>
                </a:solidFill>
              </a:rPr>
              <a:t>的。</a:t>
            </a:r>
          </a:p>
          <a:p>
            <a:r>
              <a:rPr lang="zh-CN" altLang="en-US" b="1" dirty="0">
                <a:solidFill>
                  <a:schemeClr val="tx1"/>
                </a:solidFill>
              </a:rPr>
              <a:t>定义</a:t>
            </a:r>
            <a:r>
              <a:rPr lang="en-US" altLang="zh-CN" b="1" dirty="0">
                <a:solidFill>
                  <a:schemeClr val="tx1"/>
                </a:solidFill>
              </a:rPr>
              <a:t>5.25  </a:t>
            </a:r>
            <a:r>
              <a:rPr lang="zh-CN" altLang="en-US" dirty="0">
                <a:solidFill>
                  <a:schemeClr val="tx1"/>
                </a:solidFill>
              </a:rPr>
              <a:t>对地图</a:t>
            </a:r>
            <a:r>
              <a:rPr lang="en-US" altLang="zh-CN" i="1" dirty="0">
                <a:solidFill>
                  <a:schemeClr val="tx1"/>
                </a:solidFill>
              </a:rPr>
              <a:t>G </a:t>
            </a:r>
            <a:r>
              <a:rPr lang="zh-CN" altLang="en-US" dirty="0">
                <a:solidFill>
                  <a:schemeClr val="tx1"/>
                </a:solidFill>
              </a:rPr>
              <a:t>的每个区域涂上一种颜色，使相邻的区域涂不同的颜色，称为对</a:t>
            </a:r>
            <a:r>
              <a:rPr lang="en-US" altLang="zh-CN" i="1" dirty="0">
                <a:solidFill>
                  <a:schemeClr val="tx1"/>
                </a:solidFill>
              </a:rPr>
              <a:t>G </a:t>
            </a:r>
            <a:r>
              <a:rPr lang="zh-CN" altLang="en-US" dirty="0">
                <a:solidFill>
                  <a:schemeClr val="tx1"/>
                </a:solidFill>
              </a:rPr>
              <a:t>的一种</a:t>
            </a:r>
            <a:r>
              <a:rPr lang="zh-CN" altLang="en-US" b="1" dirty="0">
                <a:solidFill>
                  <a:schemeClr val="tx1"/>
                </a:solidFill>
              </a:rPr>
              <a:t>面着色</a:t>
            </a:r>
            <a:r>
              <a:rPr lang="zh-CN" altLang="en-US" dirty="0">
                <a:solidFill>
                  <a:schemeClr val="tx1"/>
                </a:solidFill>
              </a:rPr>
              <a:t>。若能用</a:t>
            </a:r>
            <a:r>
              <a:rPr lang="en-US" altLang="zh-CN" i="1" dirty="0">
                <a:solidFill>
                  <a:schemeClr val="tx1"/>
                </a:solidFill>
              </a:rPr>
              <a:t>k </a:t>
            </a:r>
            <a:r>
              <a:rPr lang="zh-CN" altLang="en-US" dirty="0">
                <a:solidFill>
                  <a:schemeClr val="tx1"/>
                </a:solidFill>
              </a:rPr>
              <a:t>种颜色给</a:t>
            </a:r>
            <a:r>
              <a:rPr lang="en-US" altLang="zh-CN" i="1" dirty="0">
                <a:solidFill>
                  <a:schemeClr val="tx1"/>
                </a:solidFill>
              </a:rPr>
              <a:t>G </a:t>
            </a:r>
            <a:r>
              <a:rPr lang="zh-CN" altLang="en-US" dirty="0">
                <a:solidFill>
                  <a:schemeClr val="tx1"/>
                </a:solidFill>
              </a:rPr>
              <a:t>面着色，就称</a:t>
            </a:r>
            <a:r>
              <a:rPr lang="en-US" altLang="zh-CN" i="1" dirty="0">
                <a:solidFill>
                  <a:schemeClr val="tx1"/>
                </a:solidFill>
              </a:rPr>
              <a:t>G </a:t>
            </a:r>
            <a:r>
              <a:rPr lang="zh-CN" altLang="en-US" dirty="0">
                <a:solidFill>
                  <a:schemeClr val="tx1"/>
                </a:solidFill>
              </a:rPr>
              <a:t>是</a:t>
            </a:r>
            <a:r>
              <a:rPr lang="en-US" altLang="zh-CN" i="1" dirty="0">
                <a:solidFill>
                  <a:schemeClr val="tx1"/>
                </a:solidFill>
              </a:rPr>
              <a:t>k </a:t>
            </a:r>
            <a:r>
              <a:rPr lang="zh-CN" altLang="en-US" b="1" dirty="0">
                <a:solidFill>
                  <a:schemeClr val="tx1"/>
                </a:solidFill>
              </a:rPr>
              <a:t>面可着色的</a:t>
            </a:r>
            <a:r>
              <a:rPr lang="zh-CN" altLang="en-US" dirty="0">
                <a:solidFill>
                  <a:schemeClr val="tx1"/>
                </a:solidFill>
              </a:rPr>
              <a:t>。若</a:t>
            </a:r>
            <a:r>
              <a:rPr lang="en-US" altLang="zh-CN" i="1" dirty="0">
                <a:solidFill>
                  <a:schemeClr val="tx1"/>
                </a:solidFill>
              </a:rPr>
              <a:t>G </a:t>
            </a:r>
            <a:r>
              <a:rPr lang="zh-CN" altLang="en-US" dirty="0">
                <a:solidFill>
                  <a:schemeClr val="tx1"/>
                </a:solidFill>
              </a:rPr>
              <a:t>是</a:t>
            </a:r>
            <a:r>
              <a:rPr lang="en-US" altLang="zh-CN" i="1" dirty="0">
                <a:solidFill>
                  <a:schemeClr val="tx1"/>
                </a:solidFill>
              </a:rPr>
              <a:t>k </a:t>
            </a:r>
            <a:r>
              <a:rPr lang="zh-CN" altLang="en-US" dirty="0">
                <a:solidFill>
                  <a:schemeClr val="tx1"/>
                </a:solidFill>
              </a:rPr>
              <a:t>面可着色的，但不是</a:t>
            </a:r>
            <a:r>
              <a:rPr lang="en-US" altLang="zh-CN" i="1" dirty="0">
                <a:solidFill>
                  <a:schemeClr val="tx1"/>
                </a:solidFill>
              </a:rPr>
              <a:t>k </a:t>
            </a:r>
            <a:r>
              <a:rPr lang="zh-CN" altLang="en-US" dirty="0">
                <a:solidFill>
                  <a:schemeClr val="tx1"/>
                </a:solidFill>
              </a:rPr>
              <a:t>− </a:t>
            </a:r>
            <a:r>
              <a:rPr lang="en-US" altLang="zh-CN" dirty="0">
                <a:solidFill>
                  <a:schemeClr val="tx1"/>
                </a:solidFill>
              </a:rPr>
              <a:t>1</a:t>
            </a:r>
            <a:r>
              <a:rPr lang="zh-CN" altLang="en-US" dirty="0">
                <a:solidFill>
                  <a:schemeClr val="tx1"/>
                </a:solidFill>
              </a:rPr>
              <a:t>面可着色的，就称</a:t>
            </a:r>
            <a:r>
              <a:rPr lang="en-US" altLang="zh-CN" i="1" dirty="0">
                <a:solidFill>
                  <a:schemeClr val="tx1"/>
                </a:solidFill>
              </a:rPr>
              <a:t>G </a:t>
            </a:r>
            <a:r>
              <a:rPr lang="zh-CN" altLang="en-US" dirty="0">
                <a:solidFill>
                  <a:schemeClr val="tx1"/>
                </a:solidFill>
              </a:rPr>
              <a:t>的</a:t>
            </a:r>
            <a:r>
              <a:rPr lang="zh-CN" altLang="en-US" b="1" dirty="0">
                <a:solidFill>
                  <a:schemeClr val="tx1"/>
                </a:solidFill>
              </a:rPr>
              <a:t>面色数</a:t>
            </a:r>
            <a:r>
              <a:rPr lang="zh-CN" altLang="en-US" dirty="0">
                <a:solidFill>
                  <a:schemeClr val="tx1"/>
                </a:solidFill>
              </a:rPr>
              <a:t>为</a:t>
            </a:r>
            <a:r>
              <a:rPr lang="en-US" altLang="zh-CN" i="1" dirty="0">
                <a:solidFill>
                  <a:schemeClr val="tx1"/>
                </a:solidFill>
              </a:rPr>
              <a:t>k </a:t>
            </a:r>
            <a:r>
              <a:rPr lang="zh-CN" altLang="en-US" dirty="0">
                <a:solidFill>
                  <a:schemeClr val="tx1"/>
                </a:solidFill>
              </a:rPr>
              <a:t>，记作                   。</a:t>
            </a:r>
          </a:p>
          <a:p>
            <a:endParaRPr lang="zh-CN" altLang="en-US" dirty="0"/>
          </a:p>
          <a:p>
            <a:endParaRPr lang="zh-CN" altLang="en-US" dirty="0"/>
          </a:p>
        </p:txBody>
      </p:sp>
      <p:graphicFrame>
        <p:nvGraphicFramePr>
          <p:cNvPr id="5" name="Object 1">
            <a:extLst>
              <a:ext uri="{FF2B5EF4-FFF2-40B4-BE49-F238E27FC236}">
                <a16:creationId xmlns:a16="http://schemas.microsoft.com/office/drawing/2014/main" id="{E525123D-D325-4ACC-8EC3-0B4BC66D0ADA}"/>
              </a:ext>
            </a:extLst>
          </p:cNvPr>
          <p:cNvGraphicFramePr>
            <a:graphicFrameLocks noChangeAspect="1"/>
          </p:cNvGraphicFramePr>
          <p:nvPr>
            <p:extLst>
              <p:ext uri="{D42A27DB-BD31-4B8C-83A1-F6EECF244321}">
                <p14:modId xmlns:p14="http://schemas.microsoft.com/office/powerpoint/2010/main" val="2226810414"/>
              </p:ext>
            </p:extLst>
          </p:nvPr>
        </p:nvGraphicFramePr>
        <p:xfrm>
          <a:off x="4653310" y="5156398"/>
          <a:ext cx="1368152" cy="515861"/>
        </p:xfrm>
        <a:graphic>
          <a:graphicData uri="http://schemas.openxmlformats.org/presentationml/2006/ole">
            <mc:AlternateContent xmlns:mc="http://schemas.openxmlformats.org/markup-compatibility/2006">
              <mc:Choice xmlns:v="urn:schemas-microsoft-com:vml" Requires="v">
                <p:oleObj spid="_x0000_s710952" r:id="rId3" imgW="584454" imgH="215994" progId="Equation.DSMT4">
                  <p:embed/>
                </p:oleObj>
              </mc:Choice>
              <mc:Fallback>
                <p:oleObj r:id="rId3" imgW="584454" imgH="215994" progId="Equation.DSMT4">
                  <p:embed/>
                  <p:pic>
                    <p:nvPicPr>
                      <p:cNvPr id="67788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310" y="5156398"/>
                        <a:ext cx="1368152" cy="5158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a:extLst>
              <a:ext uri="{FF2B5EF4-FFF2-40B4-BE49-F238E27FC236}">
                <a16:creationId xmlns:a16="http://schemas.microsoft.com/office/drawing/2014/main" id="{C489EA63-E8F5-46EE-BA74-051EABC8DB3C}"/>
              </a:ext>
            </a:extLst>
          </p:cNvPr>
          <p:cNvPicPr>
            <a:picLocks noChangeAspect="1"/>
          </p:cNvPicPr>
          <p:nvPr/>
        </p:nvPicPr>
        <p:blipFill>
          <a:blip r:embed="rId5"/>
          <a:stretch>
            <a:fillRect/>
          </a:stretch>
        </p:blipFill>
        <p:spPr>
          <a:xfrm>
            <a:off x="6871677" y="5156398"/>
            <a:ext cx="1744603" cy="1581556"/>
          </a:xfrm>
          <a:prstGeom prst="rect">
            <a:avLst/>
          </a:prstGeom>
        </p:spPr>
      </p:pic>
      <p:pic>
        <p:nvPicPr>
          <p:cNvPr id="10" name="图片 9">
            <a:extLst>
              <a:ext uri="{FF2B5EF4-FFF2-40B4-BE49-F238E27FC236}">
                <a16:creationId xmlns:a16="http://schemas.microsoft.com/office/drawing/2014/main" id="{59F8B108-84BF-4B34-BC22-10D87274F3B1}"/>
              </a:ext>
            </a:extLst>
          </p:cNvPr>
          <p:cNvPicPr>
            <a:picLocks noChangeAspect="1"/>
          </p:cNvPicPr>
          <p:nvPr/>
        </p:nvPicPr>
        <p:blipFill>
          <a:blip r:embed="rId6"/>
          <a:stretch>
            <a:fillRect/>
          </a:stretch>
        </p:blipFill>
        <p:spPr>
          <a:xfrm>
            <a:off x="9120336" y="5110277"/>
            <a:ext cx="2016224" cy="163538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43070" y="116632"/>
            <a:ext cx="10871200" cy="1944216"/>
          </a:xfrm>
        </p:spPr>
        <p:txBody>
          <a:bodyPr/>
          <a:lstStyle/>
          <a:p>
            <a:pPr algn="just"/>
            <a:r>
              <a:rPr lang="en-US" altLang="zh-CN" dirty="0">
                <a:solidFill>
                  <a:schemeClr val="tx1"/>
                </a:solidFill>
              </a:rPr>
              <a:t>       </a:t>
            </a:r>
            <a:r>
              <a:rPr lang="zh-CN" altLang="zh-CN" dirty="0">
                <a:solidFill>
                  <a:schemeClr val="tx1"/>
                </a:solidFill>
              </a:rPr>
              <a:t>每个地图都对应一个平面图。为了建立这样的对应关系，</a:t>
            </a:r>
            <a:r>
              <a:rPr lang="zh-CN" altLang="zh-CN" b="1" dirty="0">
                <a:solidFill>
                  <a:schemeClr val="tx1"/>
                </a:solidFill>
              </a:rPr>
              <a:t>地图的每个区域都表示成一个顶点。</a:t>
            </a:r>
            <a:r>
              <a:rPr lang="zh-CN" altLang="zh-CN" dirty="0">
                <a:solidFill>
                  <a:schemeClr val="tx1"/>
                </a:solidFill>
              </a:rPr>
              <a:t>若两个顶点所表示的区域具有公共边界，则用边连接这两个顶点。这样所得到的图称为这个地图的</a:t>
            </a:r>
            <a:r>
              <a:rPr lang="zh-CN" altLang="zh-CN" b="1" dirty="0">
                <a:solidFill>
                  <a:schemeClr val="tx1"/>
                </a:solidFill>
              </a:rPr>
              <a:t>对偶图。</a:t>
            </a:r>
          </a:p>
          <a:p>
            <a:pPr algn="just"/>
            <a:r>
              <a:rPr lang="en-US" altLang="zh-CN" dirty="0">
                <a:solidFill>
                  <a:schemeClr val="tx1"/>
                </a:solidFill>
              </a:rPr>
              <a:t>       </a:t>
            </a:r>
            <a:r>
              <a:rPr lang="zh-CN" altLang="zh-CN" dirty="0">
                <a:solidFill>
                  <a:schemeClr val="tx1"/>
                </a:solidFill>
              </a:rPr>
              <a:t>下面给出对偶图的形式定义，为了更具普遍性，我们对更一般的平面图定义对偶图。</a:t>
            </a:r>
          </a:p>
          <a:p>
            <a:endParaRPr lang="zh-CN" altLang="en-US" dirty="0"/>
          </a:p>
        </p:txBody>
      </p:sp>
      <p:pic>
        <p:nvPicPr>
          <p:cNvPr id="4"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23392" y="2060848"/>
            <a:ext cx="11018112" cy="1728192"/>
          </a:xfrm>
          <a:prstGeom prst="rect">
            <a:avLst/>
          </a:prstGeom>
          <a:noFill/>
          <a:ln w="9525">
            <a:noFill/>
            <a:miter lim="800000"/>
            <a:headEnd/>
            <a:tailEnd/>
          </a:ln>
        </p:spPr>
      </p:pic>
      <p:pic>
        <p:nvPicPr>
          <p:cNvPr id="2" name="Picture 1">
            <a:extLst>
              <a:ext uri="{FF2B5EF4-FFF2-40B4-BE49-F238E27FC236}">
                <a16:creationId xmlns:a16="http://schemas.microsoft.com/office/drawing/2014/main" id="{C0D8BD2C-B195-42EA-ACF2-13D97C317492}"/>
              </a:ext>
            </a:extLst>
          </p:cNvPr>
          <p:cNvPicPr>
            <a:picLocks noChangeAspect="1" noChangeArrowheads="1"/>
          </p:cNvPicPr>
          <p:nvPr/>
        </p:nvPicPr>
        <p:blipFill>
          <a:blip r:embed="rId3" cstate="print"/>
          <a:srcRect/>
          <a:stretch>
            <a:fillRect/>
          </a:stretch>
        </p:blipFill>
        <p:spPr bwMode="auto">
          <a:xfrm>
            <a:off x="1415480" y="3861048"/>
            <a:ext cx="2780998" cy="2880320"/>
          </a:xfrm>
          <a:prstGeom prst="rect">
            <a:avLst/>
          </a:prstGeom>
          <a:noFill/>
          <a:ln w="9525">
            <a:noFill/>
            <a:miter lim="800000"/>
            <a:headEnd/>
            <a:tailEnd/>
          </a:ln>
        </p:spPr>
      </p:pic>
      <p:pic>
        <p:nvPicPr>
          <p:cNvPr id="728066" name="Picture 2">
            <a:extLst>
              <a:ext uri="{FF2B5EF4-FFF2-40B4-BE49-F238E27FC236}">
                <a16:creationId xmlns:a16="http://schemas.microsoft.com/office/drawing/2014/main" id="{BE987C5B-30B8-4281-A737-4DB41A859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184" y="4221088"/>
            <a:ext cx="3491464" cy="22322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07964D6-16B3-4D8A-9D59-5204A3074483}"/>
              </a:ext>
            </a:extLst>
          </p:cNvPr>
          <p:cNvPicPr>
            <a:picLocks noChangeAspect="1"/>
          </p:cNvPicPr>
          <p:nvPr/>
        </p:nvPicPr>
        <p:blipFill>
          <a:blip r:embed="rId5"/>
          <a:stretch>
            <a:fillRect/>
          </a:stretch>
        </p:blipFill>
        <p:spPr>
          <a:xfrm>
            <a:off x="4439816" y="3842051"/>
            <a:ext cx="3096344" cy="2907543"/>
          </a:xfrm>
          <a:prstGeom prst="rect">
            <a:avLst/>
          </a:prstGeom>
        </p:spPr>
      </p:pic>
      <p:cxnSp>
        <p:nvCxnSpPr>
          <p:cNvPr id="7" name="直接连接符 6">
            <a:extLst>
              <a:ext uri="{FF2B5EF4-FFF2-40B4-BE49-F238E27FC236}">
                <a16:creationId xmlns:a16="http://schemas.microsoft.com/office/drawing/2014/main" id="{AA25F498-C54F-4FBF-A0F3-6555B25ED6B8}"/>
              </a:ext>
            </a:extLst>
          </p:cNvPr>
          <p:cNvCxnSpPr>
            <a:cxnSpLocks/>
          </p:cNvCxnSpPr>
          <p:nvPr/>
        </p:nvCxnSpPr>
        <p:spPr>
          <a:xfrm>
            <a:off x="7590498" y="620688"/>
            <a:ext cx="39781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AF397C8-F6EB-44F0-9224-656C02C14A56}"/>
              </a:ext>
            </a:extLst>
          </p:cNvPr>
          <p:cNvCxnSpPr>
            <a:cxnSpLocks/>
          </p:cNvCxnSpPr>
          <p:nvPr/>
        </p:nvCxnSpPr>
        <p:spPr>
          <a:xfrm>
            <a:off x="695400" y="1052736"/>
            <a:ext cx="108740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617328-BA03-4E2D-93EF-8D35F67BF06F}"/>
              </a:ext>
            </a:extLst>
          </p:cNvPr>
          <p:cNvCxnSpPr>
            <a:cxnSpLocks/>
          </p:cNvCxnSpPr>
          <p:nvPr/>
        </p:nvCxnSpPr>
        <p:spPr>
          <a:xfrm>
            <a:off x="695400" y="1556792"/>
            <a:ext cx="11521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107632" y="981100"/>
            <a:ext cx="5542086" cy="5256212"/>
          </a:xfrm>
        </p:spPr>
        <p:txBody>
          <a:bodyPr/>
          <a:lstStyle/>
          <a:p>
            <a:pPr algn="just"/>
            <a:r>
              <a:rPr lang="en-US" altLang="zh-CN" dirty="0">
                <a:solidFill>
                  <a:schemeClr val="tx1"/>
                </a:solidFill>
              </a:rPr>
              <a:t>       </a:t>
            </a:r>
            <a:r>
              <a:rPr lang="zh-CN" altLang="zh-CN" dirty="0">
                <a:solidFill>
                  <a:schemeClr val="tx1"/>
                </a:solidFill>
              </a:rPr>
              <a:t>在图</a:t>
            </a:r>
            <a:r>
              <a:rPr lang="en-US" altLang="zh-CN" dirty="0">
                <a:solidFill>
                  <a:schemeClr val="tx1"/>
                </a:solidFill>
              </a:rPr>
              <a:t>5.42</a:t>
            </a:r>
            <a:r>
              <a:rPr lang="zh-CN" altLang="zh-CN" dirty="0">
                <a:solidFill>
                  <a:schemeClr val="tx1"/>
                </a:solidFill>
              </a:rPr>
              <a:t>中，实线边的图为原平面图，虚线边的图为其对偶图。</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根据平面图的对偶图的构造方式，显然，任何平面图都有平面图作为它的对偶图。而且，由于地图是无桥的连通平面图，所以，地图的对偶图是无环图。</a:t>
            </a:r>
          </a:p>
          <a:p>
            <a:pPr algn="just"/>
            <a:r>
              <a:rPr lang="en-US" altLang="zh-CN" b="1" dirty="0">
                <a:solidFill>
                  <a:schemeClr val="tx1"/>
                </a:solidFill>
              </a:rPr>
              <a:t>       </a:t>
            </a:r>
            <a:r>
              <a:rPr lang="zh-CN" altLang="zh-CN" b="1" u="sng" dirty="0">
                <a:solidFill>
                  <a:schemeClr val="tx1"/>
                </a:solidFill>
              </a:rPr>
              <a:t>有了对偶图的概念后，给地图的面着色的问题就转化为给对偶图的点着色。</a:t>
            </a:r>
            <a:r>
              <a:rPr lang="zh-CN" altLang="zh-CN" dirty="0">
                <a:solidFill>
                  <a:schemeClr val="tx1"/>
                </a:solidFill>
              </a:rPr>
              <a:t>下面主要讨论图的点着色问题，而且</a:t>
            </a:r>
            <a:r>
              <a:rPr lang="zh-CN" altLang="zh-CN" b="1" dirty="0">
                <a:solidFill>
                  <a:srgbClr val="FF0000"/>
                </a:solidFill>
              </a:rPr>
              <a:t>由于地图的对偶图是无环图，所以只讨论无环图的点着色问题。</a:t>
            </a:r>
          </a:p>
          <a:p>
            <a:endParaRPr lang="zh-CN" altLang="zh-CN" dirty="0"/>
          </a:p>
          <a:p>
            <a:endParaRPr lang="zh-CN" altLang="en-US" dirty="0"/>
          </a:p>
        </p:txBody>
      </p:sp>
      <p:pic>
        <p:nvPicPr>
          <p:cNvPr id="675841" name="Picture 1"/>
          <p:cNvPicPr>
            <a:picLocks noChangeAspect="1" noChangeArrowheads="1"/>
          </p:cNvPicPr>
          <p:nvPr/>
        </p:nvPicPr>
        <p:blipFill>
          <a:blip r:embed="rId2" cstate="print"/>
          <a:srcRect/>
          <a:stretch>
            <a:fillRect/>
          </a:stretch>
        </p:blipFill>
        <p:spPr bwMode="auto">
          <a:xfrm>
            <a:off x="7729837" y="1412354"/>
            <a:ext cx="3406723" cy="3528392"/>
          </a:xfrm>
          <a:prstGeom prst="rect">
            <a:avLst/>
          </a:prstGeom>
          <a:noFill/>
          <a:ln w="9525">
            <a:noFill/>
            <a:miter lim="800000"/>
            <a:headEnd/>
            <a:tailEnd/>
          </a:ln>
        </p:spPr>
      </p:pic>
      <p:sp>
        <p:nvSpPr>
          <p:cNvPr id="5" name="矩形 4"/>
          <p:cNvSpPr/>
          <p:nvPr/>
        </p:nvSpPr>
        <p:spPr>
          <a:xfrm>
            <a:off x="7729837" y="5084762"/>
            <a:ext cx="3339376" cy="400110"/>
          </a:xfrm>
          <a:prstGeom prst="rect">
            <a:avLst/>
          </a:prstGeom>
        </p:spPr>
        <p:txBody>
          <a:bodyPr wrap="none">
            <a:spAutoFit/>
          </a:bodyPr>
          <a:lstStyle/>
          <a:p>
            <a:pPr algn="ctr"/>
            <a:r>
              <a:rPr lang="zh-CN" altLang="zh-CN" sz="2000" b="1" dirty="0"/>
              <a:t>图</a:t>
            </a:r>
            <a:r>
              <a:rPr lang="en-US" altLang="zh-CN" sz="2000" b="1" dirty="0"/>
              <a:t>5.42  </a:t>
            </a:r>
            <a:r>
              <a:rPr lang="zh-CN" altLang="zh-CN" sz="2000" b="1" dirty="0"/>
              <a:t>平面图及它的对偶图</a:t>
            </a:r>
          </a:p>
        </p:txBody>
      </p:sp>
      <p:cxnSp>
        <p:nvCxnSpPr>
          <p:cNvPr id="4" name="直接连接符 3">
            <a:extLst>
              <a:ext uri="{FF2B5EF4-FFF2-40B4-BE49-F238E27FC236}">
                <a16:creationId xmlns:a16="http://schemas.microsoft.com/office/drawing/2014/main" id="{C5A62EBF-DEAF-4D07-82C4-108421486162}"/>
              </a:ext>
            </a:extLst>
          </p:cNvPr>
          <p:cNvCxnSpPr/>
          <p:nvPr/>
        </p:nvCxnSpPr>
        <p:spPr>
          <a:xfrm>
            <a:off x="1465142" y="3284562"/>
            <a:ext cx="50405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7528247-F100-4F06-BD50-9E2C4107498C}"/>
              </a:ext>
            </a:extLst>
          </p:cNvPr>
          <p:cNvCxnSpPr>
            <a:cxnSpLocks/>
          </p:cNvCxnSpPr>
          <p:nvPr/>
        </p:nvCxnSpPr>
        <p:spPr>
          <a:xfrm>
            <a:off x="1177110" y="3716610"/>
            <a:ext cx="13681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40A7D99-178A-403A-A400-88D37107474D}"/>
              </a:ext>
            </a:extLst>
          </p:cNvPr>
          <p:cNvSpPr txBox="1"/>
          <p:nvPr/>
        </p:nvSpPr>
        <p:spPr>
          <a:xfrm>
            <a:off x="9602046" y="2276450"/>
            <a:ext cx="42832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R</a:t>
            </a:r>
            <a:r>
              <a:rPr lang="en-US" altLang="zh-CN" b="1" baseline="-25000" dirty="0">
                <a:latin typeface="Times New Roman" panose="02020603050405020304" pitchFamily="18" charset="0"/>
                <a:cs typeface="Times New Roman" panose="02020603050405020304" pitchFamily="18" charset="0"/>
              </a:rPr>
              <a:t>0</a:t>
            </a:r>
            <a:endParaRPr lang="zh-CN" altLang="en-US" b="1"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8F127AA-06D1-4349-B638-9FDBE1AC87E7}"/>
              </a:ext>
            </a:extLst>
          </p:cNvPr>
          <p:cNvSpPr txBox="1"/>
          <p:nvPr/>
        </p:nvSpPr>
        <p:spPr>
          <a:xfrm>
            <a:off x="9433198" y="2767619"/>
            <a:ext cx="42832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R</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11DB97C-896A-477A-9497-F5D17FDC839F}"/>
              </a:ext>
            </a:extLst>
          </p:cNvPr>
          <p:cNvSpPr txBox="1"/>
          <p:nvPr/>
        </p:nvSpPr>
        <p:spPr>
          <a:xfrm>
            <a:off x="9976876" y="2991884"/>
            <a:ext cx="42832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R</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079768A-FEE1-408E-9593-259473CD1799}"/>
              </a:ext>
            </a:extLst>
          </p:cNvPr>
          <p:cNvSpPr txBox="1"/>
          <p:nvPr/>
        </p:nvSpPr>
        <p:spPr>
          <a:xfrm>
            <a:off x="9161359" y="3146027"/>
            <a:ext cx="428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9566C6B-9250-46FD-AD62-7A0374B46C24}"/>
              </a:ext>
            </a:extLst>
          </p:cNvPr>
          <p:cNvSpPr txBox="1"/>
          <p:nvPr/>
        </p:nvSpPr>
        <p:spPr>
          <a:xfrm>
            <a:off x="9861520" y="3608598"/>
            <a:ext cx="428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1E240CA-6AE6-42C3-99A1-AF730F90AAC5}"/>
              </a:ext>
            </a:extLst>
          </p:cNvPr>
          <p:cNvSpPr txBox="1"/>
          <p:nvPr/>
        </p:nvSpPr>
        <p:spPr>
          <a:xfrm>
            <a:off x="7308775" y="3099896"/>
            <a:ext cx="428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0</a:t>
            </a:r>
            <a:endParaRPr lang="zh-CN" altLang="en-US" b="1"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1E4DE7-DC41-4901-A53A-AA190074FF0C}"/>
              </a:ext>
            </a:extLst>
          </p:cNvPr>
          <p:cNvPicPr>
            <a:picLocks noChangeAspect="1"/>
          </p:cNvPicPr>
          <p:nvPr/>
        </p:nvPicPr>
        <p:blipFill>
          <a:blip r:embed="rId2"/>
          <a:stretch>
            <a:fillRect/>
          </a:stretch>
        </p:blipFill>
        <p:spPr>
          <a:xfrm>
            <a:off x="1271464" y="548680"/>
            <a:ext cx="9969779" cy="5544016"/>
          </a:xfrm>
          <a:prstGeom prst="rect">
            <a:avLst/>
          </a:prstGeom>
        </p:spPr>
      </p:pic>
    </p:spTree>
    <p:extLst>
      <p:ext uri="{BB962C8B-B14F-4D97-AF65-F5344CB8AC3E}">
        <p14:creationId xmlns:p14="http://schemas.microsoft.com/office/powerpoint/2010/main" val="15218812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674817"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61984" y="1340768"/>
            <a:ext cx="11268032" cy="1944216"/>
          </a:xfrm>
          <a:prstGeom prst="rect">
            <a:avLst/>
          </a:prstGeom>
          <a:noFill/>
          <a:ln w="9525">
            <a:noFill/>
            <a:miter lim="800000"/>
            <a:headEnd/>
            <a:tailEnd/>
          </a:ln>
        </p:spPr>
      </p:pic>
      <p:pic>
        <p:nvPicPr>
          <p:cNvPr id="3" name="图片 2">
            <a:extLst>
              <a:ext uri="{FF2B5EF4-FFF2-40B4-BE49-F238E27FC236}">
                <a16:creationId xmlns:a16="http://schemas.microsoft.com/office/drawing/2014/main" id="{EE7A07DB-E74A-42F8-97BF-FD058C6D8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13176"/>
            <a:ext cx="12191999" cy="2375441"/>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51384" y="1052736"/>
            <a:ext cx="11089232" cy="5256212"/>
          </a:xfrm>
        </p:spPr>
        <p:txBody>
          <a:bodyPr/>
          <a:lstStyle/>
          <a:p>
            <a:pPr algn="just"/>
            <a:r>
              <a:rPr lang="zh-CN" altLang="zh-CN" b="1" dirty="0">
                <a:solidFill>
                  <a:schemeClr val="tx1"/>
                </a:solidFill>
              </a:rPr>
              <a:t>定理</a:t>
            </a:r>
            <a:r>
              <a:rPr lang="en-US" altLang="zh-CN" b="1" dirty="0">
                <a:solidFill>
                  <a:schemeClr val="tx1"/>
                </a:solidFill>
              </a:rPr>
              <a:t>5.19  </a:t>
            </a:r>
            <a:r>
              <a:rPr lang="zh-CN" altLang="zh-CN" b="1" dirty="0">
                <a:solidFill>
                  <a:schemeClr val="tx1"/>
                </a:solidFill>
              </a:rPr>
              <a:t>（四色定理）</a:t>
            </a:r>
            <a:r>
              <a:rPr lang="zh-CN" altLang="zh-CN" dirty="0">
                <a:solidFill>
                  <a:schemeClr val="tx1"/>
                </a:solidFill>
              </a:rPr>
              <a:t>平面图的点色数不超过</a:t>
            </a:r>
            <a:r>
              <a:rPr lang="en-US" altLang="zh-CN" dirty="0">
                <a:solidFill>
                  <a:schemeClr val="tx1"/>
                </a:solidFill>
              </a:rPr>
              <a:t>4</a:t>
            </a:r>
            <a:r>
              <a:rPr lang="zh-CN" altLang="zh-CN" dirty="0">
                <a:solidFill>
                  <a:schemeClr val="tx1"/>
                </a:solidFill>
              </a:rPr>
              <a:t>，因而，平面图的面色数不超过</a:t>
            </a:r>
            <a:r>
              <a:rPr lang="en-US" altLang="zh-CN" dirty="0">
                <a:solidFill>
                  <a:schemeClr val="tx1"/>
                </a:solidFill>
              </a:rPr>
              <a:t>4</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四色定理是作为猜想在</a:t>
            </a:r>
            <a:r>
              <a:rPr lang="en-US" altLang="zh-CN" dirty="0">
                <a:solidFill>
                  <a:schemeClr val="tx1"/>
                </a:solidFill>
              </a:rPr>
              <a:t>19</a:t>
            </a:r>
            <a:r>
              <a:rPr lang="zh-CN" altLang="zh-CN" dirty="0">
                <a:solidFill>
                  <a:schemeClr val="tx1"/>
                </a:solidFill>
              </a:rPr>
              <a:t>世纪</a:t>
            </a:r>
            <a:r>
              <a:rPr lang="en-US" altLang="zh-CN" dirty="0">
                <a:solidFill>
                  <a:schemeClr val="tx1"/>
                </a:solidFill>
              </a:rPr>
              <a:t>50</a:t>
            </a:r>
            <a:r>
              <a:rPr lang="zh-CN" altLang="zh-CN" dirty="0">
                <a:solidFill>
                  <a:schemeClr val="tx1"/>
                </a:solidFill>
              </a:rPr>
              <a:t>年代提出的。两位美国数学家最终在</a:t>
            </a:r>
            <a:r>
              <a:rPr lang="en-US" altLang="zh-CN" dirty="0">
                <a:solidFill>
                  <a:schemeClr val="tx1"/>
                </a:solidFill>
              </a:rPr>
              <a:t>1976</a:t>
            </a:r>
            <a:r>
              <a:rPr lang="zh-CN" altLang="zh-CN" dirty="0">
                <a:solidFill>
                  <a:schemeClr val="tx1"/>
                </a:solidFill>
              </a:rPr>
              <a:t>年证明了它。在</a:t>
            </a:r>
            <a:r>
              <a:rPr lang="en-US" altLang="zh-CN" dirty="0">
                <a:solidFill>
                  <a:schemeClr val="tx1"/>
                </a:solidFill>
              </a:rPr>
              <a:t>1976</a:t>
            </a:r>
            <a:r>
              <a:rPr lang="zh-CN" altLang="zh-CN" dirty="0">
                <a:solidFill>
                  <a:schemeClr val="tx1"/>
                </a:solidFill>
              </a:rPr>
              <a:t>年之前，发表过许多不正确的证明，其中的错误常常难以发现，还在通过画出需要超过四色的地图来构造反例上面做过许多无效的尝试。</a:t>
            </a:r>
          </a:p>
          <a:p>
            <a:pPr algn="just"/>
            <a:r>
              <a:rPr lang="en-US" altLang="zh-CN" dirty="0">
                <a:solidFill>
                  <a:schemeClr val="tx1"/>
                </a:solidFill>
              </a:rPr>
              <a:t>       </a:t>
            </a:r>
            <a:r>
              <a:rPr lang="zh-CN" altLang="zh-CN" dirty="0">
                <a:solidFill>
                  <a:schemeClr val="tx1"/>
                </a:solidFill>
              </a:rPr>
              <a:t>两位数学家对四色定理的证明依赖于计算机所完成的逐个对各种情形的仔细分析。他们首先证明，若四色定理为假，则存在一个反例，它是大约</a:t>
            </a:r>
            <a:r>
              <a:rPr lang="en-US" altLang="zh-CN" dirty="0">
                <a:solidFill>
                  <a:schemeClr val="tx1"/>
                </a:solidFill>
              </a:rPr>
              <a:t>2000</a:t>
            </a:r>
            <a:r>
              <a:rPr lang="zh-CN" altLang="zh-CN" dirty="0">
                <a:solidFill>
                  <a:schemeClr val="tx1"/>
                </a:solidFill>
              </a:rPr>
              <a:t>种不同类型中的一种，然后验证这种反例不存在。</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在他们的证明中使用了超过</a:t>
            </a:r>
            <a:r>
              <a:rPr lang="en-US" altLang="zh-CN" dirty="0">
                <a:solidFill>
                  <a:schemeClr val="tx1"/>
                </a:solidFill>
              </a:rPr>
              <a:t>1000</a:t>
            </a:r>
            <a:r>
              <a:rPr lang="zh-CN" altLang="zh-CN" dirty="0">
                <a:solidFill>
                  <a:schemeClr val="tx1"/>
                </a:solidFill>
              </a:rPr>
              <a:t>小时的机时。这个证明在当时引起了广泛争论，原因是计算机在里面起到如此重要的作用。有人提出，计算机程序里有没有导致不正确结果的错误？假如他们的论证依赖于或许不可靠的计算机输出，那么它是不是真正的证明？</a:t>
            </a:r>
          </a:p>
          <a:p>
            <a:endParaRPr lang="zh-CN" altLang="en-US" dirty="0"/>
          </a:p>
        </p:txBody>
      </p:sp>
      <p:cxnSp>
        <p:nvCxnSpPr>
          <p:cNvPr id="4" name="直接连接符 3">
            <a:extLst>
              <a:ext uri="{FF2B5EF4-FFF2-40B4-BE49-F238E27FC236}">
                <a16:creationId xmlns:a16="http://schemas.microsoft.com/office/drawing/2014/main" id="{B76D880A-FBA8-4770-9579-A2A787DA34A4}"/>
              </a:ext>
            </a:extLst>
          </p:cNvPr>
          <p:cNvCxnSpPr/>
          <p:nvPr/>
        </p:nvCxnSpPr>
        <p:spPr>
          <a:xfrm>
            <a:off x="623392" y="1556792"/>
            <a:ext cx="92890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72769"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385313" y="620688"/>
            <a:ext cx="11543335" cy="2376264"/>
          </a:xfrm>
          <a:prstGeom prst="rect">
            <a:avLst/>
          </a:prstGeom>
          <a:noFill/>
          <a:ln w="9525">
            <a:noFill/>
            <a:miter lim="800000"/>
            <a:headEnd/>
            <a:tailEnd/>
          </a:ln>
        </p:spPr>
      </p:pic>
      <p:pic>
        <p:nvPicPr>
          <p:cNvPr id="672770" name="Picture 2"/>
          <p:cNvPicPr>
            <a:picLocks noChangeAspect="1" noChangeArrowheads="1"/>
          </p:cNvPicPr>
          <p:nvPr/>
        </p:nvPicPr>
        <p:blipFill>
          <a:blip r:embed="rId3" cstate="print"/>
          <a:srcRect/>
          <a:stretch>
            <a:fillRect/>
          </a:stretch>
        </p:blipFill>
        <p:spPr bwMode="auto">
          <a:xfrm>
            <a:off x="2567609" y="3429000"/>
            <a:ext cx="6840760" cy="2880320"/>
          </a:xfrm>
          <a:prstGeom prst="rect">
            <a:avLst/>
          </a:prstGeom>
          <a:noFill/>
          <a:ln w="9525">
            <a:noFill/>
            <a:miter lim="800000"/>
            <a:headEnd/>
            <a:tailEnd/>
          </a:ln>
        </p:spPr>
      </p:pic>
      <p:sp>
        <p:nvSpPr>
          <p:cNvPr id="6" name="矩形 5"/>
          <p:cNvSpPr/>
          <p:nvPr/>
        </p:nvSpPr>
        <p:spPr>
          <a:xfrm>
            <a:off x="4453989" y="6341258"/>
            <a:ext cx="2805576" cy="400110"/>
          </a:xfrm>
          <a:prstGeom prst="rect">
            <a:avLst/>
          </a:prstGeom>
        </p:spPr>
        <p:txBody>
          <a:bodyPr wrap="none">
            <a:spAutoFit/>
          </a:bodyPr>
          <a:lstStyle/>
          <a:p>
            <a:pPr algn="ctr"/>
            <a:r>
              <a:rPr lang="zh-CN" altLang="zh-CN" sz="2000" b="1" dirty="0"/>
              <a:t>图</a:t>
            </a:r>
            <a:r>
              <a:rPr lang="en-US" altLang="zh-CN" sz="2000" b="1" dirty="0"/>
              <a:t>5.43  </a:t>
            </a:r>
            <a:r>
              <a:rPr lang="zh-CN" altLang="zh-CN" sz="2000" b="1" dirty="0"/>
              <a:t>环型图和轮型图</a:t>
            </a:r>
            <a:endParaRPr lang="zh-CN" altLang="en-US" sz="2000" b="1" dirty="0"/>
          </a:p>
        </p:txBody>
      </p:sp>
      <p:sp>
        <p:nvSpPr>
          <p:cNvPr id="2" name="星形: 五角 1">
            <a:extLst>
              <a:ext uri="{FF2B5EF4-FFF2-40B4-BE49-F238E27FC236}">
                <a16:creationId xmlns:a16="http://schemas.microsoft.com/office/drawing/2014/main" id="{589615BC-B397-42D4-8DDB-916078B3D563}"/>
              </a:ext>
            </a:extLst>
          </p:cNvPr>
          <p:cNvSpPr/>
          <p:nvPr/>
        </p:nvSpPr>
        <p:spPr>
          <a:xfrm>
            <a:off x="8184232" y="2636912"/>
            <a:ext cx="360040" cy="36004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zh-CN" dirty="0"/>
              <a:t>图的连通性</a:t>
            </a:r>
          </a:p>
        </p:txBody>
      </p:sp>
      <p:sp>
        <p:nvSpPr>
          <p:cNvPr id="3" name="文本占位符 2"/>
          <p:cNvSpPr>
            <a:spLocks noGrp="1"/>
          </p:cNvSpPr>
          <p:nvPr>
            <p:ph type="body" sz="quarter" idx="10"/>
          </p:nvPr>
        </p:nvSpPr>
        <p:spPr>
          <a:xfrm>
            <a:off x="551384" y="908720"/>
            <a:ext cx="10871200" cy="2879523"/>
          </a:xfrm>
        </p:spPr>
        <p:txBody>
          <a:bodyPr/>
          <a:lstStyle/>
          <a:p>
            <a:r>
              <a:rPr lang="en-US" altLang="zh-CN" b="1" u="sng" dirty="0">
                <a:solidFill>
                  <a:srgbClr val="00B050"/>
                </a:solidFill>
              </a:rPr>
              <a:t>5.2.1  </a:t>
            </a:r>
            <a:r>
              <a:rPr lang="zh-CN" altLang="zh-CN" b="1" u="sng" dirty="0">
                <a:solidFill>
                  <a:srgbClr val="00B050"/>
                </a:solidFill>
              </a:rPr>
              <a:t>通路</a:t>
            </a:r>
          </a:p>
          <a:p>
            <a:r>
              <a:rPr lang="zh-CN" altLang="zh-CN" b="1" dirty="0">
                <a:solidFill>
                  <a:schemeClr val="tx1"/>
                </a:solidFill>
              </a:rPr>
              <a:t>定义</a:t>
            </a:r>
            <a:r>
              <a:rPr lang="en-US" altLang="zh-CN" b="1" dirty="0">
                <a:solidFill>
                  <a:schemeClr val="tx1"/>
                </a:solidFill>
              </a:rPr>
              <a:t>5.4</a:t>
            </a:r>
            <a:r>
              <a:rPr lang="en-US" altLang="zh-CN" dirty="0">
                <a:solidFill>
                  <a:schemeClr val="tx1"/>
                </a:solidFill>
              </a:rPr>
              <a:t>                           </a:t>
            </a:r>
            <a:r>
              <a:rPr lang="zh-CN" altLang="zh-CN" dirty="0">
                <a:solidFill>
                  <a:schemeClr val="tx1"/>
                </a:solidFill>
              </a:rPr>
              <a:t>是一个图，</a:t>
            </a:r>
            <a:r>
              <a:rPr lang="en-US" altLang="zh-CN" i="1" dirty="0">
                <a:solidFill>
                  <a:schemeClr val="tx1"/>
                </a:solidFill>
              </a:rPr>
              <a:t>G </a:t>
            </a:r>
            <a:r>
              <a:rPr lang="zh-CN" altLang="zh-CN" dirty="0">
                <a:solidFill>
                  <a:schemeClr val="tx1"/>
                </a:solidFill>
              </a:rPr>
              <a:t>的一个点边交替序列</a:t>
            </a:r>
            <a:r>
              <a:rPr lang="en-US" altLang="zh-CN" dirty="0">
                <a:solidFill>
                  <a:schemeClr val="tx1"/>
                </a:solidFill>
              </a:rPr>
              <a:t>(</a:t>
            </a:r>
            <a:r>
              <a:rPr lang="en-US" altLang="zh-CN" i="1" dirty="0" err="1">
                <a:solidFill>
                  <a:schemeClr val="tx1"/>
                </a:solidFill>
              </a:rPr>
              <a:t>v</a:t>
            </a:r>
            <a:r>
              <a:rPr lang="en-US" altLang="zh-CN" baseline="-25000" dirty="0" err="1">
                <a:solidFill>
                  <a:schemeClr val="tx1"/>
                </a:solidFill>
              </a:rPr>
              <a:t>0</a:t>
            </a:r>
            <a:r>
              <a:rPr lang="zh-CN" altLang="zh-CN" dirty="0">
                <a:solidFill>
                  <a:schemeClr val="tx1"/>
                </a:solidFill>
              </a:rPr>
              <a:t>，</a:t>
            </a:r>
            <a:r>
              <a:rPr lang="en-US" altLang="zh-CN" i="1" dirty="0">
                <a:solidFill>
                  <a:schemeClr val="tx1"/>
                </a:solidFill>
              </a:rPr>
              <a:t>e</a:t>
            </a:r>
            <a:r>
              <a:rPr lang="en-US" altLang="zh-CN" baseline="-25000" dirty="0">
                <a:solidFill>
                  <a:schemeClr val="tx1"/>
                </a:solidFill>
              </a:rPr>
              <a:t>1</a:t>
            </a:r>
            <a:r>
              <a:rPr lang="zh-CN" altLang="zh-CN" dirty="0">
                <a:solidFill>
                  <a:schemeClr val="tx1"/>
                </a:solidFill>
              </a:rPr>
              <a:t>，</a:t>
            </a:r>
            <a:r>
              <a:rPr lang="en-US" altLang="zh-CN" i="1" dirty="0" err="1">
                <a:solidFill>
                  <a:schemeClr val="tx1"/>
                </a:solidFill>
              </a:rPr>
              <a:t>v</a:t>
            </a:r>
            <a:r>
              <a:rPr lang="en-US" altLang="zh-CN" baseline="-25000" dirty="0" err="1">
                <a:solidFill>
                  <a:schemeClr val="tx1"/>
                </a:solidFill>
              </a:rPr>
              <a:t>1</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n</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e</a:t>
            </a:r>
            <a:r>
              <a:rPr lang="en-US" altLang="zh-CN" i="1" baseline="-25000" dirty="0">
                <a:solidFill>
                  <a:schemeClr val="tx1"/>
                </a:solidFill>
              </a:rPr>
              <a:t>n</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n</a:t>
            </a:r>
            <a:r>
              <a:rPr lang="en-US" altLang="zh-CN" dirty="0">
                <a:solidFill>
                  <a:schemeClr val="tx1"/>
                </a:solidFill>
              </a:rPr>
              <a:t>) </a:t>
            </a:r>
            <a:r>
              <a:rPr lang="zh-CN" altLang="zh-CN" dirty="0">
                <a:solidFill>
                  <a:schemeClr val="tx1"/>
                </a:solidFill>
              </a:rPr>
              <a:t>称为</a:t>
            </a:r>
            <a:r>
              <a:rPr lang="en-US" altLang="zh-CN" i="1" dirty="0">
                <a:solidFill>
                  <a:schemeClr val="tx1"/>
                </a:solidFill>
              </a:rPr>
              <a:t>G </a:t>
            </a:r>
            <a:r>
              <a:rPr lang="zh-CN" altLang="zh-CN" dirty="0">
                <a:solidFill>
                  <a:schemeClr val="tx1"/>
                </a:solidFill>
              </a:rPr>
              <a:t>的</a:t>
            </a:r>
            <a:r>
              <a:rPr lang="zh-CN" altLang="zh-CN" b="1" dirty="0">
                <a:solidFill>
                  <a:schemeClr val="tx1"/>
                </a:solidFill>
              </a:rPr>
              <a:t>通路</a:t>
            </a:r>
            <a:r>
              <a:rPr lang="zh-CN" altLang="zh-CN" dirty="0">
                <a:solidFill>
                  <a:schemeClr val="tx1"/>
                </a:solidFill>
              </a:rPr>
              <a:t>，其中</a:t>
            </a:r>
            <a:r>
              <a:rPr lang="en-US" altLang="zh-CN" i="1" dirty="0">
                <a:solidFill>
                  <a:schemeClr val="tx1"/>
                </a:solidFill>
              </a:rPr>
              <a:t>e</a:t>
            </a:r>
            <a:r>
              <a:rPr lang="en-US" altLang="zh-CN" i="1" baseline="-25000" dirty="0">
                <a:solidFill>
                  <a:schemeClr val="tx1"/>
                </a:solidFill>
              </a:rPr>
              <a:t>i</a:t>
            </a:r>
            <a:r>
              <a:rPr lang="en-US" altLang="zh-CN" dirty="0">
                <a:solidFill>
                  <a:schemeClr val="tx1"/>
                </a:solidFill>
              </a:rPr>
              <a:t>=(</a:t>
            </a:r>
            <a:r>
              <a:rPr lang="en-US" altLang="zh-CN" i="1" dirty="0">
                <a:solidFill>
                  <a:schemeClr val="tx1"/>
                </a:solidFill>
              </a:rPr>
              <a:t>v</a:t>
            </a:r>
            <a:r>
              <a:rPr lang="en-US" altLang="zh-CN" i="1" baseline="-25000" dirty="0">
                <a:solidFill>
                  <a:schemeClr val="tx1"/>
                </a:solidFill>
              </a:rPr>
              <a:t>i</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i </a:t>
            </a:r>
            <a:r>
              <a:rPr lang="en-US" altLang="zh-CN" dirty="0">
                <a:solidFill>
                  <a:schemeClr val="tx1"/>
                </a:solidFill>
              </a:rPr>
              <a:t>)</a:t>
            </a:r>
            <a:r>
              <a:rPr lang="zh-CN" altLang="zh-CN" dirty="0">
                <a:solidFill>
                  <a:schemeClr val="tx1"/>
                </a:solidFill>
              </a:rPr>
              <a:t>，</a:t>
            </a:r>
            <a:r>
              <a:rPr lang="en-US" altLang="zh-CN" i="1" dirty="0">
                <a:solidFill>
                  <a:schemeClr val="tx1"/>
                </a:solidFill>
              </a:rPr>
              <a:t>i</a:t>
            </a:r>
            <a:r>
              <a:rPr lang="en-US" altLang="zh-CN" dirty="0">
                <a:solidFill>
                  <a:schemeClr val="tx1"/>
                </a:solidFill>
              </a:rPr>
              <a:t> =1</a:t>
            </a:r>
            <a:r>
              <a:rPr lang="zh-CN" altLang="zh-CN" dirty="0">
                <a:solidFill>
                  <a:schemeClr val="tx1"/>
                </a:solidFill>
              </a:rPr>
              <a:t>，</a:t>
            </a:r>
            <a:r>
              <a:rPr lang="en-US" altLang="zh-CN" dirty="0">
                <a:solidFill>
                  <a:schemeClr val="tx1"/>
                </a:solidFill>
              </a:rPr>
              <a:t>2</a:t>
            </a:r>
            <a:r>
              <a:rPr lang="zh-CN" altLang="zh-CN" dirty="0">
                <a:solidFill>
                  <a:schemeClr val="tx1"/>
                </a:solidFill>
              </a:rPr>
              <a:t>，…，</a:t>
            </a:r>
            <a:r>
              <a:rPr lang="en-US" altLang="zh-CN" i="1" dirty="0">
                <a:solidFill>
                  <a:schemeClr val="tx1"/>
                </a:solidFill>
              </a:rPr>
              <a:t>n</a:t>
            </a:r>
            <a:r>
              <a:rPr lang="zh-CN" altLang="zh-CN" dirty="0">
                <a:solidFill>
                  <a:schemeClr val="tx1"/>
                </a:solidFill>
              </a:rPr>
              <a:t>。通路中边的条数称为</a:t>
            </a:r>
            <a:r>
              <a:rPr lang="zh-CN" altLang="zh-CN" b="1" dirty="0">
                <a:solidFill>
                  <a:schemeClr val="tx1"/>
                </a:solidFill>
              </a:rPr>
              <a:t>通路的长度</a:t>
            </a:r>
            <a:r>
              <a:rPr lang="zh-CN" altLang="zh-CN" dirty="0">
                <a:solidFill>
                  <a:schemeClr val="tx1"/>
                </a:solidFill>
              </a:rPr>
              <a:t>。特别地，若</a:t>
            </a:r>
            <a:r>
              <a:rPr lang="en-US" altLang="zh-CN" i="1" dirty="0" err="1">
                <a:solidFill>
                  <a:schemeClr val="tx1"/>
                </a:solidFill>
              </a:rPr>
              <a:t>v</a:t>
            </a:r>
            <a:r>
              <a:rPr lang="en-US" altLang="zh-CN" baseline="-25000" dirty="0" err="1">
                <a:solidFill>
                  <a:schemeClr val="tx1"/>
                </a:solidFill>
              </a:rPr>
              <a:t>0</a:t>
            </a:r>
            <a:r>
              <a:rPr lang="en-US" altLang="zh-CN" dirty="0">
                <a:solidFill>
                  <a:schemeClr val="tx1"/>
                </a:solidFill>
              </a:rPr>
              <a:t>=</a:t>
            </a:r>
            <a:r>
              <a:rPr lang="en-US" altLang="zh-CN" i="1" dirty="0">
                <a:solidFill>
                  <a:schemeClr val="tx1"/>
                </a:solidFill>
              </a:rPr>
              <a:t>v</a:t>
            </a:r>
            <a:r>
              <a:rPr lang="en-US" altLang="zh-CN" i="1" baseline="-25000" dirty="0">
                <a:solidFill>
                  <a:schemeClr val="tx1"/>
                </a:solidFill>
              </a:rPr>
              <a:t>n</a:t>
            </a:r>
            <a:r>
              <a:rPr lang="en-US" altLang="zh-CN" dirty="0">
                <a:solidFill>
                  <a:schemeClr val="tx1"/>
                </a:solidFill>
              </a:rPr>
              <a:t> </a:t>
            </a:r>
            <a:r>
              <a:rPr lang="zh-CN" altLang="zh-CN" dirty="0">
                <a:solidFill>
                  <a:schemeClr val="tx1"/>
                </a:solidFill>
              </a:rPr>
              <a:t>，则该通路称为</a:t>
            </a:r>
            <a:r>
              <a:rPr lang="zh-CN" altLang="zh-CN" b="1" dirty="0">
                <a:solidFill>
                  <a:schemeClr val="tx1"/>
                </a:solidFill>
              </a:rPr>
              <a:t>回路</a:t>
            </a:r>
            <a:r>
              <a:rPr lang="zh-CN" altLang="zh-CN" dirty="0">
                <a:solidFill>
                  <a:schemeClr val="tx1"/>
                </a:solidFill>
              </a:rPr>
              <a:t>。</a:t>
            </a:r>
          </a:p>
          <a:p>
            <a:r>
              <a:rPr lang="en-US" altLang="zh-CN" dirty="0">
                <a:solidFill>
                  <a:schemeClr val="tx1"/>
                </a:solidFill>
              </a:rPr>
              <a:t>       </a:t>
            </a:r>
            <a:r>
              <a:rPr lang="zh-CN" altLang="zh-CN" dirty="0">
                <a:solidFill>
                  <a:schemeClr val="tx1"/>
                </a:solidFill>
              </a:rPr>
              <a:t>在通路的定义中，边或顶点可以重复出现，但在实际应用中，常常要求经过的边不重复，或者经过的顶点不重复，所以就有了下面的定义。</a:t>
            </a:r>
          </a:p>
          <a:p>
            <a:endParaRPr lang="zh-CN" altLang="en-US" dirty="0"/>
          </a:p>
        </p:txBody>
      </p:sp>
      <p:graphicFrame>
        <p:nvGraphicFramePr>
          <p:cNvPr id="394241" name="Object 1"/>
          <p:cNvGraphicFramePr>
            <a:graphicFrameLocks noChangeAspect="1"/>
          </p:cNvGraphicFramePr>
          <p:nvPr>
            <p:extLst>
              <p:ext uri="{D42A27DB-BD31-4B8C-83A1-F6EECF244321}">
                <p14:modId xmlns:p14="http://schemas.microsoft.com/office/powerpoint/2010/main" val="1420700781"/>
              </p:ext>
            </p:extLst>
          </p:nvPr>
        </p:nvGraphicFramePr>
        <p:xfrm>
          <a:off x="1844998" y="1483990"/>
          <a:ext cx="1673128" cy="360040"/>
        </p:xfrm>
        <a:graphic>
          <a:graphicData uri="http://schemas.openxmlformats.org/presentationml/2006/ole">
            <mc:AlternateContent xmlns:mc="http://schemas.openxmlformats.org/markup-compatibility/2006">
              <mc:Choice xmlns:v="urn:schemas-microsoft-com:vml" Requires="v">
                <p:oleObj spid="_x0000_s394968" r:id="rId3" imgW="749300" imgH="165100" progId="">
                  <p:embed/>
                </p:oleObj>
              </mc:Choice>
              <mc:Fallback>
                <p:oleObj r:id="rId3" imgW="749300" imgH="1651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998" y="1483990"/>
                        <a:ext cx="167312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6" descr="http://pic.92to.com/360/201706/01/100550196_5.jpg">
            <a:extLst>
              <a:ext uri="{FF2B5EF4-FFF2-40B4-BE49-F238E27FC236}">
                <a16:creationId xmlns:a16="http://schemas.microsoft.com/office/drawing/2014/main" id="{61149655-F91E-42F2-A0CD-00E4C07AE0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9856" y="3905598"/>
            <a:ext cx="2088598" cy="295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671745"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320616" y="477466"/>
            <a:ext cx="11550767" cy="2088232"/>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1BE100A3-EDFB-4F9A-8AED-D56EAD0A940E}"/>
              </a:ext>
            </a:extLst>
          </p:cNvPr>
          <p:cNvSpPr>
            <a:spLocks noGrp="1"/>
          </p:cNvSpPr>
          <p:nvPr>
            <p:ph type="body" sz="quarter" idx="10"/>
          </p:nvPr>
        </p:nvSpPr>
        <p:spPr>
          <a:xfrm>
            <a:off x="623392" y="2637706"/>
            <a:ext cx="10871200" cy="3311574"/>
          </a:xfrm>
        </p:spPr>
        <p:txBody>
          <a:bodyPr/>
          <a:lstStyle/>
          <a:p>
            <a:pPr algn="just"/>
            <a:r>
              <a:rPr lang="en-US" altLang="zh-CN" dirty="0">
                <a:solidFill>
                  <a:schemeClr val="tx1"/>
                </a:solidFill>
              </a:rPr>
              <a:t>       </a:t>
            </a:r>
            <a:r>
              <a:rPr lang="zh-CN" altLang="zh-CN" dirty="0">
                <a:solidFill>
                  <a:schemeClr val="tx1"/>
                </a:solidFill>
              </a:rPr>
              <a:t>当</a:t>
            </a:r>
            <a:r>
              <a:rPr lang="en-US" altLang="zh-CN" i="1" dirty="0">
                <a:solidFill>
                  <a:schemeClr val="tx1"/>
                </a:solidFill>
              </a:rPr>
              <a:t>n </a:t>
            </a:r>
            <a:r>
              <a:rPr lang="zh-CN" altLang="zh-CN" dirty="0">
                <a:solidFill>
                  <a:schemeClr val="tx1"/>
                </a:solidFill>
              </a:rPr>
              <a:t>为</a:t>
            </a:r>
            <a:r>
              <a:rPr lang="zh-CN" altLang="en-US" dirty="0">
                <a:solidFill>
                  <a:schemeClr val="tx1"/>
                </a:solidFill>
              </a:rPr>
              <a:t>奇</a:t>
            </a:r>
            <a:r>
              <a:rPr lang="zh-CN" altLang="zh-CN" dirty="0">
                <a:solidFill>
                  <a:schemeClr val="tx1"/>
                </a:solidFill>
              </a:rPr>
              <a:t>数时，轮型图</a:t>
            </a:r>
            <a:r>
              <a:rPr lang="en-US" altLang="zh-CN" i="1" dirty="0">
                <a:solidFill>
                  <a:schemeClr val="tx1"/>
                </a:solidFill>
              </a:rPr>
              <a:t>W</a:t>
            </a:r>
            <a:r>
              <a:rPr lang="en-US" altLang="zh-CN" i="1" baseline="-25000" dirty="0">
                <a:solidFill>
                  <a:schemeClr val="tx1"/>
                </a:solidFill>
              </a:rPr>
              <a:t>n </a:t>
            </a:r>
            <a:r>
              <a:rPr lang="zh-CN" altLang="zh-CN" dirty="0">
                <a:solidFill>
                  <a:schemeClr val="tx1"/>
                </a:solidFill>
              </a:rPr>
              <a:t>的一个</a:t>
            </a:r>
            <a:r>
              <a:rPr lang="en-US" altLang="zh-CN" dirty="0">
                <a:solidFill>
                  <a:schemeClr val="tx1"/>
                </a:solidFill>
              </a:rPr>
              <a:t>3</a:t>
            </a:r>
            <a:r>
              <a:rPr lang="zh-CN" altLang="zh-CN" dirty="0">
                <a:solidFill>
                  <a:schemeClr val="tx1"/>
                </a:solidFill>
              </a:rPr>
              <a:t>着色方案是：将其中的偶阶环型图进行</a:t>
            </a:r>
            <a:r>
              <a:rPr lang="en-US" altLang="zh-CN" dirty="0">
                <a:solidFill>
                  <a:schemeClr val="tx1"/>
                </a:solidFill>
              </a:rPr>
              <a:t>2</a:t>
            </a:r>
            <a:r>
              <a:rPr lang="zh-CN" altLang="zh-CN" dirty="0">
                <a:solidFill>
                  <a:schemeClr val="tx1"/>
                </a:solidFill>
              </a:rPr>
              <a:t>着色，将中心顶点着第</a:t>
            </a:r>
            <a:r>
              <a:rPr lang="en-US" altLang="zh-CN" dirty="0">
                <a:solidFill>
                  <a:schemeClr val="tx1"/>
                </a:solidFill>
              </a:rPr>
              <a:t>3</a:t>
            </a:r>
            <a:r>
              <a:rPr lang="zh-CN" altLang="zh-CN" dirty="0">
                <a:solidFill>
                  <a:schemeClr val="tx1"/>
                </a:solidFill>
              </a:rPr>
              <a:t>种颜色。所以当</a:t>
            </a:r>
            <a:r>
              <a:rPr lang="en-US" altLang="zh-CN" i="1" dirty="0">
                <a:solidFill>
                  <a:schemeClr val="tx1"/>
                </a:solidFill>
              </a:rPr>
              <a:t>n </a:t>
            </a:r>
            <a:r>
              <a:rPr lang="zh-CN" altLang="zh-CN" dirty="0">
                <a:solidFill>
                  <a:schemeClr val="tx1"/>
                </a:solidFill>
              </a:rPr>
              <a:t>为</a:t>
            </a:r>
            <a:r>
              <a:rPr lang="zh-CN" altLang="en-US" dirty="0">
                <a:solidFill>
                  <a:schemeClr val="tx1"/>
                </a:solidFill>
              </a:rPr>
              <a:t>奇</a:t>
            </a:r>
            <a:r>
              <a:rPr lang="zh-CN" altLang="zh-CN" dirty="0">
                <a:solidFill>
                  <a:schemeClr val="tx1"/>
                </a:solidFill>
              </a:rPr>
              <a:t>数时，轮型图</a:t>
            </a:r>
            <a:r>
              <a:rPr lang="en-US" altLang="zh-CN" i="1" dirty="0">
                <a:solidFill>
                  <a:schemeClr val="tx1"/>
                </a:solidFill>
              </a:rPr>
              <a:t>W</a:t>
            </a:r>
            <a:r>
              <a:rPr lang="en-US" altLang="zh-CN" i="1" baseline="-25000" dirty="0">
                <a:solidFill>
                  <a:schemeClr val="tx1"/>
                </a:solidFill>
              </a:rPr>
              <a:t>n </a:t>
            </a:r>
            <a:r>
              <a:rPr lang="zh-CN" altLang="zh-CN" dirty="0">
                <a:solidFill>
                  <a:schemeClr val="tx1"/>
                </a:solidFill>
              </a:rPr>
              <a:t>的点色数为</a:t>
            </a:r>
            <a:r>
              <a:rPr lang="en-US" altLang="zh-CN" dirty="0">
                <a:solidFill>
                  <a:schemeClr val="tx1"/>
                </a:solidFill>
              </a:rPr>
              <a:t>3</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当</a:t>
            </a:r>
            <a:r>
              <a:rPr lang="en-US" altLang="zh-CN" i="1" dirty="0">
                <a:solidFill>
                  <a:schemeClr val="tx1"/>
                </a:solidFill>
              </a:rPr>
              <a:t>n </a:t>
            </a:r>
            <a:r>
              <a:rPr lang="zh-CN" altLang="zh-CN" dirty="0">
                <a:solidFill>
                  <a:schemeClr val="tx1"/>
                </a:solidFill>
              </a:rPr>
              <a:t>为</a:t>
            </a:r>
            <a:r>
              <a:rPr lang="zh-CN" altLang="en-US" dirty="0">
                <a:solidFill>
                  <a:schemeClr val="tx1"/>
                </a:solidFill>
              </a:rPr>
              <a:t>偶</a:t>
            </a:r>
            <a:r>
              <a:rPr lang="zh-CN" altLang="zh-CN" dirty="0">
                <a:solidFill>
                  <a:schemeClr val="tx1"/>
                </a:solidFill>
              </a:rPr>
              <a:t>数时，轮型图</a:t>
            </a:r>
            <a:r>
              <a:rPr lang="en-US" altLang="zh-CN" i="1" dirty="0">
                <a:solidFill>
                  <a:schemeClr val="tx1"/>
                </a:solidFill>
              </a:rPr>
              <a:t>W</a:t>
            </a:r>
            <a:r>
              <a:rPr lang="en-US" altLang="zh-CN" i="1" baseline="-25000" dirty="0">
                <a:solidFill>
                  <a:schemeClr val="tx1"/>
                </a:solidFill>
              </a:rPr>
              <a:t>n  </a:t>
            </a:r>
            <a:r>
              <a:rPr lang="zh-CN" altLang="zh-CN" dirty="0">
                <a:solidFill>
                  <a:schemeClr val="tx1"/>
                </a:solidFill>
              </a:rPr>
              <a:t>不可能</a:t>
            </a:r>
            <a:r>
              <a:rPr lang="en-US" altLang="zh-CN" dirty="0">
                <a:solidFill>
                  <a:schemeClr val="tx1"/>
                </a:solidFill>
              </a:rPr>
              <a:t>3</a:t>
            </a:r>
            <a:r>
              <a:rPr lang="zh-CN" altLang="zh-CN" dirty="0">
                <a:solidFill>
                  <a:schemeClr val="tx1"/>
                </a:solidFill>
              </a:rPr>
              <a:t>点可着色，因为其中的奇阶环型图就需要</a:t>
            </a:r>
            <a:r>
              <a:rPr lang="en-US" altLang="zh-CN" dirty="0">
                <a:solidFill>
                  <a:schemeClr val="tx1"/>
                </a:solidFill>
              </a:rPr>
              <a:t>3</a:t>
            </a:r>
            <a:r>
              <a:rPr lang="zh-CN" altLang="zh-CN" dirty="0">
                <a:solidFill>
                  <a:schemeClr val="tx1"/>
                </a:solidFill>
              </a:rPr>
              <a:t>点着色，而中心顶点不可能用已用的</a:t>
            </a:r>
            <a:r>
              <a:rPr lang="en-US" altLang="zh-CN" dirty="0">
                <a:solidFill>
                  <a:schemeClr val="tx1"/>
                </a:solidFill>
              </a:rPr>
              <a:t>3</a:t>
            </a:r>
            <a:r>
              <a:rPr lang="zh-CN" altLang="zh-CN" dirty="0">
                <a:solidFill>
                  <a:schemeClr val="tx1"/>
                </a:solidFill>
              </a:rPr>
              <a:t>种颜色中的任何一种进行着色，因为中心顶点与奇阶环型图的每个顶点都相邻接。</a:t>
            </a:r>
          </a:p>
          <a:p>
            <a:pPr algn="just"/>
            <a:r>
              <a:rPr lang="en-US" altLang="zh-CN" dirty="0">
                <a:solidFill>
                  <a:schemeClr val="tx1"/>
                </a:solidFill>
              </a:rPr>
              <a:t>       </a:t>
            </a:r>
            <a:r>
              <a:rPr lang="zh-CN" altLang="zh-CN" dirty="0">
                <a:solidFill>
                  <a:schemeClr val="tx1"/>
                </a:solidFill>
              </a:rPr>
              <a:t>另一方面，当</a:t>
            </a:r>
            <a:r>
              <a:rPr lang="en-US" altLang="zh-CN" i="1" dirty="0">
                <a:solidFill>
                  <a:schemeClr val="tx1"/>
                </a:solidFill>
              </a:rPr>
              <a:t>n </a:t>
            </a:r>
            <a:r>
              <a:rPr lang="zh-CN" altLang="zh-CN" dirty="0">
                <a:solidFill>
                  <a:schemeClr val="tx1"/>
                </a:solidFill>
              </a:rPr>
              <a:t>为</a:t>
            </a:r>
            <a:r>
              <a:rPr lang="zh-CN" altLang="en-US" dirty="0">
                <a:solidFill>
                  <a:schemeClr val="tx1"/>
                </a:solidFill>
              </a:rPr>
              <a:t>偶</a:t>
            </a:r>
            <a:r>
              <a:rPr lang="zh-CN" altLang="zh-CN" dirty="0">
                <a:solidFill>
                  <a:schemeClr val="tx1"/>
                </a:solidFill>
              </a:rPr>
              <a:t>数时，轮型图</a:t>
            </a:r>
            <a:r>
              <a:rPr lang="en-US" altLang="zh-CN" i="1" dirty="0">
                <a:solidFill>
                  <a:schemeClr val="tx1"/>
                </a:solidFill>
              </a:rPr>
              <a:t>W</a:t>
            </a:r>
            <a:r>
              <a:rPr lang="en-US" altLang="zh-CN" i="1" baseline="-25000" dirty="0">
                <a:solidFill>
                  <a:schemeClr val="tx1"/>
                </a:solidFill>
              </a:rPr>
              <a:t>n </a:t>
            </a:r>
            <a:r>
              <a:rPr lang="zh-CN" altLang="zh-CN" dirty="0">
                <a:solidFill>
                  <a:schemeClr val="tx1"/>
                </a:solidFill>
              </a:rPr>
              <a:t>的一个</a:t>
            </a:r>
            <a:r>
              <a:rPr lang="en-US" altLang="zh-CN" dirty="0">
                <a:solidFill>
                  <a:schemeClr val="tx1"/>
                </a:solidFill>
              </a:rPr>
              <a:t>4</a:t>
            </a:r>
            <a:r>
              <a:rPr lang="zh-CN" altLang="zh-CN" dirty="0">
                <a:solidFill>
                  <a:schemeClr val="tx1"/>
                </a:solidFill>
              </a:rPr>
              <a:t>着色方案是：将其中的奇阶环型图进行</a:t>
            </a:r>
            <a:r>
              <a:rPr lang="en-US" altLang="zh-CN" dirty="0">
                <a:solidFill>
                  <a:schemeClr val="tx1"/>
                </a:solidFill>
              </a:rPr>
              <a:t>3</a:t>
            </a:r>
            <a:r>
              <a:rPr lang="zh-CN" altLang="zh-CN" dirty="0">
                <a:solidFill>
                  <a:schemeClr val="tx1"/>
                </a:solidFill>
              </a:rPr>
              <a:t>着色，将中心顶点着第</a:t>
            </a:r>
            <a:r>
              <a:rPr lang="en-US" altLang="zh-CN" dirty="0">
                <a:solidFill>
                  <a:schemeClr val="tx1"/>
                </a:solidFill>
              </a:rPr>
              <a:t>4</a:t>
            </a:r>
            <a:r>
              <a:rPr lang="zh-CN" altLang="zh-CN" dirty="0">
                <a:solidFill>
                  <a:schemeClr val="tx1"/>
                </a:solidFill>
              </a:rPr>
              <a:t>种颜色。所以当</a:t>
            </a:r>
            <a:r>
              <a:rPr lang="en-US" altLang="zh-CN" i="1" dirty="0">
                <a:solidFill>
                  <a:schemeClr val="tx1"/>
                </a:solidFill>
              </a:rPr>
              <a:t>n </a:t>
            </a:r>
            <a:r>
              <a:rPr lang="zh-CN" altLang="zh-CN" dirty="0">
                <a:solidFill>
                  <a:schemeClr val="tx1"/>
                </a:solidFill>
              </a:rPr>
              <a:t>为</a:t>
            </a:r>
            <a:r>
              <a:rPr lang="zh-CN" altLang="en-US" dirty="0">
                <a:solidFill>
                  <a:schemeClr val="tx1"/>
                </a:solidFill>
              </a:rPr>
              <a:t>偶</a:t>
            </a:r>
            <a:r>
              <a:rPr lang="zh-CN" altLang="zh-CN" dirty="0">
                <a:solidFill>
                  <a:schemeClr val="tx1"/>
                </a:solidFill>
              </a:rPr>
              <a:t>数时，轮型图</a:t>
            </a:r>
            <a:r>
              <a:rPr lang="en-US" altLang="zh-CN" i="1" dirty="0">
                <a:solidFill>
                  <a:schemeClr val="tx1"/>
                </a:solidFill>
              </a:rPr>
              <a:t>W</a:t>
            </a:r>
            <a:r>
              <a:rPr lang="en-US" altLang="zh-CN" i="1" baseline="-25000" dirty="0">
                <a:solidFill>
                  <a:schemeClr val="tx1"/>
                </a:solidFill>
              </a:rPr>
              <a:t>n </a:t>
            </a:r>
            <a:r>
              <a:rPr lang="zh-CN" altLang="zh-CN" dirty="0">
                <a:solidFill>
                  <a:schemeClr val="tx1"/>
                </a:solidFill>
              </a:rPr>
              <a:t>的点色数为</a:t>
            </a:r>
            <a:r>
              <a:rPr lang="en-US" altLang="zh-CN" dirty="0">
                <a:solidFill>
                  <a:schemeClr val="tx1"/>
                </a:solidFill>
              </a:rPr>
              <a:t>4</a:t>
            </a:r>
            <a:r>
              <a:rPr lang="zh-CN" altLang="zh-CN" dirty="0">
                <a:solidFill>
                  <a:schemeClr val="tx1"/>
                </a:solidFill>
              </a:rPr>
              <a:t>。</a:t>
            </a:r>
          </a:p>
          <a:p>
            <a:endParaRPr lang="zh-CN" altLang="en-US" dirty="0"/>
          </a:p>
        </p:txBody>
      </p:sp>
      <p:cxnSp>
        <p:nvCxnSpPr>
          <p:cNvPr id="4" name="直接连接符 3">
            <a:extLst>
              <a:ext uri="{FF2B5EF4-FFF2-40B4-BE49-F238E27FC236}">
                <a16:creationId xmlns:a16="http://schemas.microsoft.com/office/drawing/2014/main" id="{9E906A92-0E1A-4351-8AC7-A5E20D70D7AD}"/>
              </a:ext>
            </a:extLst>
          </p:cNvPr>
          <p:cNvCxnSpPr>
            <a:cxnSpLocks/>
          </p:cNvCxnSpPr>
          <p:nvPr/>
        </p:nvCxnSpPr>
        <p:spPr>
          <a:xfrm>
            <a:off x="479376" y="1700808"/>
            <a:ext cx="11161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4240DB6-F250-4F88-A0DC-2FDC88E489E3}"/>
              </a:ext>
            </a:extLst>
          </p:cNvPr>
          <p:cNvCxnSpPr>
            <a:cxnSpLocks/>
          </p:cNvCxnSpPr>
          <p:nvPr/>
        </p:nvCxnSpPr>
        <p:spPr>
          <a:xfrm>
            <a:off x="479376" y="2132856"/>
            <a:ext cx="28083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D108333-988A-4327-B6E8-195F7236DA9F}"/>
              </a:ext>
            </a:extLst>
          </p:cNvPr>
          <p:cNvCxnSpPr>
            <a:cxnSpLocks/>
          </p:cNvCxnSpPr>
          <p:nvPr/>
        </p:nvCxnSpPr>
        <p:spPr>
          <a:xfrm>
            <a:off x="11357992" y="1268760"/>
            <a:ext cx="4956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01DBA44-90BF-46C1-A420-67B815F086EA}"/>
              </a:ext>
            </a:extLst>
          </p:cNvPr>
          <p:cNvCxnSpPr>
            <a:cxnSpLocks/>
          </p:cNvCxnSpPr>
          <p:nvPr/>
        </p:nvCxnSpPr>
        <p:spPr>
          <a:xfrm>
            <a:off x="2495600" y="5445224"/>
            <a:ext cx="91450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4F8504-5FD0-4780-AA60-1F47992B517E}"/>
              </a:ext>
            </a:extLst>
          </p:cNvPr>
          <p:cNvCxnSpPr>
            <a:cxnSpLocks/>
          </p:cNvCxnSpPr>
          <p:nvPr/>
        </p:nvCxnSpPr>
        <p:spPr>
          <a:xfrm>
            <a:off x="710143" y="5949280"/>
            <a:ext cx="790613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73DD3EC-FE9D-4DB2-A065-6C38D412978F}"/>
              </a:ext>
            </a:extLst>
          </p:cNvPr>
          <p:cNvCxnSpPr>
            <a:cxnSpLocks/>
          </p:cNvCxnSpPr>
          <p:nvPr/>
        </p:nvCxnSpPr>
        <p:spPr>
          <a:xfrm>
            <a:off x="1199456" y="3140968"/>
            <a:ext cx="101585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8F948EA-5FB0-46E7-BBE4-CA689F95582B}"/>
              </a:ext>
            </a:extLst>
          </p:cNvPr>
          <p:cNvCxnSpPr>
            <a:cxnSpLocks/>
          </p:cNvCxnSpPr>
          <p:nvPr/>
        </p:nvCxnSpPr>
        <p:spPr>
          <a:xfrm>
            <a:off x="710143" y="3573016"/>
            <a:ext cx="68980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1125538"/>
            <a:ext cx="11161762" cy="3455590"/>
          </a:xfrm>
        </p:spPr>
        <p:txBody>
          <a:bodyPr/>
          <a:lstStyle/>
          <a:p>
            <a:pPr algn="just"/>
            <a:r>
              <a:rPr lang="en-US" altLang="zh-CN" dirty="0">
                <a:solidFill>
                  <a:schemeClr val="tx1"/>
                </a:solidFill>
              </a:rPr>
              <a:t>       </a:t>
            </a:r>
            <a:r>
              <a:rPr lang="zh-CN" altLang="zh-CN" dirty="0">
                <a:solidFill>
                  <a:schemeClr val="tx1"/>
                </a:solidFill>
              </a:rPr>
              <a:t>上面举的例子都是针对非常简单的图进行的，对复杂的图求图的点色数是非常困难的，现在已知的求图点色数的算法都具有指数阶时间复杂度。下面给出</a:t>
            </a:r>
            <a:r>
              <a:rPr lang="en-US" altLang="zh-CN" b="1" dirty="0">
                <a:solidFill>
                  <a:schemeClr val="tx1"/>
                </a:solidFill>
              </a:rPr>
              <a:t>Welch_powell(</a:t>
            </a:r>
            <a:r>
              <a:rPr lang="zh-CN" altLang="en-US" b="1" dirty="0">
                <a:solidFill>
                  <a:schemeClr val="tx1"/>
                </a:solidFill>
              </a:rPr>
              <a:t>韦尔奇</a:t>
            </a:r>
            <a:r>
              <a:rPr lang="en-US" altLang="zh-CN" b="1" dirty="0">
                <a:solidFill>
                  <a:schemeClr val="tx1"/>
                </a:solidFill>
              </a:rPr>
              <a:t>.</a:t>
            </a:r>
            <a:r>
              <a:rPr lang="zh-CN" altLang="en-US" b="1" dirty="0">
                <a:solidFill>
                  <a:schemeClr val="tx1"/>
                </a:solidFill>
              </a:rPr>
              <a:t>鲍威尔</a:t>
            </a:r>
            <a:r>
              <a:rPr lang="en-US" altLang="zh-CN" b="1" dirty="0">
                <a:solidFill>
                  <a:schemeClr val="tx1"/>
                </a:solidFill>
              </a:rPr>
              <a:t>)</a:t>
            </a:r>
            <a:r>
              <a:rPr lang="zh-CN" altLang="zh-CN" dirty="0">
                <a:solidFill>
                  <a:schemeClr val="tx1"/>
                </a:solidFill>
              </a:rPr>
              <a:t>着色法，它可以给出点色数一个较好的上界，其基本思路如下。</a:t>
            </a:r>
          </a:p>
          <a:p>
            <a:pPr algn="just"/>
            <a:r>
              <a:rPr lang="zh-CN" altLang="zh-CN" dirty="0">
                <a:solidFill>
                  <a:schemeClr val="tx1"/>
                </a:solidFill>
              </a:rPr>
              <a:t>（</a:t>
            </a:r>
            <a:r>
              <a:rPr lang="en-US" altLang="zh-CN" dirty="0">
                <a:solidFill>
                  <a:schemeClr val="tx1"/>
                </a:solidFill>
              </a:rPr>
              <a:t>1</a:t>
            </a:r>
            <a:r>
              <a:rPr lang="zh-CN" altLang="zh-CN" dirty="0">
                <a:solidFill>
                  <a:schemeClr val="tx1"/>
                </a:solidFill>
              </a:rPr>
              <a:t>）将图中的顶点按其度数不增的</a:t>
            </a:r>
            <a:r>
              <a:rPr lang="en-US" altLang="zh-CN" dirty="0">
                <a:solidFill>
                  <a:schemeClr val="tx1"/>
                </a:solidFill>
              </a:rPr>
              <a:t>(</a:t>
            </a:r>
            <a:r>
              <a:rPr lang="zh-CN" altLang="en-US" dirty="0">
                <a:solidFill>
                  <a:schemeClr val="tx1"/>
                </a:solidFill>
              </a:rPr>
              <a:t>递减</a:t>
            </a:r>
            <a:r>
              <a:rPr lang="en-US" altLang="zh-CN" dirty="0">
                <a:solidFill>
                  <a:schemeClr val="tx1"/>
                </a:solidFill>
              </a:rPr>
              <a:t>)</a:t>
            </a:r>
            <a:r>
              <a:rPr lang="zh-CN" altLang="zh-CN" dirty="0">
                <a:solidFill>
                  <a:schemeClr val="tx1"/>
                </a:solidFill>
              </a:rPr>
              <a:t>方式从左到右排成一个序列。</a:t>
            </a:r>
          </a:p>
          <a:p>
            <a:pPr algn="just"/>
            <a:r>
              <a:rPr lang="zh-CN" altLang="zh-CN" dirty="0">
                <a:solidFill>
                  <a:schemeClr val="tx1"/>
                </a:solidFill>
              </a:rPr>
              <a:t>（</a:t>
            </a:r>
            <a:r>
              <a:rPr lang="en-US" altLang="zh-CN" dirty="0">
                <a:solidFill>
                  <a:schemeClr val="tx1"/>
                </a:solidFill>
              </a:rPr>
              <a:t>2</a:t>
            </a:r>
            <a:r>
              <a:rPr lang="zh-CN" altLang="zh-CN" dirty="0">
                <a:solidFill>
                  <a:schemeClr val="tx1"/>
                </a:solidFill>
              </a:rPr>
              <a:t>）用一种颜色对序列中的第一个顶点着色，并按从左到右的顺序，凡与前面已着色的顶点不邻接的顶点均涂上同一种颜色，直到序列末尾。然后从序列中去掉已着色的顶点得到一个新的序列。</a:t>
            </a:r>
          </a:p>
          <a:p>
            <a:pPr algn="just"/>
            <a:r>
              <a:rPr lang="zh-CN" altLang="zh-CN" dirty="0">
                <a:solidFill>
                  <a:schemeClr val="tx1"/>
                </a:solidFill>
              </a:rPr>
              <a:t>（</a:t>
            </a:r>
            <a:r>
              <a:rPr lang="en-US" altLang="zh-CN" dirty="0">
                <a:solidFill>
                  <a:schemeClr val="tx1"/>
                </a:solidFill>
              </a:rPr>
              <a:t>3</a:t>
            </a:r>
            <a:r>
              <a:rPr lang="zh-CN" altLang="zh-CN" dirty="0">
                <a:solidFill>
                  <a:schemeClr val="tx1"/>
                </a:solidFill>
              </a:rPr>
              <a:t>）对新序列重复（</a:t>
            </a:r>
            <a:r>
              <a:rPr lang="en-US" altLang="zh-CN" dirty="0">
                <a:solidFill>
                  <a:schemeClr val="tx1"/>
                </a:solidFill>
              </a:rPr>
              <a:t>2</a:t>
            </a:r>
            <a:r>
              <a:rPr lang="zh-CN" altLang="zh-CN" dirty="0">
                <a:solidFill>
                  <a:schemeClr val="tx1"/>
                </a:solidFill>
              </a:rPr>
              <a:t>）直至得到空序列，其中每个序列所使用的颜色不一样。</a:t>
            </a:r>
          </a:p>
          <a:p>
            <a:endParaRPr lang="zh-CN" altLang="en-US" dirty="0"/>
          </a:p>
        </p:txBody>
      </p:sp>
      <p:pic>
        <p:nvPicPr>
          <p:cNvPr id="703490"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869160"/>
            <a:ext cx="1815084" cy="1528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chemeClr val="tx1"/>
                </a:solidFill>
              </a:rPr>
              <a:t>       </a:t>
            </a:r>
            <a:r>
              <a:rPr lang="zh-CN" altLang="zh-CN" dirty="0">
                <a:solidFill>
                  <a:schemeClr val="tx1"/>
                </a:solidFill>
              </a:rPr>
              <a:t>图的点着色在调度</a:t>
            </a:r>
            <a:r>
              <a:rPr lang="zh-CN" altLang="en-US" dirty="0">
                <a:solidFill>
                  <a:schemeClr val="tx1"/>
                </a:solidFill>
              </a:rPr>
              <a:t>或</a:t>
            </a:r>
            <a:r>
              <a:rPr lang="zh-CN" altLang="zh-CN" dirty="0">
                <a:solidFill>
                  <a:schemeClr val="tx1"/>
                </a:solidFill>
              </a:rPr>
              <a:t>指派</a:t>
            </a:r>
            <a:r>
              <a:rPr lang="zh-CN" altLang="en-US" dirty="0">
                <a:solidFill>
                  <a:schemeClr val="tx1"/>
                </a:solidFill>
              </a:rPr>
              <a:t>等</a:t>
            </a:r>
            <a:r>
              <a:rPr lang="zh-CN" altLang="zh-CN" dirty="0">
                <a:solidFill>
                  <a:schemeClr val="tx1"/>
                </a:solidFill>
              </a:rPr>
              <a:t>有关的实际问题中具有各种应用，下面给出例子。</a:t>
            </a:r>
          </a:p>
          <a:p>
            <a:r>
              <a:rPr lang="zh-CN" altLang="zh-CN" b="1" dirty="0">
                <a:solidFill>
                  <a:srgbClr val="C00000"/>
                </a:solidFill>
              </a:rPr>
              <a:t>例</a:t>
            </a:r>
            <a:r>
              <a:rPr lang="en-US" altLang="zh-CN" b="1" dirty="0">
                <a:solidFill>
                  <a:srgbClr val="C00000"/>
                </a:solidFill>
              </a:rPr>
              <a:t>5.35  </a:t>
            </a:r>
            <a:r>
              <a:rPr lang="zh-CN" altLang="zh-CN" b="1" dirty="0">
                <a:solidFill>
                  <a:srgbClr val="C00000"/>
                </a:solidFill>
              </a:rPr>
              <a:t>如何安排一所大学里的期末考试，使得没有学生在同一时间有两门考试？</a:t>
            </a:r>
          </a:p>
          <a:p>
            <a:pPr algn="just"/>
            <a:r>
              <a:rPr lang="zh-CN" altLang="zh-CN" b="1" dirty="0">
                <a:solidFill>
                  <a:schemeClr val="tx1"/>
                </a:solidFill>
              </a:rPr>
              <a:t>解</a:t>
            </a:r>
            <a:r>
              <a:rPr lang="en-US" altLang="zh-CN" b="1" dirty="0">
                <a:solidFill>
                  <a:schemeClr val="tx1"/>
                </a:solidFill>
              </a:rPr>
              <a:t>  </a:t>
            </a:r>
            <a:r>
              <a:rPr lang="zh-CN" altLang="zh-CN" dirty="0">
                <a:solidFill>
                  <a:schemeClr val="tx1"/>
                </a:solidFill>
              </a:rPr>
              <a:t>这样的安排问题可以用图点着色模型来解决。用顶点表示课程，若在两个顶点所表示的课程里有公共的学生，则在这两个顶点之间有边。</a:t>
            </a:r>
            <a:r>
              <a:rPr lang="zh-CN" altLang="zh-CN" b="1" dirty="0">
                <a:solidFill>
                  <a:schemeClr val="tx1"/>
                </a:solidFill>
              </a:rPr>
              <a:t>用不同颜色来表示期末考试的每个时间段。</a:t>
            </a:r>
            <a:r>
              <a:rPr lang="zh-CN" altLang="zh-CN" dirty="0">
                <a:solidFill>
                  <a:schemeClr val="tx1"/>
                </a:solidFill>
              </a:rPr>
              <a:t>考试的安排就对应于所关联的图的着色。</a:t>
            </a:r>
          </a:p>
          <a:p>
            <a:pPr algn="just"/>
            <a:r>
              <a:rPr lang="en-US" altLang="zh-CN" dirty="0">
                <a:solidFill>
                  <a:schemeClr val="tx1"/>
                </a:solidFill>
              </a:rPr>
              <a:t>       </a:t>
            </a:r>
            <a:r>
              <a:rPr lang="zh-CN" altLang="zh-CN" dirty="0">
                <a:solidFill>
                  <a:schemeClr val="tx1"/>
                </a:solidFill>
              </a:rPr>
              <a:t>例如，假定要安排七门期末考试，假定这七门课程的编号为</a:t>
            </a:r>
            <a:r>
              <a:rPr lang="en-US" altLang="zh-CN" dirty="0">
                <a:solidFill>
                  <a:schemeClr val="tx1"/>
                </a:solidFill>
              </a:rPr>
              <a:t>1</a:t>
            </a:r>
            <a:r>
              <a:rPr lang="zh-CN" altLang="zh-CN" dirty="0">
                <a:solidFill>
                  <a:schemeClr val="tx1"/>
                </a:solidFill>
              </a:rPr>
              <a:t>～</a:t>
            </a:r>
            <a:r>
              <a:rPr lang="en-US" altLang="zh-CN" dirty="0">
                <a:solidFill>
                  <a:schemeClr val="tx1"/>
                </a:solidFill>
              </a:rPr>
              <a:t>7</a:t>
            </a:r>
            <a:r>
              <a:rPr lang="zh-CN" altLang="zh-CN" dirty="0">
                <a:solidFill>
                  <a:schemeClr val="tx1"/>
                </a:solidFill>
              </a:rPr>
              <a:t>。不妨设下列成对的课程有公共的学生：</a:t>
            </a:r>
            <a:r>
              <a:rPr lang="en-US" altLang="zh-CN" dirty="0">
                <a:solidFill>
                  <a:schemeClr val="tx1"/>
                </a:solidFill>
              </a:rPr>
              <a:t>1</a:t>
            </a:r>
            <a:r>
              <a:rPr lang="zh-CN" altLang="zh-CN" dirty="0">
                <a:solidFill>
                  <a:schemeClr val="tx1"/>
                </a:solidFill>
              </a:rPr>
              <a:t>和</a:t>
            </a:r>
            <a:r>
              <a:rPr lang="en-US" altLang="zh-CN" dirty="0">
                <a:solidFill>
                  <a:schemeClr val="tx1"/>
                </a:solidFill>
              </a:rPr>
              <a:t>2</a:t>
            </a:r>
            <a:r>
              <a:rPr lang="zh-CN" altLang="zh-CN" dirty="0">
                <a:solidFill>
                  <a:schemeClr val="tx1"/>
                </a:solidFill>
              </a:rPr>
              <a:t>，</a:t>
            </a:r>
            <a:r>
              <a:rPr lang="en-US" altLang="zh-CN" dirty="0">
                <a:solidFill>
                  <a:schemeClr val="tx1"/>
                </a:solidFill>
              </a:rPr>
              <a:t>1</a:t>
            </a:r>
            <a:r>
              <a:rPr lang="zh-CN" altLang="zh-CN" dirty="0">
                <a:solidFill>
                  <a:schemeClr val="tx1"/>
                </a:solidFill>
              </a:rPr>
              <a:t>和</a:t>
            </a:r>
            <a:r>
              <a:rPr lang="en-US" altLang="zh-CN" dirty="0">
                <a:solidFill>
                  <a:schemeClr val="tx1"/>
                </a:solidFill>
              </a:rPr>
              <a:t>3</a:t>
            </a:r>
            <a:r>
              <a:rPr lang="zh-CN" altLang="zh-CN" dirty="0">
                <a:solidFill>
                  <a:schemeClr val="tx1"/>
                </a:solidFill>
              </a:rPr>
              <a:t>，</a:t>
            </a:r>
            <a:r>
              <a:rPr lang="en-US" altLang="zh-CN" dirty="0">
                <a:solidFill>
                  <a:schemeClr val="tx1"/>
                </a:solidFill>
              </a:rPr>
              <a:t>1</a:t>
            </a:r>
            <a:r>
              <a:rPr lang="zh-CN" altLang="zh-CN" dirty="0">
                <a:solidFill>
                  <a:schemeClr val="tx1"/>
                </a:solidFill>
              </a:rPr>
              <a:t>和</a:t>
            </a:r>
            <a:r>
              <a:rPr lang="en-US" altLang="zh-CN" dirty="0">
                <a:solidFill>
                  <a:schemeClr val="tx1"/>
                </a:solidFill>
              </a:rPr>
              <a:t>4</a:t>
            </a:r>
            <a:r>
              <a:rPr lang="zh-CN" altLang="zh-CN" dirty="0">
                <a:solidFill>
                  <a:schemeClr val="tx1"/>
                </a:solidFill>
              </a:rPr>
              <a:t>，</a:t>
            </a:r>
            <a:r>
              <a:rPr lang="en-US" altLang="zh-CN" dirty="0">
                <a:solidFill>
                  <a:schemeClr val="tx1"/>
                </a:solidFill>
              </a:rPr>
              <a:t>1</a:t>
            </a:r>
            <a:r>
              <a:rPr lang="zh-CN" altLang="zh-CN" dirty="0">
                <a:solidFill>
                  <a:schemeClr val="tx1"/>
                </a:solidFill>
              </a:rPr>
              <a:t>和</a:t>
            </a:r>
            <a:r>
              <a:rPr lang="en-US" altLang="zh-CN" dirty="0">
                <a:solidFill>
                  <a:schemeClr val="tx1"/>
                </a:solidFill>
              </a:rPr>
              <a:t>7</a:t>
            </a:r>
            <a:r>
              <a:rPr lang="zh-CN" altLang="zh-CN" dirty="0">
                <a:solidFill>
                  <a:schemeClr val="tx1"/>
                </a:solidFill>
              </a:rPr>
              <a:t>，</a:t>
            </a:r>
            <a:r>
              <a:rPr lang="en-US" altLang="zh-CN" dirty="0">
                <a:solidFill>
                  <a:schemeClr val="tx1"/>
                </a:solidFill>
              </a:rPr>
              <a:t>2</a:t>
            </a:r>
            <a:r>
              <a:rPr lang="zh-CN" altLang="zh-CN" dirty="0">
                <a:solidFill>
                  <a:schemeClr val="tx1"/>
                </a:solidFill>
              </a:rPr>
              <a:t>和</a:t>
            </a:r>
            <a:r>
              <a:rPr lang="en-US" altLang="zh-CN" dirty="0">
                <a:solidFill>
                  <a:schemeClr val="tx1"/>
                </a:solidFill>
              </a:rPr>
              <a:t>3</a:t>
            </a:r>
            <a:r>
              <a:rPr lang="zh-CN" altLang="zh-CN" dirty="0">
                <a:solidFill>
                  <a:schemeClr val="tx1"/>
                </a:solidFill>
              </a:rPr>
              <a:t>，</a:t>
            </a:r>
            <a:r>
              <a:rPr lang="en-US" altLang="zh-CN" dirty="0">
                <a:solidFill>
                  <a:schemeClr val="tx1"/>
                </a:solidFill>
              </a:rPr>
              <a:t>2</a:t>
            </a:r>
            <a:r>
              <a:rPr lang="zh-CN" altLang="zh-CN" dirty="0">
                <a:solidFill>
                  <a:schemeClr val="tx1"/>
                </a:solidFill>
              </a:rPr>
              <a:t>和</a:t>
            </a:r>
            <a:r>
              <a:rPr lang="en-US" altLang="zh-CN" dirty="0">
                <a:solidFill>
                  <a:schemeClr val="tx1"/>
                </a:solidFill>
              </a:rPr>
              <a:t>4</a:t>
            </a:r>
            <a:r>
              <a:rPr lang="zh-CN" altLang="zh-CN" dirty="0">
                <a:solidFill>
                  <a:schemeClr val="tx1"/>
                </a:solidFill>
              </a:rPr>
              <a:t>，</a:t>
            </a:r>
            <a:r>
              <a:rPr lang="en-US" altLang="zh-CN" dirty="0">
                <a:solidFill>
                  <a:schemeClr val="tx1"/>
                </a:solidFill>
              </a:rPr>
              <a:t>2</a:t>
            </a:r>
            <a:r>
              <a:rPr lang="zh-CN" altLang="zh-CN" dirty="0">
                <a:solidFill>
                  <a:schemeClr val="tx1"/>
                </a:solidFill>
              </a:rPr>
              <a:t>和</a:t>
            </a:r>
            <a:r>
              <a:rPr lang="en-US" altLang="zh-CN" dirty="0">
                <a:solidFill>
                  <a:schemeClr val="tx1"/>
                </a:solidFill>
              </a:rPr>
              <a:t>5</a:t>
            </a:r>
            <a:r>
              <a:rPr lang="zh-CN" altLang="zh-CN" dirty="0">
                <a:solidFill>
                  <a:schemeClr val="tx1"/>
                </a:solidFill>
              </a:rPr>
              <a:t>，</a:t>
            </a:r>
            <a:r>
              <a:rPr lang="en-US" altLang="zh-CN" dirty="0">
                <a:solidFill>
                  <a:schemeClr val="tx1"/>
                </a:solidFill>
              </a:rPr>
              <a:t>2</a:t>
            </a:r>
            <a:r>
              <a:rPr lang="zh-CN" altLang="zh-CN" dirty="0">
                <a:solidFill>
                  <a:schemeClr val="tx1"/>
                </a:solidFill>
              </a:rPr>
              <a:t>和</a:t>
            </a:r>
            <a:r>
              <a:rPr lang="en-US" altLang="zh-CN" dirty="0">
                <a:solidFill>
                  <a:schemeClr val="tx1"/>
                </a:solidFill>
              </a:rPr>
              <a:t>7</a:t>
            </a:r>
            <a:r>
              <a:rPr lang="zh-CN" altLang="zh-CN" dirty="0">
                <a:solidFill>
                  <a:schemeClr val="tx1"/>
                </a:solidFill>
              </a:rPr>
              <a:t>，</a:t>
            </a:r>
            <a:r>
              <a:rPr lang="en-US" altLang="zh-CN" dirty="0">
                <a:solidFill>
                  <a:schemeClr val="tx1"/>
                </a:solidFill>
              </a:rPr>
              <a:t>3</a:t>
            </a:r>
            <a:r>
              <a:rPr lang="zh-CN" altLang="zh-CN" dirty="0">
                <a:solidFill>
                  <a:schemeClr val="tx1"/>
                </a:solidFill>
              </a:rPr>
              <a:t>和</a:t>
            </a:r>
            <a:r>
              <a:rPr lang="en-US" altLang="zh-CN" dirty="0">
                <a:solidFill>
                  <a:schemeClr val="tx1"/>
                </a:solidFill>
              </a:rPr>
              <a:t>4</a:t>
            </a:r>
            <a:r>
              <a:rPr lang="zh-CN" altLang="zh-CN" dirty="0">
                <a:solidFill>
                  <a:schemeClr val="tx1"/>
                </a:solidFill>
              </a:rPr>
              <a:t>，</a:t>
            </a:r>
            <a:r>
              <a:rPr lang="en-US" altLang="zh-CN" dirty="0">
                <a:solidFill>
                  <a:schemeClr val="tx1"/>
                </a:solidFill>
              </a:rPr>
              <a:t>3</a:t>
            </a:r>
            <a:r>
              <a:rPr lang="zh-CN" altLang="zh-CN" dirty="0">
                <a:solidFill>
                  <a:schemeClr val="tx1"/>
                </a:solidFill>
              </a:rPr>
              <a:t>和</a:t>
            </a:r>
            <a:r>
              <a:rPr lang="en-US" altLang="zh-CN" dirty="0">
                <a:solidFill>
                  <a:schemeClr val="tx1"/>
                </a:solidFill>
              </a:rPr>
              <a:t>6</a:t>
            </a:r>
            <a:r>
              <a:rPr lang="zh-CN" altLang="zh-CN" dirty="0">
                <a:solidFill>
                  <a:schemeClr val="tx1"/>
                </a:solidFill>
              </a:rPr>
              <a:t>，</a:t>
            </a:r>
            <a:r>
              <a:rPr lang="en-US" altLang="zh-CN" dirty="0">
                <a:solidFill>
                  <a:schemeClr val="tx1"/>
                </a:solidFill>
              </a:rPr>
              <a:t>3</a:t>
            </a:r>
            <a:r>
              <a:rPr lang="zh-CN" altLang="zh-CN" dirty="0">
                <a:solidFill>
                  <a:schemeClr val="tx1"/>
                </a:solidFill>
              </a:rPr>
              <a:t>和</a:t>
            </a:r>
            <a:r>
              <a:rPr lang="en-US" altLang="zh-CN" dirty="0">
                <a:solidFill>
                  <a:schemeClr val="tx1"/>
                </a:solidFill>
              </a:rPr>
              <a:t>7</a:t>
            </a:r>
            <a:r>
              <a:rPr lang="zh-CN" altLang="zh-CN" dirty="0">
                <a:solidFill>
                  <a:schemeClr val="tx1"/>
                </a:solidFill>
              </a:rPr>
              <a:t>，</a:t>
            </a:r>
            <a:r>
              <a:rPr lang="en-US" altLang="zh-CN" dirty="0">
                <a:solidFill>
                  <a:schemeClr val="tx1"/>
                </a:solidFill>
              </a:rPr>
              <a:t>4</a:t>
            </a:r>
            <a:r>
              <a:rPr lang="zh-CN" altLang="zh-CN" dirty="0">
                <a:solidFill>
                  <a:schemeClr val="tx1"/>
                </a:solidFill>
              </a:rPr>
              <a:t>和</a:t>
            </a:r>
            <a:r>
              <a:rPr lang="en-US" altLang="zh-CN" dirty="0">
                <a:solidFill>
                  <a:schemeClr val="tx1"/>
                </a:solidFill>
              </a:rPr>
              <a:t>5</a:t>
            </a:r>
            <a:r>
              <a:rPr lang="zh-CN" altLang="zh-CN" dirty="0">
                <a:solidFill>
                  <a:schemeClr val="tx1"/>
                </a:solidFill>
              </a:rPr>
              <a:t>，</a:t>
            </a:r>
            <a:r>
              <a:rPr lang="en-US" altLang="zh-CN" dirty="0">
                <a:solidFill>
                  <a:schemeClr val="tx1"/>
                </a:solidFill>
              </a:rPr>
              <a:t>4</a:t>
            </a:r>
            <a:r>
              <a:rPr lang="zh-CN" altLang="zh-CN" dirty="0">
                <a:solidFill>
                  <a:schemeClr val="tx1"/>
                </a:solidFill>
              </a:rPr>
              <a:t>和</a:t>
            </a:r>
            <a:r>
              <a:rPr lang="en-US" altLang="zh-CN" dirty="0">
                <a:solidFill>
                  <a:schemeClr val="tx1"/>
                </a:solidFill>
              </a:rPr>
              <a:t>6</a:t>
            </a:r>
            <a:r>
              <a:rPr lang="zh-CN" altLang="zh-CN" dirty="0">
                <a:solidFill>
                  <a:schemeClr val="tx1"/>
                </a:solidFill>
              </a:rPr>
              <a:t>，</a:t>
            </a:r>
            <a:r>
              <a:rPr lang="en-US" altLang="zh-CN" dirty="0">
                <a:solidFill>
                  <a:schemeClr val="tx1"/>
                </a:solidFill>
              </a:rPr>
              <a:t>5</a:t>
            </a:r>
            <a:r>
              <a:rPr lang="zh-CN" altLang="zh-CN" dirty="0">
                <a:solidFill>
                  <a:schemeClr val="tx1"/>
                </a:solidFill>
              </a:rPr>
              <a:t>和</a:t>
            </a:r>
            <a:r>
              <a:rPr lang="en-US" altLang="zh-CN" dirty="0">
                <a:solidFill>
                  <a:schemeClr val="tx1"/>
                </a:solidFill>
              </a:rPr>
              <a:t>6</a:t>
            </a:r>
            <a:r>
              <a:rPr lang="zh-CN" altLang="zh-CN" dirty="0">
                <a:solidFill>
                  <a:schemeClr val="tx1"/>
                </a:solidFill>
              </a:rPr>
              <a:t>，</a:t>
            </a:r>
            <a:r>
              <a:rPr lang="en-US" altLang="zh-CN" dirty="0">
                <a:solidFill>
                  <a:schemeClr val="tx1"/>
                </a:solidFill>
              </a:rPr>
              <a:t>5</a:t>
            </a:r>
            <a:r>
              <a:rPr lang="zh-CN" altLang="zh-CN" dirty="0">
                <a:solidFill>
                  <a:schemeClr val="tx1"/>
                </a:solidFill>
              </a:rPr>
              <a:t>和</a:t>
            </a:r>
            <a:r>
              <a:rPr lang="en-US" altLang="zh-CN" dirty="0">
                <a:solidFill>
                  <a:schemeClr val="tx1"/>
                </a:solidFill>
              </a:rPr>
              <a:t>7</a:t>
            </a:r>
            <a:r>
              <a:rPr lang="zh-CN" altLang="zh-CN" dirty="0">
                <a:solidFill>
                  <a:schemeClr val="tx1"/>
                </a:solidFill>
              </a:rPr>
              <a:t>，以及</a:t>
            </a:r>
            <a:r>
              <a:rPr lang="en-US" altLang="zh-CN" dirty="0">
                <a:solidFill>
                  <a:schemeClr val="tx1"/>
                </a:solidFill>
              </a:rPr>
              <a:t>6</a:t>
            </a:r>
            <a:r>
              <a:rPr lang="zh-CN" altLang="zh-CN" dirty="0">
                <a:solidFill>
                  <a:schemeClr val="tx1"/>
                </a:solidFill>
              </a:rPr>
              <a:t>和</a:t>
            </a:r>
            <a:r>
              <a:rPr lang="en-US" altLang="zh-CN" dirty="0">
                <a:solidFill>
                  <a:schemeClr val="tx1"/>
                </a:solidFill>
              </a:rPr>
              <a:t>7</a:t>
            </a:r>
            <a:r>
              <a:rPr lang="zh-CN" altLang="zh-CN" dirty="0">
                <a:solidFill>
                  <a:schemeClr val="tx1"/>
                </a:solidFill>
              </a:rPr>
              <a:t>。图</a:t>
            </a:r>
            <a:r>
              <a:rPr lang="en-US" altLang="zh-CN" dirty="0">
                <a:solidFill>
                  <a:schemeClr val="tx1"/>
                </a:solidFill>
              </a:rPr>
              <a:t>5.44</a:t>
            </a:r>
            <a:r>
              <a:rPr lang="zh-CN" altLang="zh-CN" dirty="0">
                <a:solidFill>
                  <a:schemeClr val="tx1"/>
                </a:solidFill>
              </a:rPr>
              <a:t>（</a:t>
            </a:r>
            <a:r>
              <a:rPr lang="en-US" altLang="zh-CN" dirty="0">
                <a:solidFill>
                  <a:schemeClr val="tx1"/>
                </a:solidFill>
              </a:rPr>
              <a:t>a</a:t>
            </a:r>
            <a:r>
              <a:rPr lang="zh-CN" altLang="zh-CN" dirty="0">
                <a:solidFill>
                  <a:schemeClr val="tx1"/>
                </a:solidFill>
              </a:rPr>
              <a:t>）显示了这组课程所关联的图。一种安排就是由这个图的一种点着色来组成的。</a:t>
            </a:r>
          </a:p>
          <a:p>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908720"/>
            <a:ext cx="10871200" cy="5256212"/>
          </a:xfrm>
        </p:spPr>
        <p:txBody>
          <a:bodyPr/>
          <a:lstStyle/>
          <a:p>
            <a:r>
              <a:rPr lang="en-US" altLang="zh-CN" dirty="0">
                <a:solidFill>
                  <a:schemeClr val="tx1"/>
                </a:solidFill>
              </a:rPr>
              <a:t>       </a:t>
            </a:r>
            <a:r>
              <a:rPr lang="zh-CN" altLang="zh-CN" dirty="0">
                <a:solidFill>
                  <a:schemeClr val="tx1"/>
                </a:solidFill>
              </a:rPr>
              <a:t>因为这个图的色数为</a:t>
            </a:r>
            <a:r>
              <a:rPr lang="en-US" altLang="zh-CN" dirty="0">
                <a:solidFill>
                  <a:schemeClr val="tx1"/>
                </a:solidFill>
              </a:rPr>
              <a:t>4</a:t>
            </a:r>
            <a:r>
              <a:rPr lang="zh-CN" altLang="zh-CN" dirty="0">
                <a:solidFill>
                  <a:schemeClr val="tx1"/>
                </a:solidFill>
              </a:rPr>
              <a:t>（读者应当验证这一点），所以需要</a:t>
            </a:r>
            <a:r>
              <a:rPr lang="en-US" altLang="zh-CN" dirty="0">
                <a:solidFill>
                  <a:schemeClr val="tx1"/>
                </a:solidFill>
              </a:rPr>
              <a:t>4</a:t>
            </a:r>
            <a:r>
              <a:rPr lang="zh-CN" altLang="zh-CN" dirty="0">
                <a:solidFill>
                  <a:schemeClr val="tx1"/>
                </a:solidFill>
              </a:rPr>
              <a:t>个时间段。在图</a:t>
            </a:r>
            <a:r>
              <a:rPr lang="en-US" altLang="zh-CN" dirty="0">
                <a:solidFill>
                  <a:schemeClr val="tx1"/>
                </a:solidFill>
              </a:rPr>
              <a:t>5.44</a:t>
            </a:r>
            <a:r>
              <a:rPr lang="zh-CN" altLang="zh-CN" dirty="0">
                <a:solidFill>
                  <a:schemeClr val="tx1"/>
                </a:solidFill>
              </a:rPr>
              <a:t>（</a:t>
            </a:r>
            <a:r>
              <a:rPr lang="en-US" altLang="zh-CN" dirty="0">
                <a:solidFill>
                  <a:schemeClr val="tx1"/>
                </a:solidFill>
              </a:rPr>
              <a:t>b</a:t>
            </a:r>
            <a:r>
              <a:rPr lang="zh-CN" altLang="zh-CN" dirty="0">
                <a:solidFill>
                  <a:schemeClr val="tx1"/>
                </a:solidFill>
              </a:rPr>
              <a:t>）中显示使用了</a:t>
            </a:r>
            <a:r>
              <a:rPr lang="en-US" altLang="zh-CN" dirty="0">
                <a:solidFill>
                  <a:schemeClr val="tx1"/>
                </a:solidFill>
              </a:rPr>
              <a:t>4</a:t>
            </a:r>
            <a:r>
              <a:rPr lang="zh-CN" altLang="zh-CN" dirty="0">
                <a:solidFill>
                  <a:schemeClr val="tx1"/>
                </a:solidFill>
              </a:rPr>
              <a:t>种颜色的这个图的着色以及所关联的安排。</a:t>
            </a:r>
          </a:p>
          <a:p>
            <a:endParaRPr lang="zh-CN" altLang="en-US" dirty="0"/>
          </a:p>
        </p:txBody>
      </p:sp>
      <p:pic>
        <p:nvPicPr>
          <p:cNvPr id="667649" name="Picture 1" descr="6-38"/>
          <p:cNvPicPr>
            <a:picLocks noChangeAspect="1" noChangeArrowheads="1"/>
          </p:cNvPicPr>
          <p:nvPr/>
        </p:nvPicPr>
        <p:blipFill>
          <a:blip r:embed="rId2" cstate="print"/>
          <a:srcRect/>
          <a:stretch>
            <a:fillRect/>
          </a:stretch>
        </p:blipFill>
        <p:spPr bwMode="auto">
          <a:xfrm>
            <a:off x="1169310" y="2091400"/>
            <a:ext cx="8701525" cy="3120446"/>
          </a:xfrm>
          <a:prstGeom prst="rect">
            <a:avLst/>
          </a:prstGeom>
          <a:noFill/>
          <a:ln w="9525">
            <a:noFill/>
            <a:miter lim="800000"/>
            <a:headEnd/>
            <a:tailEnd/>
          </a:ln>
        </p:spPr>
      </p:pic>
      <p:sp>
        <p:nvSpPr>
          <p:cNvPr id="5" name="矩形 4"/>
          <p:cNvSpPr/>
          <p:nvPr/>
        </p:nvSpPr>
        <p:spPr>
          <a:xfrm>
            <a:off x="3585621" y="5488334"/>
            <a:ext cx="4087979" cy="400110"/>
          </a:xfrm>
          <a:prstGeom prst="rect">
            <a:avLst/>
          </a:prstGeom>
        </p:spPr>
        <p:txBody>
          <a:bodyPr wrap="none">
            <a:spAutoFit/>
          </a:bodyPr>
          <a:lstStyle/>
          <a:p>
            <a:pPr algn="ctr"/>
            <a:r>
              <a:rPr lang="zh-CN" altLang="zh-CN" sz="2000" b="1" dirty="0"/>
              <a:t>图</a:t>
            </a:r>
            <a:r>
              <a:rPr lang="en-US" altLang="zh-CN" sz="2000" b="1" dirty="0"/>
              <a:t>5.44  </a:t>
            </a:r>
            <a:r>
              <a:rPr lang="zh-CN" altLang="zh-CN" sz="2000" b="1" dirty="0"/>
              <a:t>期末考试安排与图的点着色</a:t>
            </a:r>
            <a:endParaRPr lang="zh-CN" altLang="en-US" sz="2000" b="1" dirty="0"/>
          </a:p>
        </p:txBody>
      </p:sp>
      <p:sp>
        <p:nvSpPr>
          <p:cNvPr id="2" name="文本框 1">
            <a:extLst>
              <a:ext uri="{FF2B5EF4-FFF2-40B4-BE49-F238E27FC236}">
                <a16:creationId xmlns:a16="http://schemas.microsoft.com/office/drawing/2014/main" id="{48851C24-E75F-40F3-8A4C-5C9FE2A08011}"/>
              </a:ext>
            </a:extLst>
          </p:cNvPr>
          <p:cNvSpPr txBox="1"/>
          <p:nvPr/>
        </p:nvSpPr>
        <p:spPr>
          <a:xfrm>
            <a:off x="8074377" y="4762866"/>
            <a:ext cx="3134191" cy="1200329"/>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b="1" dirty="0"/>
              <a:t>顶点：</a:t>
            </a:r>
            <a:r>
              <a:rPr lang="en-US" altLang="zh-CN" b="1" dirty="0"/>
              <a:t>3    4    7    1    2    5    6</a:t>
            </a:r>
          </a:p>
          <a:p>
            <a:r>
              <a:rPr lang="zh-CN" altLang="en-US" b="1" dirty="0"/>
              <a:t>度数：</a:t>
            </a:r>
            <a:r>
              <a:rPr lang="en-US" altLang="zh-CN" b="1" dirty="0"/>
              <a:t>5</a:t>
            </a:r>
            <a:r>
              <a:rPr lang="zh-CN" altLang="en-US" b="1" dirty="0"/>
              <a:t>    </a:t>
            </a:r>
            <a:r>
              <a:rPr lang="en-US" altLang="zh-CN" b="1" dirty="0"/>
              <a:t>5    5    4    4    4    4 </a:t>
            </a:r>
          </a:p>
          <a:p>
            <a:endParaRPr lang="en-US" altLang="zh-CN" b="1" dirty="0"/>
          </a:p>
          <a:p>
            <a:r>
              <a:rPr lang="en-US" altLang="zh-CN" b="1" dirty="0"/>
              <a:t>           </a:t>
            </a:r>
            <a:r>
              <a:rPr lang="en-US" altLang="zh-CN" b="1" dirty="0">
                <a:solidFill>
                  <a:srgbClr val="00B050"/>
                </a:solidFill>
              </a:rPr>
              <a:t> </a:t>
            </a:r>
            <a:r>
              <a:rPr lang="zh-CN" altLang="en-US" b="1" dirty="0">
                <a:solidFill>
                  <a:srgbClr val="00B050"/>
                </a:solidFill>
              </a:rPr>
              <a:t>绿  </a:t>
            </a:r>
            <a:r>
              <a:rPr lang="zh-CN" altLang="en-US" b="1" dirty="0">
                <a:solidFill>
                  <a:srgbClr val="C00000"/>
                </a:solidFill>
              </a:rPr>
              <a:t>褐  褐  </a:t>
            </a:r>
            <a:r>
              <a:rPr lang="zh-CN" altLang="en-US" b="1" dirty="0">
                <a:solidFill>
                  <a:srgbClr val="FF0000"/>
                </a:solidFill>
              </a:rPr>
              <a:t>红</a:t>
            </a:r>
            <a:r>
              <a:rPr lang="zh-CN" altLang="en-US" b="1" dirty="0"/>
              <a:t>  </a:t>
            </a:r>
            <a:r>
              <a:rPr lang="zh-CN" altLang="en-US" b="1" dirty="0">
                <a:solidFill>
                  <a:srgbClr val="0070C0"/>
                </a:solidFill>
              </a:rPr>
              <a:t>蓝</a:t>
            </a:r>
            <a:r>
              <a:rPr lang="zh-CN" altLang="en-US" b="1" dirty="0"/>
              <a:t>  </a:t>
            </a:r>
            <a:r>
              <a:rPr lang="zh-CN" altLang="en-US" b="1" dirty="0">
                <a:solidFill>
                  <a:srgbClr val="00B050"/>
                </a:solidFill>
              </a:rPr>
              <a:t>绿</a:t>
            </a:r>
            <a:r>
              <a:rPr lang="zh-CN" altLang="en-US" b="1" dirty="0"/>
              <a:t>  </a:t>
            </a:r>
            <a:r>
              <a:rPr lang="zh-CN" altLang="en-US" b="1" dirty="0">
                <a:solidFill>
                  <a:srgbClr val="FF0000"/>
                </a:solidFill>
              </a:rPr>
              <a:t>红</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12E033-7AA6-4760-86E0-F319D027178A}"/>
              </a:ext>
            </a:extLst>
          </p:cNvPr>
          <p:cNvPicPr>
            <a:picLocks noChangeAspect="1"/>
          </p:cNvPicPr>
          <p:nvPr/>
        </p:nvPicPr>
        <p:blipFill>
          <a:blip r:embed="rId2"/>
          <a:stretch>
            <a:fillRect/>
          </a:stretch>
        </p:blipFill>
        <p:spPr>
          <a:xfrm>
            <a:off x="695400" y="692696"/>
            <a:ext cx="5114925" cy="3381375"/>
          </a:xfrm>
          <a:prstGeom prst="rect">
            <a:avLst/>
          </a:prstGeom>
        </p:spPr>
      </p:pic>
      <p:pic>
        <p:nvPicPr>
          <p:cNvPr id="5" name="图片 4">
            <a:extLst>
              <a:ext uri="{FF2B5EF4-FFF2-40B4-BE49-F238E27FC236}">
                <a16:creationId xmlns:a16="http://schemas.microsoft.com/office/drawing/2014/main" id="{74C6F153-EC95-46D4-ADFB-973BFC94E504}"/>
              </a:ext>
            </a:extLst>
          </p:cNvPr>
          <p:cNvPicPr>
            <a:picLocks noChangeAspect="1"/>
          </p:cNvPicPr>
          <p:nvPr/>
        </p:nvPicPr>
        <p:blipFill>
          <a:blip r:embed="rId3"/>
          <a:stretch>
            <a:fillRect/>
          </a:stretch>
        </p:blipFill>
        <p:spPr>
          <a:xfrm>
            <a:off x="4367808" y="4129560"/>
            <a:ext cx="2343150" cy="2486025"/>
          </a:xfrm>
          <a:prstGeom prst="rect">
            <a:avLst/>
          </a:prstGeom>
        </p:spPr>
      </p:pic>
      <p:pic>
        <p:nvPicPr>
          <p:cNvPr id="6" name="图片 5">
            <a:extLst>
              <a:ext uri="{FF2B5EF4-FFF2-40B4-BE49-F238E27FC236}">
                <a16:creationId xmlns:a16="http://schemas.microsoft.com/office/drawing/2014/main" id="{03095CFC-92E4-4616-AEB3-5FAF1FD65FFE}"/>
              </a:ext>
            </a:extLst>
          </p:cNvPr>
          <p:cNvPicPr>
            <a:picLocks noChangeAspect="1"/>
          </p:cNvPicPr>
          <p:nvPr/>
        </p:nvPicPr>
        <p:blipFill>
          <a:blip r:embed="rId4"/>
          <a:stretch>
            <a:fillRect/>
          </a:stretch>
        </p:blipFill>
        <p:spPr>
          <a:xfrm>
            <a:off x="6566942" y="1485427"/>
            <a:ext cx="4029075" cy="2533650"/>
          </a:xfrm>
          <a:prstGeom prst="rect">
            <a:avLst/>
          </a:prstGeom>
        </p:spPr>
      </p:pic>
      <p:pic>
        <p:nvPicPr>
          <p:cNvPr id="7" name="图片 6">
            <a:extLst>
              <a:ext uri="{FF2B5EF4-FFF2-40B4-BE49-F238E27FC236}">
                <a16:creationId xmlns:a16="http://schemas.microsoft.com/office/drawing/2014/main" id="{1CC86F98-629C-4DBD-AEE5-AEEA8DEB6FD4}"/>
              </a:ext>
            </a:extLst>
          </p:cNvPr>
          <p:cNvPicPr>
            <a:picLocks noChangeAspect="1"/>
          </p:cNvPicPr>
          <p:nvPr/>
        </p:nvPicPr>
        <p:blipFill>
          <a:blip r:embed="rId5"/>
          <a:stretch>
            <a:fillRect/>
          </a:stretch>
        </p:blipFill>
        <p:spPr>
          <a:xfrm>
            <a:off x="4367808" y="4146287"/>
            <a:ext cx="457200" cy="428625"/>
          </a:xfrm>
          <a:prstGeom prst="rect">
            <a:avLst/>
          </a:prstGeom>
        </p:spPr>
      </p:pic>
    </p:spTree>
    <p:extLst>
      <p:ext uri="{BB962C8B-B14F-4D97-AF65-F5344CB8AC3E}">
        <p14:creationId xmlns:p14="http://schemas.microsoft.com/office/powerpoint/2010/main" val="36335745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solidFill>
                  <a:srgbClr val="C00000"/>
                </a:solidFill>
              </a:rPr>
              <a:t>例</a:t>
            </a:r>
            <a:r>
              <a:rPr lang="en-US" altLang="zh-CN" b="1" dirty="0">
                <a:solidFill>
                  <a:srgbClr val="C00000"/>
                </a:solidFill>
              </a:rPr>
              <a:t>5.36  </a:t>
            </a:r>
            <a:r>
              <a:rPr lang="zh-CN" altLang="zh-CN" b="1" dirty="0">
                <a:solidFill>
                  <a:srgbClr val="C00000"/>
                </a:solidFill>
              </a:rPr>
              <a:t>在有效的编译器里，当把频繁使用的变量暂时地保存在中央处理单元而不是保存在常规内存中，可以加速循环的执行。对于给定的循环来说，需要多少个变址寄存器？可以用图的点着色模型来讨论这个问题。为了建立这个模型，设图的每个顶点表示循环里的一个变量。若在循环执行期间两个顶点所表示的变量必须同时保存在变址寄存器里，则在这两个顶点之间有边。这样，这个图的点色数就给出所需要的变址寄存器数，因为当表示变量的顶点在图中相邻时，就必须给这些变量分配不同的寄存器。</a:t>
            </a:r>
          </a:p>
          <a:p>
            <a:endParaRPr lang="zh-CN" altLang="en-US" dirty="0"/>
          </a:p>
        </p:txBody>
      </p:sp>
      <p:pic>
        <p:nvPicPr>
          <p:cNvPr id="70451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8328" y="4427504"/>
            <a:ext cx="2261762" cy="1935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559496" y="1700583"/>
            <a:ext cx="10657184" cy="1656400"/>
            <a:chOff x="2639271" y="1700808"/>
            <a:chExt cx="8568503" cy="1656184"/>
          </a:xfrm>
        </p:grpSpPr>
        <p:sp>
          <p:nvSpPr>
            <p:cNvPr id="124" name="矩形 123"/>
            <p:cNvSpPr/>
            <p:nvPr/>
          </p:nvSpPr>
          <p:spPr>
            <a:xfrm>
              <a:off x="2639271" y="1700808"/>
              <a:ext cx="8568503" cy="1656184"/>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4627137" y="2196658"/>
              <a:ext cx="1130565" cy="646247"/>
            </a:xfrm>
            <a:prstGeom prst="rect">
              <a:avLst/>
            </a:prstGeom>
            <a:noFill/>
          </p:spPr>
          <p:txBody>
            <a:bodyPr wrap="none" rtlCol="0">
              <a:spAutoFit/>
            </a:bodyPr>
            <a:lstStyle/>
            <a:p>
              <a:pPr algn="r"/>
              <a:r>
                <a:rPr lang="zh-CN" altLang="en-US" sz="3600" b="1" dirty="0">
                  <a:solidFill>
                    <a:schemeClr val="bg1"/>
                  </a:solidFill>
                  <a:latin typeface="微软雅黑" pitchFamily="34" charset="-122"/>
                  <a:ea typeface="微软雅黑" pitchFamily="34" charset="-122"/>
                </a:rPr>
                <a:t>谢 谢</a:t>
              </a:r>
              <a:r>
                <a:rPr lang="en-US" altLang="zh-CN" sz="3600" b="1" dirty="0">
                  <a:solidFill>
                    <a:schemeClr val="bg1"/>
                  </a:solidFill>
                  <a:latin typeface="微软雅黑" pitchFamily="34" charset="-122"/>
                  <a:ea typeface="微软雅黑" pitchFamily="34" charset="-122"/>
                </a:rPr>
                <a:t>!</a:t>
              </a:r>
              <a:endParaRPr lang="zh-CN" altLang="en-US" sz="3600" b="1" dirty="0">
                <a:solidFill>
                  <a:schemeClr val="bg1"/>
                </a:solidFill>
                <a:latin typeface="微软雅黑" pitchFamily="34" charset="-122"/>
                <a:ea typeface="微软雅黑" pitchFamily="34" charset="-122"/>
              </a:endParaRPr>
            </a:p>
          </p:txBody>
        </p:sp>
      </p:grpSp>
      <p:sp>
        <p:nvSpPr>
          <p:cNvPr id="132" name="矩形 131"/>
          <p:cNvSpPr/>
          <p:nvPr/>
        </p:nvSpPr>
        <p:spPr>
          <a:xfrm>
            <a:off x="4509793" y="4653467"/>
            <a:ext cx="7706887" cy="791757"/>
          </a:xfrm>
          <a:prstGeom prst="rect">
            <a:avLst/>
          </a:prstGeom>
          <a:solidFill>
            <a:srgbClr val="FFC000"/>
          </a:solidFill>
          <a:ln>
            <a:noFill/>
          </a:ln>
          <a:effectLst>
            <a:glow rad="279400">
              <a:srgbClr val="FFFF00">
                <a:alpha val="40000"/>
              </a:srgbClr>
            </a:glo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en-US" altLang="zh-CN" sz="2400" dirty="0">
              <a:latin typeface="微软雅黑" pitchFamily="34" charset="-122"/>
              <a:ea typeface="微软雅黑" pitchFamily="34" charset="-122"/>
            </a:endParaRPr>
          </a:p>
        </p:txBody>
      </p:sp>
      <p:sp>
        <p:nvSpPr>
          <p:cNvPr id="9" name="矩形 8"/>
          <p:cNvSpPr/>
          <p:nvPr/>
        </p:nvSpPr>
        <p:spPr>
          <a:xfrm>
            <a:off x="1127448" y="1700583"/>
            <a:ext cx="288070" cy="165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675450" y="1357552"/>
            <a:ext cx="2639112" cy="2320773"/>
            <a:chOff x="4165480" y="1616608"/>
            <a:chExt cx="2638768" cy="2320472"/>
          </a:xfrm>
          <a:solidFill>
            <a:schemeClr val="bg1">
              <a:lumMod val="65000"/>
            </a:schemeClr>
          </a:solidFill>
        </p:grpSpPr>
        <p:sp>
          <p:nvSpPr>
            <p:cNvPr id="14"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3"/>
            <p:cNvSpPr/>
            <p:nvPr/>
          </p:nvSpPr>
          <p:spPr>
            <a:xfrm>
              <a:off x="4165480" y="3797088"/>
              <a:ext cx="2134712" cy="139992"/>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28127"/>
                <a:gd name="connsiteY0" fmla="*/ 0 h 266629"/>
                <a:gd name="connsiteX1" fmla="*/ 1928127 w 1928127"/>
                <a:gd name="connsiteY1" fmla="*/ 23221 h 266629"/>
                <a:gd name="connsiteX2" fmla="*/ 1928127 w 1928127"/>
                <a:gd name="connsiteY2" fmla="*/ 266629 h 266629"/>
                <a:gd name="connsiteX3" fmla="*/ 70399 w 1928127"/>
                <a:gd name="connsiteY3" fmla="*/ 266629 h 266629"/>
                <a:gd name="connsiteX4" fmla="*/ 0 w 1928127"/>
                <a:gd name="connsiteY4" fmla="*/ 0 h 26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127" h="266629">
                  <a:moveTo>
                    <a:pt x="0" y="0"/>
                  </a:moveTo>
                  <a:lnTo>
                    <a:pt x="1928127" y="23221"/>
                  </a:lnTo>
                  <a:lnTo>
                    <a:pt x="1928127" y="266629"/>
                  </a:lnTo>
                  <a:lnTo>
                    <a:pt x="70399" y="266629"/>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2"/>
          <p:cNvSpPr/>
          <p:nvPr/>
        </p:nvSpPr>
        <p:spPr>
          <a:xfrm>
            <a:off x="6761557" y="1369745"/>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chemeClr val="bg1"/>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grpSp>
        <p:nvGrpSpPr>
          <p:cNvPr id="17" name="组合 16"/>
          <p:cNvGrpSpPr/>
          <p:nvPr/>
        </p:nvGrpSpPr>
        <p:grpSpPr>
          <a:xfrm>
            <a:off x="9111847" y="1365661"/>
            <a:ext cx="2651305" cy="2320773"/>
            <a:chOff x="4153288" y="1616608"/>
            <a:chExt cx="2650960" cy="2320472"/>
          </a:xfrm>
          <a:solidFill>
            <a:schemeClr val="bg1">
              <a:lumMod val="65000"/>
            </a:schemeClr>
          </a:solidFill>
        </p:grpSpPr>
        <p:sp>
          <p:nvSpPr>
            <p:cNvPr id="18" name="矩形 4"/>
            <p:cNvSpPr/>
            <p:nvPr/>
          </p:nvSpPr>
          <p:spPr>
            <a:xfrm>
              <a:off x="4644008" y="1616608"/>
              <a:ext cx="2160240" cy="156208"/>
            </a:xfrm>
            <a:custGeom>
              <a:avLst/>
              <a:gdLst>
                <a:gd name="connsiteX0" fmla="*/ 0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0 w 2160240"/>
                <a:gd name="connsiteY4" fmla="*/ 0 h 144016"/>
                <a:gd name="connsiteX0" fmla="*/ 158496 w 2160240"/>
                <a:gd name="connsiteY0" fmla="*/ 0 h 144016"/>
                <a:gd name="connsiteX1" fmla="*/ 2160240 w 2160240"/>
                <a:gd name="connsiteY1" fmla="*/ 0 h 144016"/>
                <a:gd name="connsiteX2" fmla="*/ 2160240 w 2160240"/>
                <a:gd name="connsiteY2" fmla="*/ 144016 h 144016"/>
                <a:gd name="connsiteX3" fmla="*/ 0 w 2160240"/>
                <a:gd name="connsiteY3" fmla="*/ 144016 h 144016"/>
                <a:gd name="connsiteX4" fmla="*/ 158496 w 2160240"/>
                <a:gd name="connsiteY4" fmla="*/ 0 h 144016"/>
                <a:gd name="connsiteX0" fmla="*/ 134112 w 2160240"/>
                <a:gd name="connsiteY0" fmla="*/ 0 h 156208"/>
                <a:gd name="connsiteX1" fmla="*/ 2160240 w 2160240"/>
                <a:gd name="connsiteY1" fmla="*/ 12192 h 156208"/>
                <a:gd name="connsiteX2" fmla="*/ 2160240 w 2160240"/>
                <a:gd name="connsiteY2" fmla="*/ 156208 h 156208"/>
                <a:gd name="connsiteX3" fmla="*/ 0 w 2160240"/>
                <a:gd name="connsiteY3" fmla="*/ 156208 h 156208"/>
                <a:gd name="connsiteX4" fmla="*/ 134112 w 2160240"/>
                <a:gd name="connsiteY4" fmla="*/ 0 h 156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240" h="156208">
                  <a:moveTo>
                    <a:pt x="134112" y="0"/>
                  </a:moveTo>
                  <a:lnTo>
                    <a:pt x="2160240" y="12192"/>
                  </a:lnTo>
                  <a:lnTo>
                    <a:pt x="2160240" y="156208"/>
                  </a:lnTo>
                  <a:lnTo>
                    <a:pt x="0" y="156208"/>
                  </a:lnTo>
                  <a:lnTo>
                    <a:pt x="1341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3"/>
            <p:cNvSpPr/>
            <p:nvPr/>
          </p:nvSpPr>
          <p:spPr>
            <a:xfrm>
              <a:off x="4153288" y="3809280"/>
              <a:ext cx="2146904" cy="127800"/>
            </a:xfrm>
            <a:custGeom>
              <a:avLst/>
              <a:gdLst>
                <a:gd name="connsiteX0" fmla="*/ 0 w 2016224"/>
                <a:gd name="connsiteY0" fmla="*/ 0 h 243408"/>
                <a:gd name="connsiteX1" fmla="*/ 2016224 w 2016224"/>
                <a:gd name="connsiteY1" fmla="*/ 0 h 243408"/>
                <a:gd name="connsiteX2" fmla="*/ 2016224 w 2016224"/>
                <a:gd name="connsiteY2" fmla="*/ 243408 h 243408"/>
                <a:gd name="connsiteX3" fmla="*/ 0 w 2016224"/>
                <a:gd name="connsiteY3" fmla="*/ 243408 h 243408"/>
                <a:gd name="connsiteX4" fmla="*/ 0 w 2016224"/>
                <a:gd name="connsiteY4" fmla="*/ 0 h 243408"/>
                <a:gd name="connsiteX0" fmla="*/ 0 w 2016224"/>
                <a:gd name="connsiteY0" fmla="*/ 0 h 243408"/>
                <a:gd name="connsiteX1" fmla="*/ 2016224 w 2016224"/>
                <a:gd name="connsiteY1" fmla="*/ 0 h 243408"/>
                <a:gd name="connsiteX2" fmla="*/ 2016224 w 2016224"/>
                <a:gd name="connsiteY2" fmla="*/ 243408 h 243408"/>
                <a:gd name="connsiteX3" fmla="*/ 158496 w 2016224"/>
                <a:gd name="connsiteY3" fmla="*/ 243408 h 243408"/>
                <a:gd name="connsiteX4" fmla="*/ 0 w 2016224"/>
                <a:gd name="connsiteY4" fmla="*/ 0 h 243408"/>
                <a:gd name="connsiteX0" fmla="*/ 0 w 1950151"/>
                <a:gd name="connsiteY0" fmla="*/ 0 h 243408"/>
                <a:gd name="connsiteX1" fmla="*/ 1950151 w 1950151"/>
                <a:gd name="connsiteY1" fmla="*/ 0 h 243408"/>
                <a:gd name="connsiteX2" fmla="*/ 1950151 w 1950151"/>
                <a:gd name="connsiteY2" fmla="*/ 243408 h 243408"/>
                <a:gd name="connsiteX3" fmla="*/ 92423 w 1950151"/>
                <a:gd name="connsiteY3" fmla="*/ 243408 h 243408"/>
                <a:gd name="connsiteX4" fmla="*/ 0 w 1950151"/>
                <a:gd name="connsiteY4" fmla="*/ 0 h 243408"/>
                <a:gd name="connsiteX0" fmla="*/ 0 w 1939139"/>
                <a:gd name="connsiteY0" fmla="*/ 0 h 243408"/>
                <a:gd name="connsiteX1" fmla="*/ 1939139 w 1939139"/>
                <a:gd name="connsiteY1" fmla="*/ 0 h 243408"/>
                <a:gd name="connsiteX2" fmla="*/ 1939139 w 1939139"/>
                <a:gd name="connsiteY2" fmla="*/ 243408 h 243408"/>
                <a:gd name="connsiteX3" fmla="*/ 81411 w 1939139"/>
                <a:gd name="connsiteY3" fmla="*/ 243408 h 243408"/>
                <a:gd name="connsiteX4" fmla="*/ 0 w 1939139"/>
                <a:gd name="connsiteY4" fmla="*/ 0 h 24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139" h="243408">
                  <a:moveTo>
                    <a:pt x="0" y="0"/>
                  </a:moveTo>
                  <a:lnTo>
                    <a:pt x="1939139" y="0"/>
                  </a:lnTo>
                  <a:lnTo>
                    <a:pt x="1939139" y="243408"/>
                  </a:lnTo>
                  <a:lnTo>
                    <a:pt x="81411" y="24340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2"/>
          <p:cNvSpPr/>
          <p:nvPr/>
        </p:nvSpPr>
        <p:spPr>
          <a:xfrm>
            <a:off x="9210148" y="1377854"/>
            <a:ext cx="2553004" cy="2320773"/>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solidFill>
            <a:schemeClr val="bg1"/>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21" name="矩形 2"/>
          <p:cNvSpPr/>
          <p:nvPr/>
        </p:nvSpPr>
        <p:spPr>
          <a:xfrm>
            <a:off x="6832361" y="1424233"/>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22" name="矩形 2"/>
          <p:cNvSpPr/>
          <p:nvPr/>
        </p:nvSpPr>
        <p:spPr>
          <a:xfrm>
            <a:off x="9284062" y="1424233"/>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3"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
        <p:nvSpPr>
          <p:cNvPr id="3" name="TextBox 2"/>
          <p:cNvSpPr txBox="1"/>
          <p:nvPr/>
        </p:nvSpPr>
        <p:spPr>
          <a:xfrm>
            <a:off x="5159896" y="4853250"/>
            <a:ext cx="6960096" cy="461665"/>
          </a:xfrm>
          <a:prstGeom prst="rect">
            <a:avLst/>
          </a:prstGeom>
          <a:noFill/>
        </p:spPr>
        <p:txBody>
          <a:bodyPr wrap="square" rtlCol="0">
            <a:spAutoFit/>
          </a:bodyPr>
          <a:lstStyle/>
          <a:p>
            <a:r>
              <a:rPr lang="en-US" altLang="zh-CN" sz="2400" b="1" dirty="0">
                <a:solidFill>
                  <a:srgbClr val="0070C0"/>
                </a:solidFill>
                <a:latin typeface="微软雅黑" pitchFamily="34" charset="-122"/>
                <a:ea typeface="微软雅黑" pitchFamily="34" charset="-122"/>
                <a:cs typeface="Tahoma" pitchFamily="34" charset="0"/>
              </a:rPr>
              <a:t>——《</a:t>
            </a:r>
            <a:r>
              <a:rPr lang="zh-CN" altLang="en-US" sz="2400" b="1" dirty="0">
                <a:solidFill>
                  <a:srgbClr val="0070C0"/>
                </a:solidFill>
                <a:latin typeface="微软雅黑" pitchFamily="34" charset="-122"/>
                <a:ea typeface="微软雅黑" pitchFamily="34" charset="-122"/>
                <a:cs typeface="Tahoma" pitchFamily="34" charset="0"/>
              </a:rPr>
              <a:t>应用离散数学（第</a:t>
            </a:r>
            <a:r>
              <a:rPr lang="en-US" altLang="zh-CN" sz="2400" b="1" dirty="0">
                <a:solidFill>
                  <a:srgbClr val="0070C0"/>
                </a:solidFill>
                <a:latin typeface="微软雅黑" pitchFamily="34" charset="-122"/>
                <a:ea typeface="微软雅黑" pitchFamily="34" charset="-122"/>
                <a:cs typeface="Tahoma" pitchFamily="34" charset="0"/>
              </a:rPr>
              <a:t>2</a:t>
            </a:r>
            <a:r>
              <a:rPr lang="zh-CN" altLang="en-US" sz="2400" b="1" dirty="0">
                <a:solidFill>
                  <a:srgbClr val="0070C0"/>
                </a:solidFill>
                <a:latin typeface="微软雅黑" pitchFamily="34" charset="-122"/>
                <a:ea typeface="微软雅黑" pitchFamily="34" charset="-122"/>
                <a:cs typeface="Tahoma" pitchFamily="34" charset="0"/>
              </a:rPr>
              <a:t>版）</a:t>
            </a:r>
            <a:r>
              <a:rPr lang="en-US" altLang="zh-CN" sz="2400" b="1" dirty="0">
                <a:solidFill>
                  <a:srgbClr val="0070C0"/>
                </a:solidFill>
                <a:latin typeface="微软雅黑" pitchFamily="34" charset="-122"/>
                <a:ea typeface="微软雅黑" pitchFamily="34" charset="-122"/>
                <a:cs typeface="Tahoma" pitchFamily="34" charset="0"/>
              </a:rPr>
              <a:t>》</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4900246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00"/>
                                        <p:tgtEl>
                                          <p:spTgt spid="9"/>
                                        </p:tgtEl>
                                      </p:cBhvr>
                                    </p:animEffect>
                                  </p:childTnLst>
                                </p:cTn>
                              </p:par>
                              <p:par>
                                <p:cTn id="8" presetID="22" presetClass="entr" presetSubtype="8"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400"/>
                                        <p:tgtEl>
                                          <p:spTgt spid="2"/>
                                        </p:tgtEl>
                                      </p:cBhvr>
                                    </p:animEffect>
                                  </p:childTnLst>
                                </p:cTn>
                              </p:par>
                            </p:childTnLst>
                          </p:cTn>
                        </p:par>
                        <p:par>
                          <p:cTn id="11" fill="hold">
                            <p:stCondLst>
                              <p:cond delay="500"/>
                            </p:stCondLst>
                            <p:childTnLst>
                              <p:par>
                                <p:cTn id="12" presetID="22" presetClass="entr" presetSubtype="2" fill="hold" grpId="0" nodeType="afterEffect">
                                  <p:stCondLst>
                                    <p:cond delay="250"/>
                                  </p:stCondLst>
                                  <p:childTnLst>
                                    <p:set>
                                      <p:cBhvr>
                                        <p:cTn id="13" dur="1" fill="hold">
                                          <p:stCondLst>
                                            <p:cond delay="0"/>
                                          </p:stCondLst>
                                        </p:cTn>
                                        <p:tgtEl>
                                          <p:spTgt spid="132"/>
                                        </p:tgtEl>
                                        <p:attrNameLst>
                                          <p:attrName>style.visibility</p:attrName>
                                        </p:attrNameLst>
                                      </p:cBhvr>
                                      <p:to>
                                        <p:strVal val="visible"/>
                                      </p:to>
                                    </p:set>
                                    <p:animEffect transition="in" filter="wipe(right)">
                                      <p:cBhvr>
                                        <p:cTn id="14" dur="500"/>
                                        <p:tgtEl>
                                          <p:spTgt spid="132"/>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9"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981522"/>
            <a:ext cx="5470078" cy="3743622"/>
          </a:xfrm>
        </p:spPr>
        <p:txBody>
          <a:bodyPr/>
          <a:lstStyle/>
          <a:p>
            <a:r>
              <a:rPr lang="zh-CN" altLang="zh-CN" b="1" dirty="0">
                <a:solidFill>
                  <a:schemeClr val="tx1"/>
                </a:solidFill>
              </a:rPr>
              <a:t>定义</a:t>
            </a:r>
            <a:r>
              <a:rPr lang="en-US" altLang="zh-CN" b="1" dirty="0">
                <a:solidFill>
                  <a:schemeClr val="tx1"/>
                </a:solidFill>
              </a:rPr>
              <a:t>5.5  </a:t>
            </a:r>
            <a:r>
              <a:rPr lang="zh-CN" altLang="zh-CN" dirty="0">
                <a:solidFill>
                  <a:schemeClr val="tx1"/>
                </a:solidFill>
              </a:rPr>
              <a:t>若通路（回路）上的边各不相同，则称为</a:t>
            </a:r>
            <a:r>
              <a:rPr lang="zh-CN" altLang="zh-CN" b="1" dirty="0">
                <a:solidFill>
                  <a:schemeClr val="tx1"/>
                </a:solidFill>
              </a:rPr>
              <a:t>简单通路（简单回路）</a:t>
            </a:r>
            <a:r>
              <a:rPr lang="zh-CN" altLang="zh-CN" dirty="0">
                <a:solidFill>
                  <a:schemeClr val="tx1"/>
                </a:solidFill>
              </a:rPr>
              <a:t>；若通路上的顶点各不相同，则称为</a:t>
            </a:r>
            <a:r>
              <a:rPr lang="zh-CN" altLang="zh-CN" b="1" dirty="0">
                <a:solidFill>
                  <a:schemeClr val="tx1"/>
                </a:solidFill>
              </a:rPr>
              <a:t>基本通路</a:t>
            </a:r>
            <a:r>
              <a:rPr lang="zh-CN" altLang="zh-CN" dirty="0">
                <a:solidFill>
                  <a:schemeClr val="tx1"/>
                </a:solidFill>
              </a:rPr>
              <a:t>；若回路</a:t>
            </a:r>
            <a:r>
              <a:rPr lang="en-US" altLang="zh-CN" dirty="0">
                <a:solidFill>
                  <a:schemeClr val="tx1"/>
                </a:solidFill>
              </a:rPr>
              <a:t>(</a:t>
            </a:r>
            <a:r>
              <a:rPr lang="en-US" altLang="zh-CN" i="1" dirty="0" err="1">
                <a:solidFill>
                  <a:schemeClr val="tx1"/>
                </a:solidFill>
              </a:rPr>
              <a:t>v</a:t>
            </a:r>
            <a:r>
              <a:rPr lang="en-US" altLang="zh-CN" baseline="-25000" dirty="0" err="1">
                <a:solidFill>
                  <a:schemeClr val="tx1"/>
                </a:solidFill>
              </a:rPr>
              <a:t>0</a:t>
            </a:r>
            <a:r>
              <a:rPr lang="zh-CN" altLang="zh-CN" dirty="0">
                <a:solidFill>
                  <a:schemeClr val="tx1"/>
                </a:solidFill>
              </a:rPr>
              <a:t>，</a:t>
            </a:r>
            <a:r>
              <a:rPr lang="en-US" altLang="zh-CN" i="1" dirty="0">
                <a:solidFill>
                  <a:schemeClr val="tx1"/>
                </a:solidFill>
              </a:rPr>
              <a:t>e </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v </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n</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e</a:t>
            </a:r>
            <a:r>
              <a:rPr lang="en-US" altLang="zh-CN" i="1" baseline="-25000" dirty="0">
                <a:solidFill>
                  <a:schemeClr val="tx1"/>
                </a:solidFill>
              </a:rPr>
              <a:t>n</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n </a:t>
            </a:r>
            <a:r>
              <a:rPr lang="en-US" altLang="zh-CN" dirty="0">
                <a:solidFill>
                  <a:schemeClr val="tx1"/>
                </a:solidFill>
              </a:rPr>
              <a:t>)</a:t>
            </a:r>
            <a:r>
              <a:rPr lang="zh-CN" altLang="zh-CN" dirty="0">
                <a:solidFill>
                  <a:schemeClr val="tx1"/>
                </a:solidFill>
              </a:rPr>
              <a:t>上的顶点</a:t>
            </a:r>
            <a:r>
              <a:rPr lang="en-US" altLang="zh-CN" i="1" dirty="0">
                <a:solidFill>
                  <a:schemeClr val="tx1"/>
                </a:solidFill>
              </a:rPr>
              <a:t>v </a:t>
            </a:r>
            <a:r>
              <a:rPr lang="en-US" altLang="zh-CN" baseline="-25000" dirty="0">
                <a:solidFill>
                  <a:schemeClr val="tx1"/>
                </a:solidFill>
              </a:rPr>
              <a:t>0</a:t>
            </a:r>
            <a:r>
              <a:rPr lang="zh-CN" altLang="zh-CN" dirty="0">
                <a:solidFill>
                  <a:schemeClr val="tx1"/>
                </a:solidFill>
              </a:rPr>
              <a:t>，</a:t>
            </a:r>
            <a:r>
              <a:rPr lang="en-US" altLang="zh-CN" i="1" dirty="0">
                <a:solidFill>
                  <a:schemeClr val="tx1"/>
                </a:solidFill>
              </a:rPr>
              <a:t>v </a:t>
            </a:r>
            <a:r>
              <a:rPr lang="en-US" altLang="zh-CN" baseline="-25000" dirty="0">
                <a:solidFill>
                  <a:schemeClr val="tx1"/>
                </a:solidFill>
              </a:rPr>
              <a:t>1</a:t>
            </a:r>
            <a:r>
              <a:rPr lang="zh-CN" altLang="zh-CN" dirty="0">
                <a:solidFill>
                  <a:schemeClr val="tx1"/>
                </a:solidFill>
              </a:rPr>
              <a:t>，…，</a:t>
            </a:r>
            <a:r>
              <a:rPr lang="en-US" altLang="zh-CN" i="1" dirty="0">
                <a:solidFill>
                  <a:schemeClr val="tx1"/>
                </a:solidFill>
              </a:rPr>
              <a:t>v</a:t>
            </a:r>
            <a:r>
              <a:rPr lang="en-US" altLang="zh-CN" i="1" baseline="-25000" dirty="0">
                <a:solidFill>
                  <a:schemeClr val="tx1"/>
                </a:solidFill>
              </a:rPr>
              <a:t>n</a:t>
            </a:r>
            <a:r>
              <a:rPr lang="en-US" altLang="zh-CN" baseline="-25000" dirty="0">
                <a:solidFill>
                  <a:schemeClr val="tx1"/>
                </a:solidFill>
              </a:rPr>
              <a:t>−1</a:t>
            </a:r>
            <a:r>
              <a:rPr lang="zh-CN" altLang="zh-CN" dirty="0">
                <a:solidFill>
                  <a:schemeClr val="tx1"/>
                </a:solidFill>
              </a:rPr>
              <a:t>各不相同，则称为</a:t>
            </a:r>
            <a:r>
              <a:rPr lang="zh-CN" altLang="zh-CN" b="1" dirty="0">
                <a:solidFill>
                  <a:schemeClr val="tx1"/>
                </a:solidFill>
              </a:rPr>
              <a:t>基本回路</a:t>
            </a:r>
            <a:r>
              <a:rPr lang="zh-CN" altLang="zh-CN" dirty="0">
                <a:solidFill>
                  <a:schemeClr val="tx1"/>
                </a:solidFill>
              </a:rPr>
              <a:t>。基本回路有时也叫做</a:t>
            </a:r>
            <a:r>
              <a:rPr lang="zh-CN" altLang="zh-CN" b="1" dirty="0">
                <a:solidFill>
                  <a:schemeClr val="tx1"/>
                </a:solidFill>
              </a:rPr>
              <a:t>圈</a:t>
            </a:r>
            <a:r>
              <a:rPr lang="zh-CN" altLang="zh-CN" dirty="0">
                <a:solidFill>
                  <a:schemeClr val="tx1"/>
                </a:solidFill>
              </a:rPr>
              <a:t>。 长为</a:t>
            </a:r>
            <a:r>
              <a:rPr lang="en-US" altLang="zh-CN" dirty="0">
                <a:solidFill>
                  <a:schemeClr val="tx1"/>
                </a:solidFill>
              </a:rPr>
              <a:t>1</a:t>
            </a:r>
            <a:r>
              <a:rPr lang="zh-CN" altLang="zh-CN" dirty="0">
                <a:solidFill>
                  <a:schemeClr val="tx1"/>
                </a:solidFill>
              </a:rPr>
              <a:t>的回路是环，长为</a:t>
            </a:r>
            <a:r>
              <a:rPr lang="en-US" altLang="zh-CN" dirty="0">
                <a:solidFill>
                  <a:schemeClr val="tx1"/>
                </a:solidFill>
              </a:rPr>
              <a:t>2</a:t>
            </a:r>
            <a:r>
              <a:rPr lang="zh-CN" altLang="zh-CN" dirty="0">
                <a:solidFill>
                  <a:schemeClr val="tx1"/>
                </a:solidFill>
              </a:rPr>
              <a:t>的回路只能由平行边生成，因而在简单图中，回路的长度至少为</a:t>
            </a:r>
            <a:r>
              <a:rPr lang="en-US" altLang="zh-CN" dirty="0">
                <a:solidFill>
                  <a:schemeClr val="tx1"/>
                </a:solidFill>
              </a:rPr>
              <a:t>3</a:t>
            </a:r>
            <a:r>
              <a:rPr lang="zh-CN" altLang="zh-CN" dirty="0">
                <a:solidFill>
                  <a:schemeClr val="tx1"/>
                </a:solidFill>
              </a:rPr>
              <a:t>。</a:t>
            </a:r>
          </a:p>
          <a:p>
            <a:endParaRPr lang="zh-CN" altLang="en-US" dirty="0"/>
          </a:p>
        </p:txBody>
      </p:sp>
      <p:pic>
        <p:nvPicPr>
          <p:cNvPr id="393217" name="Picture 1" descr="6-11"/>
          <p:cNvPicPr>
            <a:picLocks noChangeAspect="1" noChangeArrowheads="1"/>
          </p:cNvPicPr>
          <p:nvPr/>
        </p:nvPicPr>
        <p:blipFill>
          <a:blip r:embed="rId2" cstate="print"/>
          <a:srcRect/>
          <a:stretch>
            <a:fillRect/>
          </a:stretch>
        </p:blipFill>
        <p:spPr bwMode="auto">
          <a:xfrm>
            <a:off x="7104112" y="764704"/>
            <a:ext cx="4392488" cy="4240733"/>
          </a:xfrm>
          <a:prstGeom prst="rect">
            <a:avLst/>
          </a:prstGeom>
          <a:noFill/>
          <a:ln w="9525">
            <a:noFill/>
            <a:miter lim="800000"/>
            <a:headEnd/>
            <a:tailEnd/>
          </a:ln>
        </p:spPr>
      </p:pic>
      <p:sp>
        <p:nvSpPr>
          <p:cNvPr id="5" name="矩形 4"/>
          <p:cNvSpPr/>
          <p:nvPr/>
        </p:nvSpPr>
        <p:spPr>
          <a:xfrm>
            <a:off x="8654205" y="5229200"/>
            <a:ext cx="1906291" cy="400110"/>
          </a:xfrm>
          <a:prstGeom prst="rect">
            <a:avLst/>
          </a:prstGeom>
        </p:spPr>
        <p:txBody>
          <a:bodyPr wrap="none">
            <a:spAutoFit/>
          </a:bodyPr>
          <a:lstStyle/>
          <a:p>
            <a:pPr algn="ctr"/>
            <a:r>
              <a:rPr lang="zh-CN" altLang="zh-CN" sz="2000" b="1" dirty="0"/>
              <a:t>图</a:t>
            </a:r>
            <a:r>
              <a:rPr lang="en-US" altLang="zh-CN" sz="2000" b="1" dirty="0"/>
              <a:t>5.7  </a:t>
            </a:r>
            <a:r>
              <a:rPr lang="zh-CN" altLang="zh-CN" sz="2000" b="1" dirty="0"/>
              <a:t>图的通路</a:t>
            </a:r>
          </a:p>
        </p:txBody>
      </p:sp>
      <p:cxnSp>
        <p:nvCxnSpPr>
          <p:cNvPr id="4" name="直接连接符 3">
            <a:extLst>
              <a:ext uri="{FF2B5EF4-FFF2-40B4-BE49-F238E27FC236}">
                <a16:creationId xmlns:a16="http://schemas.microsoft.com/office/drawing/2014/main" id="{71599DC6-2382-42E1-B915-3EE9A80AD8B1}"/>
              </a:ext>
            </a:extLst>
          </p:cNvPr>
          <p:cNvCxnSpPr/>
          <p:nvPr/>
        </p:nvCxnSpPr>
        <p:spPr>
          <a:xfrm>
            <a:off x="3143672" y="4221088"/>
            <a:ext cx="28083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8A3F993-9EAD-4CC2-8704-AA0C031F3CE0}"/>
              </a:ext>
            </a:extLst>
          </p:cNvPr>
          <p:cNvCxnSpPr>
            <a:cxnSpLocks/>
          </p:cNvCxnSpPr>
          <p:nvPr/>
        </p:nvCxnSpPr>
        <p:spPr>
          <a:xfrm>
            <a:off x="839416" y="4653136"/>
            <a:ext cx="15121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29234" y="162050"/>
            <a:ext cx="11086702" cy="3455585"/>
          </a:xfrm>
        </p:spPr>
        <p:txBody>
          <a:bodyPr/>
          <a:lstStyle/>
          <a:p>
            <a:r>
              <a:rPr lang="zh-CN" altLang="zh-CN" dirty="0">
                <a:solidFill>
                  <a:schemeClr val="tx1"/>
                </a:solidFill>
              </a:rPr>
              <a:t>一般用顶点与边的交替序列表示通路，但实际上也可以用边序列表示通路。在简单图中，还可以用顶点序列表示通路。从定义</a:t>
            </a:r>
            <a:r>
              <a:rPr lang="en-US" altLang="zh-CN" dirty="0">
                <a:solidFill>
                  <a:schemeClr val="tx1"/>
                </a:solidFill>
              </a:rPr>
              <a:t>5.5</a:t>
            </a:r>
            <a:r>
              <a:rPr lang="zh-CN" altLang="zh-CN" dirty="0">
                <a:solidFill>
                  <a:schemeClr val="tx1"/>
                </a:solidFill>
              </a:rPr>
              <a:t>可以看到，基本通路（回路）一定是简单通路（回路）。例如，在图</a:t>
            </a:r>
            <a:r>
              <a:rPr lang="en-US" altLang="zh-CN" dirty="0">
                <a:solidFill>
                  <a:schemeClr val="tx1"/>
                </a:solidFill>
              </a:rPr>
              <a:t>5.7</a:t>
            </a:r>
            <a:r>
              <a:rPr lang="zh-CN" altLang="zh-CN" dirty="0">
                <a:solidFill>
                  <a:schemeClr val="tx1"/>
                </a:solidFill>
              </a:rPr>
              <a:t>中，</a:t>
            </a:r>
            <a:r>
              <a:rPr lang="en-US" altLang="zh-CN" dirty="0">
                <a:solidFill>
                  <a:schemeClr val="tx1"/>
                </a:solidFill>
              </a:rPr>
              <a:t>                                                                </a:t>
            </a:r>
            <a:r>
              <a:rPr lang="zh-CN" altLang="zh-CN" dirty="0">
                <a:solidFill>
                  <a:schemeClr val="tx1"/>
                </a:solidFill>
              </a:rPr>
              <a:t>是一个长为</a:t>
            </a:r>
            <a:r>
              <a:rPr lang="en-US" altLang="zh-CN" dirty="0">
                <a:solidFill>
                  <a:schemeClr val="tx1"/>
                </a:solidFill>
              </a:rPr>
              <a:t>5</a:t>
            </a:r>
            <a:r>
              <a:rPr lang="zh-CN" altLang="zh-CN" dirty="0">
                <a:solidFill>
                  <a:schemeClr val="tx1"/>
                </a:solidFill>
              </a:rPr>
              <a:t>的通路，显然它包含了相同边，所以不是简单通路，当然也不是基本通路。</a:t>
            </a:r>
            <a:r>
              <a:rPr lang="en-US" altLang="zh-CN" dirty="0">
                <a:solidFill>
                  <a:schemeClr val="tx1"/>
                </a:solidFill>
              </a:rPr>
              <a:t>                                                      </a:t>
            </a:r>
            <a:r>
              <a:rPr lang="zh-CN" altLang="zh-CN" dirty="0">
                <a:solidFill>
                  <a:schemeClr val="tx1"/>
                </a:solidFill>
              </a:rPr>
              <a:t>为简单通路，但不是基本通路，因为它包含了相同的顶点。</a:t>
            </a:r>
            <a:r>
              <a:rPr lang="en-US" altLang="zh-CN" dirty="0">
                <a:solidFill>
                  <a:schemeClr val="tx1"/>
                </a:solidFill>
              </a:rPr>
              <a:t>                                           </a:t>
            </a:r>
            <a:r>
              <a:rPr lang="zh-CN" altLang="zh-CN" dirty="0">
                <a:solidFill>
                  <a:schemeClr val="tx1"/>
                </a:solidFill>
              </a:rPr>
              <a:t>是基本回路，但注意有平行边的出现，它能写成</a:t>
            </a:r>
            <a:r>
              <a:rPr lang="en-US" altLang="zh-CN" dirty="0">
                <a:solidFill>
                  <a:schemeClr val="tx1"/>
                </a:solidFill>
              </a:rPr>
              <a:t>                     </a:t>
            </a:r>
            <a:r>
              <a:rPr lang="zh-CN" altLang="zh-CN" dirty="0">
                <a:solidFill>
                  <a:schemeClr val="tx1"/>
                </a:solidFill>
              </a:rPr>
              <a:t>，但不能写成</a:t>
            </a:r>
            <a:r>
              <a:rPr lang="en-US" altLang="zh-CN" dirty="0">
                <a:solidFill>
                  <a:schemeClr val="tx1"/>
                </a:solidFill>
              </a:rPr>
              <a:t>                         </a:t>
            </a:r>
            <a:r>
              <a:rPr lang="zh-CN" altLang="zh-CN" dirty="0">
                <a:solidFill>
                  <a:schemeClr val="tx1"/>
                </a:solidFill>
              </a:rPr>
              <a:t>的形式。</a:t>
            </a:r>
            <a:r>
              <a:rPr lang="en-US" altLang="zh-CN" dirty="0">
                <a:solidFill>
                  <a:schemeClr val="tx1"/>
                </a:solidFill>
              </a:rPr>
              <a:t>                                 </a:t>
            </a:r>
            <a:r>
              <a:rPr lang="zh-CN" altLang="zh-CN" dirty="0">
                <a:solidFill>
                  <a:schemeClr val="tx1"/>
                </a:solidFill>
              </a:rPr>
              <a:t>是基本回路，它没经过任一平行边，记作</a:t>
            </a:r>
            <a:r>
              <a:rPr lang="en-US" altLang="zh-CN" dirty="0">
                <a:solidFill>
                  <a:schemeClr val="tx1"/>
                </a:solidFill>
              </a:rPr>
              <a:t>                     </a:t>
            </a:r>
            <a:r>
              <a:rPr lang="zh-CN" altLang="zh-CN" dirty="0">
                <a:solidFill>
                  <a:schemeClr val="tx1"/>
                </a:solidFill>
              </a:rPr>
              <a:t>的形式也不会发生歧义。</a:t>
            </a:r>
          </a:p>
          <a:p>
            <a:endParaRPr lang="zh-CN" altLang="en-US" dirty="0"/>
          </a:p>
        </p:txBody>
      </p:sp>
      <p:graphicFrame>
        <p:nvGraphicFramePr>
          <p:cNvPr id="392193" name="Object 1"/>
          <p:cNvGraphicFramePr>
            <a:graphicFrameLocks noChangeAspect="1"/>
          </p:cNvGraphicFramePr>
          <p:nvPr>
            <p:extLst>
              <p:ext uri="{D42A27DB-BD31-4B8C-83A1-F6EECF244321}">
                <p14:modId xmlns:p14="http://schemas.microsoft.com/office/powerpoint/2010/main" val="2640710554"/>
              </p:ext>
            </p:extLst>
          </p:nvPr>
        </p:nvGraphicFramePr>
        <p:xfrm>
          <a:off x="1966864" y="1169368"/>
          <a:ext cx="4834816" cy="476672"/>
        </p:xfrm>
        <a:graphic>
          <a:graphicData uri="http://schemas.openxmlformats.org/presentationml/2006/ole">
            <mc:AlternateContent xmlns:mc="http://schemas.openxmlformats.org/markup-compatibility/2006">
              <mc:Choice xmlns:v="urn:schemas-microsoft-com:vml" Requires="v">
                <p:oleObj spid="_x0000_s725986" r:id="rId3" imgW="2032000" imgH="203200" progId="">
                  <p:embed/>
                </p:oleObj>
              </mc:Choice>
              <mc:Fallback>
                <p:oleObj r:id="rId3" imgW="2032000" imgH="2032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864" y="1169368"/>
                        <a:ext cx="4834816"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195" name="Object 3"/>
          <p:cNvGraphicFramePr>
            <a:graphicFrameLocks noChangeAspect="1"/>
          </p:cNvGraphicFramePr>
          <p:nvPr>
            <p:extLst>
              <p:ext uri="{D42A27DB-BD31-4B8C-83A1-F6EECF244321}">
                <p14:modId xmlns:p14="http://schemas.microsoft.com/office/powerpoint/2010/main" val="3235740698"/>
              </p:ext>
            </p:extLst>
          </p:nvPr>
        </p:nvGraphicFramePr>
        <p:xfrm>
          <a:off x="5351240" y="1601416"/>
          <a:ext cx="4153856" cy="476672"/>
        </p:xfrm>
        <a:graphic>
          <a:graphicData uri="http://schemas.openxmlformats.org/presentationml/2006/ole">
            <mc:AlternateContent xmlns:mc="http://schemas.openxmlformats.org/markup-compatibility/2006">
              <mc:Choice xmlns:v="urn:schemas-microsoft-com:vml" Requires="v">
                <p:oleObj spid="_x0000_s725987" r:id="rId5" imgW="1739900" imgH="203200" progId="">
                  <p:embed/>
                </p:oleObj>
              </mc:Choice>
              <mc:Fallback>
                <p:oleObj r:id="rId5" imgW="1739900" imgH="2032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1240" y="1601416"/>
                        <a:ext cx="4153856"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197" name="Object 5"/>
          <p:cNvGraphicFramePr>
            <a:graphicFrameLocks noChangeAspect="1"/>
          </p:cNvGraphicFramePr>
          <p:nvPr>
            <p:extLst>
              <p:ext uri="{D42A27DB-BD31-4B8C-83A1-F6EECF244321}">
                <p14:modId xmlns:p14="http://schemas.microsoft.com/office/powerpoint/2010/main" val="117582080"/>
              </p:ext>
            </p:extLst>
          </p:nvPr>
        </p:nvGraphicFramePr>
        <p:xfrm>
          <a:off x="5135216" y="2033464"/>
          <a:ext cx="3200512" cy="476672"/>
        </p:xfrm>
        <a:graphic>
          <a:graphicData uri="http://schemas.openxmlformats.org/presentationml/2006/ole">
            <mc:AlternateContent xmlns:mc="http://schemas.openxmlformats.org/markup-compatibility/2006">
              <mc:Choice xmlns:v="urn:schemas-microsoft-com:vml" Requires="v">
                <p:oleObj spid="_x0000_s725988" r:id="rId7" imgW="1346200" imgH="203200" progId="">
                  <p:embed/>
                </p:oleObj>
              </mc:Choice>
              <mc:Fallback>
                <p:oleObj r:id="rId7" imgW="1346200" imgH="20320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5216" y="2033464"/>
                        <a:ext cx="320051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199" name="Object 7"/>
          <p:cNvGraphicFramePr>
            <a:graphicFrameLocks noChangeAspect="1"/>
          </p:cNvGraphicFramePr>
          <p:nvPr>
            <p:extLst>
              <p:ext uri="{D42A27DB-BD31-4B8C-83A1-F6EECF244321}">
                <p14:modId xmlns:p14="http://schemas.microsoft.com/office/powerpoint/2010/main" val="3065577783"/>
              </p:ext>
            </p:extLst>
          </p:nvPr>
        </p:nvGraphicFramePr>
        <p:xfrm>
          <a:off x="2974976" y="2465512"/>
          <a:ext cx="1608179" cy="504056"/>
        </p:xfrm>
        <a:graphic>
          <a:graphicData uri="http://schemas.openxmlformats.org/presentationml/2006/ole">
            <mc:AlternateContent xmlns:mc="http://schemas.openxmlformats.org/markup-compatibility/2006">
              <mc:Choice xmlns:v="urn:schemas-microsoft-com:vml" Requires="v">
                <p:oleObj spid="_x0000_s725989" r:id="rId9" imgW="634449" imgH="203024" progId="">
                  <p:embed/>
                </p:oleObj>
              </mc:Choice>
              <mc:Fallback>
                <p:oleObj r:id="rId9" imgW="634449" imgH="203024"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4976" y="2465512"/>
                        <a:ext cx="1608179"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201" name="Object 9"/>
          <p:cNvGraphicFramePr>
            <a:graphicFrameLocks noChangeAspect="1"/>
          </p:cNvGraphicFramePr>
          <p:nvPr>
            <p:extLst>
              <p:ext uri="{D42A27DB-BD31-4B8C-83A1-F6EECF244321}">
                <p14:modId xmlns:p14="http://schemas.microsoft.com/office/powerpoint/2010/main" val="1764987767"/>
              </p:ext>
            </p:extLst>
          </p:nvPr>
        </p:nvGraphicFramePr>
        <p:xfrm>
          <a:off x="5999312" y="2537520"/>
          <a:ext cx="1739853" cy="476672"/>
        </p:xfrm>
        <a:graphic>
          <a:graphicData uri="http://schemas.openxmlformats.org/presentationml/2006/ole">
            <mc:AlternateContent xmlns:mc="http://schemas.openxmlformats.org/markup-compatibility/2006">
              <mc:Choice xmlns:v="urn:schemas-microsoft-com:vml" Requires="v">
                <p:oleObj spid="_x0000_s725990" r:id="rId11" imgW="698500" imgH="190500" progId="">
                  <p:embed/>
                </p:oleObj>
              </mc:Choice>
              <mc:Fallback>
                <p:oleObj r:id="rId11" imgW="698500" imgH="190500" progId="">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99312" y="2537520"/>
                        <a:ext cx="1739853"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203" name="Object 11"/>
          <p:cNvGraphicFramePr>
            <a:graphicFrameLocks noChangeAspect="1"/>
          </p:cNvGraphicFramePr>
          <p:nvPr>
            <p:extLst>
              <p:ext uri="{D42A27DB-BD31-4B8C-83A1-F6EECF244321}">
                <p14:modId xmlns:p14="http://schemas.microsoft.com/office/powerpoint/2010/main" val="2552539800"/>
              </p:ext>
            </p:extLst>
          </p:nvPr>
        </p:nvGraphicFramePr>
        <p:xfrm>
          <a:off x="8663608" y="2492896"/>
          <a:ext cx="3109717" cy="476672"/>
        </p:xfrm>
        <a:graphic>
          <a:graphicData uri="http://schemas.openxmlformats.org/presentationml/2006/ole">
            <mc:AlternateContent xmlns:mc="http://schemas.openxmlformats.org/markup-compatibility/2006">
              <mc:Choice xmlns:v="urn:schemas-microsoft-com:vml" Requires="v">
                <p:oleObj spid="_x0000_s725991" r:id="rId13" imgW="1308100" imgH="203200" progId="">
                  <p:embed/>
                </p:oleObj>
              </mc:Choice>
              <mc:Fallback>
                <p:oleObj r:id="rId13" imgW="1308100" imgH="203200" progId="">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63608" y="2492896"/>
                        <a:ext cx="3109717"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205" name="Object 13"/>
          <p:cNvGraphicFramePr>
            <a:graphicFrameLocks noChangeAspect="1"/>
          </p:cNvGraphicFramePr>
          <p:nvPr>
            <p:extLst>
              <p:ext uri="{D42A27DB-BD31-4B8C-83A1-F6EECF244321}">
                <p14:modId xmlns:p14="http://schemas.microsoft.com/office/powerpoint/2010/main" val="2916224283"/>
              </p:ext>
            </p:extLst>
          </p:nvPr>
        </p:nvGraphicFramePr>
        <p:xfrm>
          <a:off x="5207223" y="3028869"/>
          <a:ext cx="1512169" cy="444755"/>
        </p:xfrm>
        <a:graphic>
          <a:graphicData uri="http://schemas.openxmlformats.org/presentationml/2006/ole">
            <mc:AlternateContent xmlns:mc="http://schemas.openxmlformats.org/markup-compatibility/2006">
              <mc:Choice xmlns:v="urn:schemas-microsoft-com:vml" Requires="v">
                <p:oleObj spid="_x0000_s725992" r:id="rId15" imgW="647700" imgH="190500" progId="">
                  <p:embed/>
                </p:oleObj>
              </mc:Choice>
              <mc:Fallback>
                <p:oleObj r:id="rId15" imgW="647700" imgH="190500" progId="">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07223" y="3028869"/>
                        <a:ext cx="1512169" cy="4447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1" descr="6-11">
            <a:extLst>
              <a:ext uri="{FF2B5EF4-FFF2-40B4-BE49-F238E27FC236}">
                <a16:creationId xmlns:a16="http://schemas.microsoft.com/office/drawing/2014/main" id="{B77C6AEC-AB08-4930-8792-08D4606F0196}"/>
              </a:ext>
            </a:extLst>
          </p:cNvPr>
          <p:cNvPicPr>
            <a:picLocks noChangeAspect="1" noChangeArrowheads="1"/>
          </p:cNvPicPr>
          <p:nvPr/>
        </p:nvPicPr>
        <p:blipFill>
          <a:blip r:embed="rId17" cstate="print"/>
          <a:srcRect/>
          <a:stretch>
            <a:fillRect/>
          </a:stretch>
        </p:blipFill>
        <p:spPr bwMode="auto">
          <a:xfrm>
            <a:off x="4439034" y="3393693"/>
            <a:ext cx="3169133" cy="3059643"/>
          </a:xfrm>
          <a:prstGeom prst="rect">
            <a:avLst/>
          </a:prstGeom>
          <a:noFill/>
          <a:ln w="9525">
            <a:noFill/>
            <a:miter lim="800000"/>
            <a:headEnd/>
            <a:tailEnd/>
          </a:ln>
        </p:spPr>
      </p:pic>
      <p:sp>
        <p:nvSpPr>
          <p:cNvPr id="19" name="矩形 18">
            <a:extLst>
              <a:ext uri="{FF2B5EF4-FFF2-40B4-BE49-F238E27FC236}">
                <a16:creationId xmlns:a16="http://schemas.microsoft.com/office/drawing/2014/main" id="{1A12BAE0-9520-4211-92F4-997657B291EC}"/>
              </a:ext>
            </a:extLst>
          </p:cNvPr>
          <p:cNvSpPr/>
          <p:nvPr/>
        </p:nvSpPr>
        <p:spPr>
          <a:xfrm>
            <a:off x="4583155" y="6438418"/>
            <a:ext cx="2794454" cy="400110"/>
          </a:xfrm>
          <a:prstGeom prst="rect">
            <a:avLst/>
          </a:prstGeom>
        </p:spPr>
        <p:txBody>
          <a:bodyPr wrap="square">
            <a:spAutoFit/>
          </a:bodyPr>
          <a:lstStyle/>
          <a:p>
            <a:pPr algn="ctr"/>
            <a:r>
              <a:rPr lang="zh-CN" altLang="zh-CN" sz="2000" b="1" dirty="0"/>
              <a:t>图</a:t>
            </a:r>
            <a:r>
              <a:rPr lang="en-US" altLang="zh-CN" sz="2000" b="1" dirty="0"/>
              <a:t>5.7  </a:t>
            </a:r>
            <a:r>
              <a:rPr lang="zh-CN" altLang="zh-CN" sz="2000" b="1" dirty="0"/>
              <a:t>图的通路</a:t>
            </a:r>
          </a:p>
        </p:txBody>
      </p:sp>
      <p:cxnSp>
        <p:nvCxnSpPr>
          <p:cNvPr id="4" name="直接连接符 3">
            <a:extLst>
              <a:ext uri="{FF2B5EF4-FFF2-40B4-BE49-F238E27FC236}">
                <a16:creationId xmlns:a16="http://schemas.microsoft.com/office/drawing/2014/main" id="{0D09BD1F-BF70-44AA-8DAD-01478C9F6DDC}"/>
              </a:ext>
            </a:extLst>
          </p:cNvPr>
          <p:cNvCxnSpPr/>
          <p:nvPr/>
        </p:nvCxnSpPr>
        <p:spPr>
          <a:xfrm>
            <a:off x="3082988" y="1134404"/>
            <a:ext cx="72728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31171" y="260648"/>
            <a:ext cx="11129658" cy="2880320"/>
          </a:xfrm>
          <a:prstGeom prst="rect">
            <a:avLst/>
          </a:prstGeom>
          <a:noFill/>
          <a:ln w="9525">
            <a:noFill/>
            <a:miter lim="800000"/>
            <a:headEnd/>
            <a:tailEnd/>
          </a:ln>
        </p:spPr>
      </p:pic>
      <p:pic>
        <p:nvPicPr>
          <p:cNvPr id="3" name="Picture 1" descr="6-12">
            <a:extLst>
              <a:ext uri="{FF2B5EF4-FFF2-40B4-BE49-F238E27FC236}">
                <a16:creationId xmlns:a16="http://schemas.microsoft.com/office/drawing/2014/main" id="{8846347E-37D5-483E-AE14-95AA4F464DB8}"/>
              </a:ext>
            </a:extLst>
          </p:cNvPr>
          <p:cNvPicPr>
            <a:picLocks noChangeAspect="1" noChangeArrowheads="1"/>
          </p:cNvPicPr>
          <p:nvPr/>
        </p:nvPicPr>
        <p:blipFill>
          <a:blip r:embed="rId3" cstate="print"/>
          <a:srcRect/>
          <a:stretch>
            <a:fillRect/>
          </a:stretch>
        </p:blipFill>
        <p:spPr bwMode="auto">
          <a:xfrm>
            <a:off x="4294552" y="3339782"/>
            <a:ext cx="3528392" cy="3118480"/>
          </a:xfrm>
          <a:prstGeom prst="rect">
            <a:avLst/>
          </a:prstGeom>
          <a:noFill/>
          <a:ln w="9525">
            <a:noFill/>
            <a:miter lim="800000"/>
            <a:headEnd/>
            <a:tailEnd/>
          </a:ln>
          <a:effectLst>
            <a:softEdge rad="31750"/>
          </a:effectLst>
        </p:spPr>
      </p:pic>
      <p:sp>
        <p:nvSpPr>
          <p:cNvPr id="5" name="矩形 4">
            <a:extLst>
              <a:ext uri="{FF2B5EF4-FFF2-40B4-BE49-F238E27FC236}">
                <a16:creationId xmlns:a16="http://schemas.microsoft.com/office/drawing/2014/main" id="{3010C0AD-D5CC-4929-AD4F-BEEE6AF7F17A}"/>
              </a:ext>
            </a:extLst>
          </p:cNvPr>
          <p:cNvSpPr/>
          <p:nvPr/>
        </p:nvSpPr>
        <p:spPr>
          <a:xfrm>
            <a:off x="4223792" y="6458262"/>
            <a:ext cx="3701655" cy="400110"/>
          </a:xfrm>
          <a:prstGeom prst="rect">
            <a:avLst/>
          </a:prstGeom>
        </p:spPr>
        <p:txBody>
          <a:bodyPr wrap="none">
            <a:spAutoFit/>
          </a:bodyPr>
          <a:lstStyle/>
          <a:p>
            <a:pPr algn="ctr"/>
            <a:r>
              <a:rPr lang="zh-CN" altLang="zh-CN" sz="2000" b="1" dirty="0"/>
              <a:t>图</a:t>
            </a:r>
            <a:r>
              <a:rPr lang="en-US" altLang="zh-CN" sz="2000" b="1" dirty="0"/>
              <a:t>5.8  </a:t>
            </a:r>
            <a:r>
              <a:rPr lang="zh-CN" altLang="zh-CN" sz="2000" b="1" dirty="0"/>
              <a:t>图中一条最长的基本通路</a:t>
            </a:r>
          </a:p>
        </p:txBody>
      </p:sp>
      <p:cxnSp>
        <p:nvCxnSpPr>
          <p:cNvPr id="6" name="直接连接符 5">
            <a:extLst>
              <a:ext uri="{FF2B5EF4-FFF2-40B4-BE49-F238E27FC236}">
                <a16:creationId xmlns:a16="http://schemas.microsoft.com/office/drawing/2014/main" id="{93CFF71B-EA07-4FB2-A4F2-457DBD4B7DF6}"/>
              </a:ext>
            </a:extLst>
          </p:cNvPr>
          <p:cNvCxnSpPr/>
          <p:nvPr/>
        </p:nvCxnSpPr>
        <p:spPr>
          <a:xfrm>
            <a:off x="2423592" y="620688"/>
            <a:ext cx="56166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389121"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415546" y="332656"/>
            <a:ext cx="11297078" cy="4896544"/>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3287EE39-98B7-4A50-ABE6-1C0AEE1851B2}"/>
              </a:ext>
            </a:extLst>
          </p:cNvPr>
          <p:cNvSpPr>
            <a:spLocks noGrp="1"/>
          </p:cNvSpPr>
          <p:nvPr>
            <p:ph type="body" sz="quarter" idx="10"/>
          </p:nvPr>
        </p:nvSpPr>
        <p:spPr>
          <a:xfrm>
            <a:off x="447519" y="5373216"/>
            <a:ext cx="10871200" cy="575270"/>
          </a:xfrm>
        </p:spPr>
        <p:txBody>
          <a:bodyPr/>
          <a:lstStyle/>
          <a:p>
            <a:r>
              <a:rPr lang="en-US" altLang="zh-CN" dirty="0">
                <a:solidFill>
                  <a:schemeClr val="tx1"/>
                </a:solidFill>
              </a:rPr>
              <a:t>        </a:t>
            </a:r>
            <a:r>
              <a:rPr lang="zh-CN" altLang="zh-CN" dirty="0">
                <a:solidFill>
                  <a:schemeClr val="tx1"/>
                </a:solidFill>
              </a:rPr>
              <a:t>图中两个顶点之间的通路可能不止一条，但是，必然存在长度最短的一条，即最短通路。</a:t>
            </a:r>
          </a:p>
          <a:p>
            <a:endParaRPr lang="zh-CN" altLang="en-US" dirty="0"/>
          </a:p>
        </p:txBody>
      </p:sp>
      <p:sp>
        <p:nvSpPr>
          <p:cNvPr id="2" name="星形: 五角 1">
            <a:extLst>
              <a:ext uri="{FF2B5EF4-FFF2-40B4-BE49-F238E27FC236}">
                <a16:creationId xmlns:a16="http://schemas.microsoft.com/office/drawing/2014/main" id="{E59C4C06-126F-461D-8EA1-5CACA1C7545C}"/>
              </a:ext>
            </a:extLst>
          </p:cNvPr>
          <p:cNvSpPr/>
          <p:nvPr/>
        </p:nvSpPr>
        <p:spPr>
          <a:xfrm>
            <a:off x="733543" y="5517232"/>
            <a:ext cx="249889" cy="28803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D5D34848-193B-40FE-8A5D-5B38A46606E5}"/>
              </a:ext>
            </a:extLst>
          </p:cNvPr>
          <p:cNvCxnSpPr>
            <a:cxnSpLocks/>
          </p:cNvCxnSpPr>
          <p:nvPr/>
        </p:nvCxnSpPr>
        <p:spPr>
          <a:xfrm>
            <a:off x="1127448" y="5877272"/>
            <a:ext cx="9793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矩形 42"/>
          <p:cNvSpPr/>
          <p:nvPr/>
        </p:nvSpPr>
        <p:spPr>
          <a:xfrm>
            <a:off x="1390429" y="1268760"/>
            <a:ext cx="5508821" cy="720174"/>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C00"/>
              </a:solidFill>
            </a:endParaRPr>
          </a:p>
        </p:txBody>
      </p:sp>
      <p:sp>
        <p:nvSpPr>
          <p:cNvPr id="44" name="矩形 43"/>
          <p:cNvSpPr/>
          <p:nvPr/>
        </p:nvSpPr>
        <p:spPr>
          <a:xfrm>
            <a:off x="1030342" y="1268760"/>
            <a:ext cx="288070" cy="7201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2182620" y="1377621"/>
            <a:ext cx="902929" cy="523288"/>
          </a:xfrm>
          <a:prstGeom prst="rect">
            <a:avLst/>
          </a:prstGeom>
          <a:noFill/>
        </p:spPr>
        <p:txBody>
          <a:bodyPr wrap="none" rtlCol="0">
            <a:spAutoFit/>
          </a:bodyPr>
          <a:lstStyle/>
          <a:p>
            <a:r>
              <a:rPr lang="zh-CN" altLang="en-US" sz="2800" b="1" dirty="0">
                <a:solidFill>
                  <a:schemeClr val="bg1"/>
                </a:solidFill>
                <a:latin typeface="微软雅黑" pitchFamily="34" charset="-122"/>
                <a:ea typeface="微软雅黑" pitchFamily="34" charset="-122"/>
              </a:rPr>
              <a:t>目录</a:t>
            </a:r>
          </a:p>
        </p:txBody>
      </p:sp>
      <p:sp>
        <p:nvSpPr>
          <p:cNvPr id="48" name="TextBox 47"/>
          <p:cNvSpPr txBox="1"/>
          <p:nvPr/>
        </p:nvSpPr>
        <p:spPr>
          <a:xfrm>
            <a:off x="1545994" y="2564904"/>
            <a:ext cx="1762021" cy="400110"/>
          </a:xfrm>
          <a:prstGeom prst="rect">
            <a:avLst/>
          </a:prstGeom>
          <a:noFill/>
        </p:spPr>
        <p:txBody>
          <a:bodyPr wrap="none" rtlCol="0">
            <a:spAutoFit/>
          </a:bodyPr>
          <a:lstStyle/>
          <a:p>
            <a:r>
              <a:rPr lang="en-US" altLang="zh-CN" sz="2000" b="1" dirty="0">
                <a:solidFill>
                  <a:srgbClr val="0070C0"/>
                </a:solidFill>
                <a:latin typeface="微软雅黑" pitchFamily="34" charset="-122"/>
                <a:ea typeface="微软雅黑" pitchFamily="34" charset="-122"/>
              </a:rPr>
              <a:t>5.1  </a:t>
            </a:r>
            <a:r>
              <a:rPr lang="zh-CN" altLang="zh-CN" sz="2000" b="1" dirty="0">
                <a:solidFill>
                  <a:srgbClr val="0070C0"/>
                </a:solidFill>
                <a:latin typeface="微软雅黑" pitchFamily="34" charset="-122"/>
                <a:ea typeface="微软雅黑" pitchFamily="34" charset="-122"/>
              </a:rPr>
              <a:t>基本概念</a:t>
            </a:r>
          </a:p>
        </p:txBody>
      </p:sp>
      <p:sp>
        <p:nvSpPr>
          <p:cNvPr id="51" name="TextBox 50"/>
          <p:cNvSpPr txBox="1"/>
          <p:nvPr/>
        </p:nvSpPr>
        <p:spPr>
          <a:xfrm>
            <a:off x="1545993" y="3140968"/>
            <a:ext cx="2020105" cy="400110"/>
          </a:xfrm>
          <a:prstGeom prst="rect">
            <a:avLst/>
          </a:prstGeom>
          <a:noFill/>
        </p:spPr>
        <p:txBody>
          <a:bodyPr wrap="none" rtlCol="0">
            <a:spAutoFit/>
          </a:bodyPr>
          <a:lstStyle/>
          <a:p>
            <a:r>
              <a:rPr lang="en-US" altLang="zh-CN" sz="2000" b="1" dirty="0">
                <a:solidFill>
                  <a:srgbClr val="0070C0"/>
                </a:solidFill>
                <a:latin typeface="微软雅黑" pitchFamily="34" charset="-122"/>
                <a:ea typeface="微软雅黑" pitchFamily="34" charset="-122"/>
              </a:rPr>
              <a:t>5.2  </a:t>
            </a:r>
            <a:r>
              <a:rPr lang="zh-CN" altLang="zh-CN" sz="2000" b="1" dirty="0">
                <a:solidFill>
                  <a:srgbClr val="0070C0"/>
                </a:solidFill>
                <a:latin typeface="微软雅黑" pitchFamily="34" charset="-122"/>
                <a:ea typeface="微软雅黑" pitchFamily="34" charset="-122"/>
              </a:rPr>
              <a:t>图的连通性</a:t>
            </a:r>
          </a:p>
        </p:txBody>
      </p:sp>
      <p:sp>
        <p:nvSpPr>
          <p:cNvPr id="2" name="椭圆 1"/>
          <p:cNvSpPr/>
          <p:nvPr/>
        </p:nvSpPr>
        <p:spPr>
          <a:xfrm>
            <a:off x="6243138" y="2240275"/>
            <a:ext cx="3852815" cy="385281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067203" y="4705978"/>
            <a:ext cx="1961842" cy="1963381"/>
          </a:xfrm>
          <a:prstGeom prst="ellipse">
            <a:avLst/>
          </a:prstGeom>
          <a:blipFill>
            <a:blip r:embed="rId3" cstate="print"/>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048124" y="2261276"/>
            <a:ext cx="1365040" cy="1366110"/>
          </a:xfrm>
          <a:prstGeom prst="ellipse">
            <a:avLst/>
          </a:prstGeom>
          <a:blipFill>
            <a:blip r:embed="rId4"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828924" y="1260068"/>
            <a:ext cx="880728" cy="881418"/>
          </a:xfrm>
          <a:prstGeom prst="ellipse">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59496" y="3717032"/>
            <a:ext cx="3052439" cy="400110"/>
          </a:xfrm>
          <a:prstGeom prst="rect">
            <a:avLst/>
          </a:prstGeom>
          <a:noFill/>
        </p:spPr>
        <p:txBody>
          <a:bodyPr wrap="none" rtlCol="0">
            <a:spAutoFit/>
          </a:bodyPr>
          <a:lstStyle/>
          <a:p>
            <a:r>
              <a:rPr lang="en-US" altLang="zh-CN" sz="2000" b="1" dirty="0">
                <a:solidFill>
                  <a:srgbClr val="0070C0"/>
                </a:solidFill>
                <a:latin typeface="微软雅黑" pitchFamily="34" charset="-122"/>
                <a:ea typeface="微软雅黑" pitchFamily="34" charset="-122"/>
              </a:rPr>
              <a:t>5.3  </a:t>
            </a:r>
            <a:r>
              <a:rPr lang="zh-CN" altLang="zh-CN" sz="2000" b="1" dirty="0">
                <a:solidFill>
                  <a:srgbClr val="0070C0"/>
                </a:solidFill>
                <a:latin typeface="微软雅黑" pitchFamily="34" charset="-122"/>
                <a:ea typeface="微软雅黑" pitchFamily="34" charset="-122"/>
              </a:rPr>
              <a:t>欧拉图与哈密尔顿图</a:t>
            </a:r>
          </a:p>
        </p:txBody>
      </p:sp>
      <p:sp>
        <p:nvSpPr>
          <p:cNvPr id="4" name="矩形 3"/>
          <p:cNvSpPr/>
          <p:nvPr/>
        </p:nvSpPr>
        <p:spPr>
          <a:xfrm>
            <a:off x="1559496" y="4325034"/>
            <a:ext cx="1762021" cy="400110"/>
          </a:xfrm>
          <a:prstGeom prst="rect">
            <a:avLst/>
          </a:prstGeom>
          <a:noFill/>
        </p:spPr>
        <p:txBody>
          <a:bodyPr wrap="none" rtlCol="0">
            <a:spAutoFit/>
          </a:bodyPr>
          <a:lstStyle/>
          <a:p>
            <a:r>
              <a:rPr lang="en-US" altLang="zh-CN" sz="2000" b="1" dirty="0">
                <a:solidFill>
                  <a:srgbClr val="0070C0"/>
                </a:solidFill>
                <a:latin typeface="微软雅黑" pitchFamily="34" charset="-122"/>
                <a:ea typeface="微软雅黑" pitchFamily="34" charset="-122"/>
              </a:rPr>
              <a:t>5.4  </a:t>
            </a:r>
            <a:r>
              <a:rPr lang="zh-CN" altLang="zh-CN" sz="2000" b="1" dirty="0">
                <a:solidFill>
                  <a:srgbClr val="0070C0"/>
                </a:solidFill>
                <a:latin typeface="微软雅黑" pitchFamily="34" charset="-122"/>
                <a:ea typeface="微软雅黑" pitchFamily="34" charset="-122"/>
              </a:rPr>
              <a:t>最短通路</a:t>
            </a:r>
          </a:p>
        </p:txBody>
      </p:sp>
      <p:sp>
        <p:nvSpPr>
          <p:cNvPr id="5" name="矩形 4"/>
          <p:cNvSpPr/>
          <p:nvPr/>
        </p:nvSpPr>
        <p:spPr>
          <a:xfrm>
            <a:off x="1559496" y="4901098"/>
            <a:ext cx="987771" cy="400110"/>
          </a:xfrm>
          <a:prstGeom prst="rect">
            <a:avLst/>
          </a:prstGeom>
        </p:spPr>
        <p:txBody>
          <a:bodyPr wrap="none">
            <a:spAutoFit/>
          </a:bodyPr>
          <a:lstStyle/>
          <a:p>
            <a:r>
              <a:rPr lang="en-US" altLang="zh-CN" sz="2000" b="1" dirty="0">
                <a:solidFill>
                  <a:srgbClr val="0070C0"/>
                </a:solidFill>
                <a:latin typeface="微软雅黑" pitchFamily="34" charset="-122"/>
                <a:ea typeface="微软雅黑" pitchFamily="34" charset="-122"/>
              </a:rPr>
              <a:t>5.5  </a:t>
            </a:r>
            <a:r>
              <a:rPr lang="zh-CN" altLang="zh-CN" sz="2000" b="1" dirty="0">
                <a:solidFill>
                  <a:srgbClr val="0070C0"/>
                </a:solidFill>
                <a:latin typeface="微软雅黑" pitchFamily="34" charset="-122"/>
                <a:ea typeface="微软雅黑" pitchFamily="34" charset="-122"/>
              </a:rPr>
              <a:t>树</a:t>
            </a:r>
          </a:p>
        </p:txBody>
      </p:sp>
      <p:sp>
        <p:nvSpPr>
          <p:cNvPr id="6" name="矩形 5"/>
          <p:cNvSpPr/>
          <p:nvPr/>
        </p:nvSpPr>
        <p:spPr>
          <a:xfrm>
            <a:off x="1559496" y="5477162"/>
            <a:ext cx="2794355" cy="400110"/>
          </a:xfrm>
          <a:prstGeom prst="rect">
            <a:avLst/>
          </a:prstGeom>
        </p:spPr>
        <p:txBody>
          <a:bodyPr wrap="none">
            <a:spAutoFit/>
          </a:bodyPr>
          <a:lstStyle/>
          <a:p>
            <a:r>
              <a:rPr lang="en-US" altLang="zh-CN" sz="2000" b="1" dirty="0">
                <a:solidFill>
                  <a:srgbClr val="0070C0"/>
                </a:solidFill>
                <a:latin typeface="微软雅黑" pitchFamily="34" charset="-122"/>
                <a:ea typeface="微软雅黑" pitchFamily="34" charset="-122"/>
              </a:rPr>
              <a:t>5.6  </a:t>
            </a:r>
            <a:r>
              <a:rPr lang="zh-CN" altLang="zh-CN" sz="2000" b="1" dirty="0">
                <a:solidFill>
                  <a:srgbClr val="0070C0"/>
                </a:solidFill>
                <a:latin typeface="微软雅黑" pitchFamily="34" charset="-122"/>
                <a:ea typeface="微软雅黑" pitchFamily="34" charset="-122"/>
              </a:rPr>
              <a:t>平面图及图的着色</a:t>
            </a:r>
          </a:p>
        </p:txBody>
      </p:sp>
    </p:spTree>
    <p:extLst>
      <p:ext uri="{BB962C8B-B14F-4D97-AF65-F5344CB8AC3E}">
        <p14:creationId xmlns:p14="http://schemas.microsoft.com/office/powerpoint/2010/main" val="3636086759"/>
      </p:ext>
    </p:extLst>
  </p:cSld>
  <p:clrMapOvr>
    <a:masterClrMapping/>
  </p:clrMapOvr>
  <mc:AlternateContent xmlns:mc="http://schemas.openxmlformats.org/markup-compatibility/2006" xmlns:p14="http://schemas.microsoft.com/office/powerpoint/2010/main">
    <mc:Choice Requires="p14">
      <p:transition>
        <p14:flythrough hasBounce="1"/>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388097"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359586" y="548680"/>
            <a:ext cx="11472827" cy="2497435"/>
          </a:xfrm>
          <a:prstGeom prst="rect">
            <a:avLst/>
          </a:prstGeom>
          <a:noFill/>
          <a:ln w="9525">
            <a:noFill/>
            <a:miter lim="800000"/>
            <a:headEnd/>
            <a:tailEnd/>
          </a:ln>
        </p:spPr>
      </p:pic>
      <p:pic>
        <p:nvPicPr>
          <p:cNvPr id="686082" name="Picture 2">
            <a:extLst>
              <a:ext uri="{FF2B5EF4-FFF2-40B4-BE49-F238E27FC236}">
                <a16:creationId xmlns:a16="http://schemas.microsoft.com/office/drawing/2014/main" id="{19E35CFD-9BA8-45C0-8A21-0F8D82AAA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594" y="3212976"/>
            <a:ext cx="5163670" cy="3429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FD0A0F92-7BD4-4A18-BD79-FD449FB1C28B}"/>
              </a:ext>
            </a:extLst>
          </p:cNvPr>
          <p:cNvCxnSpPr>
            <a:cxnSpLocks/>
          </p:cNvCxnSpPr>
          <p:nvPr/>
        </p:nvCxnSpPr>
        <p:spPr>
          <a:xfrm>
            <a:off x="6168008" y="908720"/>
            <a:ext cx="38164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188640"/>
            <a:ext cx="10871200" cy="5256212"/>
          </a:xfrm>
        </p:spPr>
        <p:txBody>
          <a:bodyPr/>
          <a:lstStyle/>
          <a:p>
            <a:r>
              <a:rPr lang="en-US" altLang="zh-CN" b="1" u="sng" dirty="0">
                <a:solidFill>
                  <a:srgbClr val="00B050"/>
                </a:solidFill>
              </a:rPr>
              <a:t>5.2.2  </a:t>
            </a:r>
            <a:r>
              <a:rPr lang="zh-CN" altLang="zh-CN" b="1" u="sng" dirty="0">
                <a:solidFill>
                  <a:srgbClr val="00B050"/>
                </a:solidFill>
              </a:rPr>
              <a:t>连通图</a:t>
            </a:r>
          </a:p>
          <a:p>
            <a:endParaRPr lang="zh-CN" altLang="en-US" dirty="0"/>
          </a:p>
        </p:txBody>
      </p:sp>
      <p:pic>
        <p:nvPicPr>
          <p:cNvPr id="387073"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51384" y="908720"/>
            <a:ext cx="11111515" cy="3190850"/>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EBD57FB5-DD84-411E-A240-9C60D9B00507}"/>
              </a:ext>
            </a:extLst>
          </p:cNvPr>
          <p:cNvCxnSpPr/>
          <p:nvPr/>
        </p:nvCxnSpPr>
        <p:spPr>
          <a:xfrm>
            <a:off x="11064552" y="1628800"/>
            <a:ext cx="5983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D8E983-9F38-418E-9559-14A9B7C31521}"/>
              </a:ext>
            </a:extLst>
          </p:cNvPr>
          <p:cNvCxnSpPr>
            <a:cxnSpLocks/>
          </p:cNvCxnSpPr>
          <p:nvPr/>
        </p:nvCxnSpPr>
        <p:spPr>
          <a:xfrm>
            <a:off x="551384" y="2060848"/>
            <a:ext cx="53285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14" descr="6-02">
            <a:extLst>
              <a:ext uri="{FF2B5EF4-FFF2-40B4-BE49-F238E27FC236}">
                <a16:creationId xmlns:a16="http://schemas.microsoft.com/office/drawing/2014/main" id="{9DB0ADFA-ECFE-4170-BF36-9D956AB85799}"/>
              </a:ext>
            </a:extLst>
          </p:cNvPr>
          <p:cNvPicPr>
            <a:picLocks noChangeAspect="1" noChangeArrowheads="1"/>
          </p:cNvPicPr>
          <p:nvPr/>
        </p:nvPicPr>
        <p:blipFill>
          <a:blip r:embed="rId3" cstate="print"/>
          <a:srcRect/>
          <a:stretch>
            <a:fillRect/>
          </a:stretch>
        </p:blipFill>
        <p:spPr bwMode="auto">
          <a:xfrm>
            <a:off x="4223792" y="3933056"/>
            <a:ext cx="3938129" cy="2376265"/>
          </a:xfrm>
          <a:prstGeom prst="rect">
            <a:avLst/>
          </a:prstGeom>
          <a:noFill/>
          <a:ln w="9525">
            <a:noFill/>
            <a:miter lim="800000"/>
            <a:headEnd/>
            <a:tailEnd/>
          </a:ln>
          <a:effectLst>
            <a:softEdge rad="31750"/>
          </a:effectLst>
        </p:spPr>
      </p:pic>
      <p:sp>
        <p:nvSpPr>
          <p:cNvPr id="9" name="文本框 8">
            <a:extLst>
              <a:ext uri="{FF2B5EF4-FFF2-40B4-BE49-F238E27FC236}">
                <a16:creationId xmlns:a16="http://schemas.microsoft.com/office/drawing/2014/main" id="{B00E5EE4-C33C-4A4D-8F0E-270A9957E3CC}"/>
              </a:ext>
            </a:extLst>
          </p:cNvPr>
          <p:cNvSpPr txBox="1"/>
          <p:nvPr/>
        </p:nvSpPr>
        <p:spPr>
          <a:xfrm>
            <a:off x="5807968" y="6424097"/>
            <a:ext cx="707245" cy="369332"/>
          </a:xfrm>
          <a:prstGeom prst="rect">
            <a:avLst/>
          </a:prstGeom>
          <a:noFill/>
        </p:spPr>
        <p:txBody>
          <a:bodyPr wrap="none" rtlCol="0">
            <a:spAutoFit/>
          </a:bodyPr>
          <a:lstStyle/>
          <a:p>
            <a:r>
              <a:rPr lang="zh-CN" altLang="en-US" dirty="0"/>
              <a:t>图</a:t>
            </a:r>
            <a:r>
              <a:rPr lang="en-US" altLang="zh-CN" dirty="0"/>
              <a:t>5.2</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332656"/>
            <a:ext cx="10871200" cy="504056"/>
          </a:xfrm>
          <a:solidFill>
            <a:srgbClr val="F5E4D0"/>
          </a:solidFill>
        </p:spPr>
        <p:txBody>
          <a:bodyPr/>
          <a:lstStyle/>
          <a:p>
            <a:r>
              <a:rPr lang="zh-CN" altLang="zh-CN" b="1" dirty="0">
                <a:solidFill>
                  <a:srgbClr val="C00000"/>
                </a:solidFill>
              </a:rPr>
              <a:t>例</a:t>
            </a:r>
            <a:r>
              <a:rPr lang="en-US" altLang="zh-CN" b="1" dirty="0">
                <a:solidFill>
                  <a:srgbClr val="C00000"/>
                </a:solidFill>
              </a:rPr>
              <a:t>5.8  </a:t>
            </a:r>
            <a:r>
              <a:rPr lang="zh-CN" altLang="zh-CN" b="1" dirty="0">
                <a:solidFill>
                  <a:srgbClr val="C00000"/>
                </a:solidFill>
              </a:rPr>
              <a:t>若一个图中恰有两个奇点，则这两个奇点之间连通。</a:t>
            </a:r>
          </a:p>
          <a:p>
            <a:endParaRPr lang="zh-CN" altLang="en-US" b="1" dirty="0">
              <a:solidFill>
                <a:srgbClr val="C00000"/>
              </a:solidFill>
            </a:endParaRPr>
          </a:p>
        </p:txBody>
      </p:sp>
      <p:pic>
        <p:nvPicPr>
          <p:cNvPr id="396290"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60400" y="1160748"/>
            <a:ext cx="10837784" cy="4536504"/>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5CE7D529-5C7B-4A3D-9B56-251E924B1107}"/>
              </a:ext>
            </a:extLst>
          </p:cNvPr>
          <p:cNvCxnSpPr>
            <a:cxnSpLocks/>
          </p:cNvCxnSpPr>
          <p:nvPr/>
        </p:nvCxnSpPr>
        <p:spPr>
          <a:xfrm>
            <a:off x="1343472" y="2312875"/>
            <a:ext cx="100811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181584-A478-462B-B9AD-9D8ADD4BC5E6}"/>
              </a:ext>
            </a:extLst>
          </p:cNvPr>
          <p:cNvCxnSpPr>
            <a:cxnSpLocks/>
          </p:cNvCxnSpPr>
          <p:nvPr/>
        </p:nvCxnSpPr>
        <p:spPr>
          <a:xfrm>
            <a:off x="767408" y="2744924"/>
            <a:ext cx="1152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FA42A45-BE67-4789-B85C-F5DA44C559E6}"/>
              </a:ext>
            </a:extLst>
          </p:cNvPr>
          <p:cNvSpPr/>
          <p:nvPr/>
        </p:nvSpPr>
        <p:spPr>
          <a:xfrm>
            <a:off x="3359696" y="1916849"/>
            <a:ext cx="792088" cy="39602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397314" name="Picture 2"/>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520463" y="332656"/>
            <a:ext cx="11151073" cy="3240360"/>
          </a:xfrm>
          <a:prstGeom prst="rect">
            <a:avLst/>
          </a:prstGeom>
          <a:noFill/>
          <a:ln w="9525">
            <a:noFill/>
            <a:miter lim="800000"/>
            <a:headEnd/>
            <a:tailEnd/>
          </a:ln>
        </p:spPr>
      </p:pic>
      <p:cxnSp>
        <p:nvCxnSpPr>
          <p:cNvPr id="3" name="直接连接符 2">
            <a:extLst>
              <a:ext uri="{FF2B5EF4-FFF2-40B4-BE49-F238E27FC236}">
                <a16:creationId xmlns:a16="http://schemas.microsoft.com/office/drawing/2014/main" id="{B34FC993-413F-42D0-8C32-1083F221E4D3}"/>
              </a:ext>
            </a:extLst>
          </p:cNvPr>
          <p:cNvCxnSpPr>
            <a:cxnSpLocks/>
          </p:cNvCxnSpPr>
          <p:nvPr/>
        </p:nvCxnSpPr>
        <p:spPr>
          <a:xfrm>
            <a:off x="1271464" y="764704"/>
            <a:ext cx="75608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6E4DCF3A-786E-4D9F-96E6-FADE3AF3681D}"/>
              </a:ext>
            </a:extLst>
          </p:cNvPr>
          <p:cNvGrpSpPr/>
          <p:nvPr/>
        </p:nvGrpSpPr>
        <p:grpSpPr>
          <a:xfrm>
            <a:off x="1631504" y="3573016"/>
            <a:ext cx="9001000" cy="3094534"/>
            <a:chOff x="1631504" y="3646834"/>
            <a:chExt cx="9001000" cy="3094534"/>
          </a:xfrm>
        </p:grpSpPr>
        <p:sp>
          <p:nvSpPr>
            <p:cNvPr id="4" name="五边形 3">
              <a:extLst>
                <a:ext uri="{FF2B5EF4-FFF2-40B4-BE49-F238E27FC236}">
                  <a16:creationId xmlns:a16="http://schemas.microsoft.com/office/drawing/2014/main" id="{C6318731-05B8-4B7C-9950-FE50FC9A640F}"/>
                </a:ext>
              </a:extLst>
            </p:cNvPr>
            <p:cNvSpPr/>
            <p:nvPr/>
          </p:nvSpPr>
          <p:spPr>
            <a:xfrm>
              <a:off x="2022501" y="4104092"/>
              <a:ext cx="2016224" cy="1944216"/>
            </a:xfrm>
            <a:prstGeom prst="pent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41A12656-1250-4C95-98BD-DF6D86134572}"/>
                </a:ext>
              </a:extLst>
            </p:cNvPr>
            <p:cNvSpPr/>
            <p:nvPr/>
          </p:nvSpPr>
          <p:spPr>
            <a:xfrm>
              <a:off x="2994609" y="406808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5FD6A92-3DC3-4E74-AA48-D024DEBC40A9}"/>
                </a:ext>
              </a:extLst>
            </p:cNvPr>
            <p:cNvSpPr/>
            <p:nvPr/>
          </p:nvSpPr>
          <p:spPr>
            <a:xfrm>
              <a:off x="4002721" y="4797152"/>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C5F0412-E9A2-4A22-8EEB-C3F8F0C3BC82}"/>
                </a:ext>
              </a:extLst>
            </p:cNvPr>
            <p:cNvSpPr/>
            <p:nvPr/>
          </p:nvSpPr>
          <p:spPr>
            <a:xfrm>
              <a:off x="3606677" y="601230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22E1728-340D-4154-AF76-65D752BEA902}"/>
                </a:ext>
              </a:extLst>
            </p:cNvPr>
            <p:cNvSpPr/>
            <p:nvPr/>
          </p:nvSpPr>
          <p:spPr>
            <a:xfrm>
              <a:off x="2382541" y="601804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6E589BD-4426-48D6-9522-311C194B4928}"/>
                </a:ext>
              </a:extLst>
            </p:cNvPr>
            <p:cNvSpPr/>
            <p:nvPr/>
          </p:nvSpPr>
          <p:spPr>
            <a:xfrm>
              <a:off x="1975323" y="482356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F8B352D-05E5-4737-BA40-07CCBCD8D49E}"/>
                </a:ext>
              </a:extLst>
            </p:cNvPr>
            <p:cNvSpPr txBox="1"/>
            <p:nvPr/>
          </p:nvSpPr>
          <p:spPr>
            <a:xfrm>
              <a:off x="2846909" y="3646834"/>
              <a:ext cx="367408" cy="369332"/>
            </a:xfrm>
            <a:prstGeom prst="rect">
              <a:avLst/>
            </a:prstGeom>
            <a:noFill/>
          </p:spPr>
          <p:txBody>
            <a:bodyPr wrap="none" rtlCol="0">
              <a:spAutoFit/>
            </a:bodyPr>
            <a:lstStyle/>
            <a:p>
              <a:r>
                <a:rPr lang="en-US" altLang="zh-CN" i="1" dirty="0" err="1">
                  <a:latin typeface="Times New Roman" panose="02020603050405020304" pitchFamily="18" charset="0"/>
                  <a:cs typeface="Times New Roman" panose="02020603050405020304" pitchFamily="18" charset="0"/>
                </a:rPr>
                <a:t>v</a:t>
              </a:r>
              <a:r>
                <a:rPr lang="en-US" altLang="zh-CN" baseline="-25000" dirty="0" err="1"/>
                <a:t>1</a:t>
              </a:r>
              <a:endParaRPr lang="zh-CN" altLang="en-US" baseline="-25000" dirty="0"/>
            </a:p>
          </p:txBody>
        </p:sp>
        <p:sp>
          <p:nvSpPr>
            <p:cNvPr id="12" name="文本框 11">
              <a:extLst>
                <a:ext uri="{FF2B5EF4-FFF2-40B4-BE49-F238E27FC236}">
                  <a16:creationId xmlns:a16="http://schemas.microsoft.com/office/drawing/2014/main" id="{78FF7ABE-0D5F-4886-BB5F-855FA0BF5A54}"/>
                </a:ext>
              </a:extLst>
            </p:cNvPr>
            <p:cNvSpPr txBox="1"/>
            <p:nvPr/>
          </p:nvSpPr>
          <p:spPr>
            <a:xfrm>
              <a:off x="4085903" y="4607839"/>
              <a:ext cx="364202" cy="369332"/>
            </a:xfrm>
            <a:prstGeom prst="rect">
              <a:avLst/>
            </a:prstGeom>
            <a:noFill/>
          </p:spPr>
          <p:txBody>
            <a:bodyPr wrap="none" rtlCol="0">
              <a:spAutoFit/>
            </a:bodyPr>
            <a:lstStyle/>
            <a:p>
              <a:r>
                <a:rPr lang="en-US" altLang="zh-CN" i="1" dirty="0" err="1">
                  <a:latin typeface="Times New Roman" panose="02020603050405020304" pitchFamily="18" charset="0"/>
                  <a:cs typeface="Times New Roman" panose="02020603050405020304" pitchFamily="18" charset="0"/>
                </a:rPr>
                <a:t>v</a:t>
              </a:r>
              <a:r>
                <a:rPr lang="en-US" altLang="zh-CN" baseline="-25000" dirty="0" err="1">
                  <a:latin typeface="Times New Roman" panose="02020603050405020304" pitchFamily="18" charset="0"/>
                  <a:cs typeface="Times New Roman" panose="02020603050405020304" pitchFamily="18" charset="0"/>
                </a:rPr>
                <a:t>2</a:t>
              </a:r>
              <a:endParaRPr lang="zh-CN" altLang="en-US" baseline="-25000" dirty="0"/>
            </a:p>
          </p:txBody>
        </p:sp>
        <p:sp>
          <p:nvSpPr>
            <p:cNvPr id="13" name="文本框 12">
              <a:extLst>
                <a:ext uri="{FF2B5EF4-FFF2-40B4-BE49-F238E27FC236}">
                  <a16:creationId xmlns:a16="http://schemas.microsoft.com/office/drawing/2014/main" id="{5EF86D7B-117B-420D-8817-88A4F101FAE6}"/>
                </a:ext>
              </a:extLst>
            </p:cNvPr>
            <p:cNvSpPr txBox="1"/>
            <p:nvPr/>
          </p:nvSpPr>
          <p:spPr>
            <a:xfrm>
              <a:off x="3635313" y="5899646"/>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p>
          </p:txBody>
        </p:sp>
        <p:sp>
          <p:nvSpPr>
            <p:cNvPr id="14" name="文本框 13">
              <a:extLst>
                <a:ext uri="{FF2B5EF4-FFF2-40B4-BE49-F238E27FC236}">
                  <a16:creationId xmlns:a16="http://schemas.microsoft.com/office/drawing/2014/main" id="{51451923-3A27-4C96-B636-6AE152AEE04B}"/>
                </a:ext>
              </a:extLst>
            </p:cNvPr>
            <p:cNvSpPr txBox="1"/>
            <p:nvPr/>
          </p:nvSpPr>
          <p:spPr>
            <a:xfrm>
              <a:off x="2011327" y="5905936"/>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p>
          </p:txBody>
        </p:sp>
        <p:sp>
          <p:nvSpPr>
            <p:cNvPr id="15" name="文本框 14">
              <a:extLst>
                <a:ext uri="{FF2B5EF4-FFF2-40B4-BE49-F238E27FC236}">
                  <a16:creationId xmlns:a16="http://schemas.microsoft.com/office/drawing/2014/main" id="{834C7638-E718-4C1D-AFF2-CA51D059A6C6}"/>
                </a:ext>
              </a:extLst>
            </p:cNvPr>
            <p:cNvSpPr txBox="1"/>
            <p:nvPr/>
          </p:nvSpPr>
          <p:spPr>
            <a:xfrm>
              <a:off x="1631504" y="4585510"/>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p>
          </p:txBody>
        </p:sp>
        <p:cxnSp>
          <p:nvCxnSpPr>
            <p:cNvPr id="16" name="直接连接符 15">
              <a:extLst>
                <a:ext uri="{FF2B5EF4-FFF2-40B4-BE49-F238E27FC236}">
                  <a16:creationId xmlns:a16="http://schemas.microsoft.com/office/drawing/2014/main" id="{4CA64E31-92D2-4980-9E68-88797619BB91}"/>
                </a:ext>
              </a:extLst>
            </p:cNvPr>
            <p:cNvCxnSpPr>
              <a:cxnSpLocks/>
              <a:stCxn id="9" idx="6"/>
              <a:endCxn id="5" idx="4"/>
            </p:cNvCxnSpPr>
            <p:nvPr/>
          </p:nvCxnSpPr>
          <p:spPr>
            <a:xfrm flipV="1">
              <a:off x="2454549" y="4140096"/>
              <a:ext cx="576064" cy="1913954"/>
            </a:xfrm>
            <a:prstGeom prst="line">
              <a:avLst/>
            </a:prstGeom>
            <a:ln w="19050">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3B8CD2C-FE5E-4883-A3F3-CC8D9043D583}"/>
                </a:ext>
              </a:extLst>
            </p:cNvPr>
            <p:cNvCxnSpPr>
              <a:cxnSpLocks/>
              <a:stCxn id="8" idx="1"/>
              <a:endCxn id="5" idx="4"/>
            </p:cNvCxnSpPr>
            <p:nvPr/>
          </p:nvCxnSpPr>
          <p:spPr>
            <a:xfrm flipH="1" flipV="1">
              <a:off x="3030613" y="4140096"/>
              <a:ext cx="586609" cy="1882753"/>
            </a:xfrm>
            <a:prstGeom prst="line">
              <a:avLst/>
            </a:prstGeom>
            <a:ln w="19050">
              <a:solidFill>
                <a:srgbClr val="385D8A"/>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B2628BB-8F5D-4613-A51F-73C1666A3056}"/>
                </a:ext>
              </a:extLst>
            </p:cNvPr>
            <p:cNvSpPr txBox="1"/>
            <p:nvPr/>
          </p:nvSpPr>
          <p:spPr>
            <a:xfrm>
              <a:off x="3427645" y="4114637"/>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p>
          </p:txBody>
        </p:sp>
        <p:sp>
          <p:nvSpPr>
            <p:cNvPr id="24" name="文本框 23">
              <a:extLst>
                <a:ext uri="{FF2B5EF4-FFF2-40B4-BE49-F238E27FC236}">
                  <a16:creationId xmlns:a16="http://schemas.microsoft.com/office/drawing/2014/main" id="{110B43E1-F7F8-477F-871A-3A7AA53BE19A}"/>
                </a:ext>
              </a:extLst>
            </p:cNvPr>
            <p:cNvSpPr txBox="1"/>
            <p:nvPr/>
          </p:nvSpPr>
          <p:spPr>
            <a:xfrm>
              <a:off x="3874626" y="5215570"/>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p>
          </p:txBody>
        </p:sp>
        <p:sp>
          <p:nvSpPr>
            <p:cNvPr id="25" name="文本框 24">
              <a:extLst>
                <a:ext uri="{FF2B5EF4-FFF2-40B4-BE49-F238E27FC236}">
                  <a16:creationId xmlns:a16="http://schemas.microsoft.com/office/drawing/2014/main" id="{EC0DC0F4-8C72-46FD-91D4-FB96F86C6800}"/>
                </a:ext>
              </a:extLst>
            </p:cNvPr>
            <p:cNvSpPr txBox="1"/>
            <p:nvPr/>
          </p:nvSpPr>
          <p:spPr>
            <a:xfrm>
              <a:off x="2841656" y="5951568"/>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p>
          </p:txBody>
        </p:sp>
        <p:sp>
          <p:nvSpPr>
            <p:cNvPr id="26" name="文本框 25">
              <a:extLst>
                <a:ext uri="{FF2B5EF4-FFF2-40B4-BE49-F238E27FC236}">
                  <a16:creationId xmlns:a16="http://schemas.microsoft.com/office/drawing/2014/main" id="{73D6AC95-E154-418A-A9D7-BCD4C3B30FEF}"/>
                </a:ext>
              </a:extLst>
            </p:cNvPr>
            <p:cNvSpPr txBox="1"/>
            <p:nvPr/>
          </p:nvSpPr>
          <p:spPr>
            <a:xfrm>
              <a:off x="1850945" y="5245712"/>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p>
          </p:txBody>
        </p:sp>
        <p:sp>
          <p:nvSpPr>
            <p:cNvPr id="27" name="文本框 26">
              <a:extLst>
                <a:ext uri="{FF2B5EF4-FFF2-40B4-BE49-F238E27FC236}">
                  <a16:creationId xmlns:a16="http://schemas.microsoft.com/office/drawing/2014/main" id="{ED24CAA0-0A98-47F3-9A97-C09593B378B5}"/>
                </a:ext>
              </a:extLst>
            </p:cNvPr>
            <p:cNvSpPr txBox="1"/>
            <p:nvPr/>
          </p:nvSpPr>
          <p:spPr>
            <a:xfrm>
              <a:off x="2244697" y="4083268"/>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p>
          </p:txBody>
        </p:sp>
        <p:sp>
          <p:nvSpPr>
            <p:cNvPr id="28" name="文本框 27">
              <a:extLst>
                <a:ext uri="{FF2B5EF4-FFF2-40B4-BE49-F238E27FC236}">
                  <a16:creationId xmlns:a16="http://schemas.microsoft.com/office/drawing/2014/main" id="{8F7FD856-1B2D-4987-9D1C-D3BD848B7B70}"/>
                </a:ext>
              </a:extLst>
            </p:cNvPr>
            <p:cNvSpPr txBox="1"/>
            <p:nvPr/>
          </p:nvSpPr>
          <p:spPr>
            <a:xfrm>
              <a:off x="2370417" y="4778186"/>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6</a:t>
              </a:r>
              <a:endParaRPr lang="zh-CN" altLang="en-US" baseline="-25000" dirty="0"/>
            </a:p>
          </p:txBody>
        </p:sp>
        <p:sp>
          <p:nvSpPr>
            <p:cNvPr id="29" name="文本框 28">
              <a:extLst>
                <a:ext uri="{FF2B5EF4-FFF2-40B4-BE49-F238E27FC236}">
                  <a16:creationId xmlns:a16="http://schemas.microsoft.com/office/drawing/2014/main" id="{32A08807-0456-4F2C-9D8D-BE5E5CF669EC}"/>
                </a:ext>
              </a:extLst>
            </p:cNvPr>
            <p:cNvSpPr txBox="1"/>
            <p:nvPr/>
          </p:nvSpPr>
          <p:spPr>
            <a:xfrm>
              <a:off x="3278479" y="4785396"/>
              <a:ext cx="364202"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baseline="-25000" dirty="0">
                  <a:latin typeface="Times New Roman" panose="02020603050405020304" pitchFamily="18" charset="0"/>
                  <a:cs typeface="Times New Roman" panose="02020603050405020304" pitchFamily="18" charset="0"/>
                </a:rPr>
                <a:t>7</a:t>
              </a:r>
              <a:endParaRPr lang="zh-CN" altLang="en-US" baseline="-25000" dirty="0"/>
            </a:p>
          </p:txBody>
        </p:sp>
        <p:pic>
          <p:nvPicPr>
            <p:cNvPr id="22" name="图片 21">
              <a:extLst>
                <a:ext uri="{FF2B5EF4-FFF2-40B4-BE49-F238E27FC236}">
                  <a16:creationId xmlns:a16="http://schemas.microsoft.com/office/drawing/2014/main" id="{CC774C58-E636-4122-946B-4CCF2B8F68AD}"/>
                </a:ext>
              </a:extLst>
            </p:cNvPr>
            <p:cNvPicPr>
              <a:picLocks noChangeAspect="1"/>
            </p:cNvPicPr>
            <p:nvPr/>
          </p:nvPicPr>
          <p:blipFill>
            <a:blip r:embed="rId3"/>
            <a:stretch>
              <a:fillRect/>
            </a:stretch>
          </p:blipFill>
          <p:spPr>
            <a:xfrm>
              <a:off x="5231904" y="3717032"/>
              <a:ext cx="2736304" cy="2609714"/>
            </a:xfrm>
            <a:prstGeom prst="rect">
              <a:avLst/>
            </a:prstGeom>
          </p:spPr>
        </p:pic>
        <p:pic>
          <p:nvPicPr>
            <p:cNvPr id="30" name="图片 29">
              <a:extLst>
                <a:ext uri="{FF2B5EF4-FFF2-40B4-BE49-F238E27FC236}">
                  <a16:creationId xmlns:a16="http://schemas.microsoft.com/office/drawing/2014/main" id="{349BEF8D-17EC-4F22-A8D0-2346FF055CFA}"/>
                </a:ext>
              </a:extLst>
            </p:cNvPr>
            <p:cNvPicPr>
              <a:picLocks noChangeAspect="1"/>
            </p:cNvPicPr>
            <p:nvPr/>
          </p:nvPicPr>
          <p:blipFill>
            <a:blip r:embed="rId4"/>
            <a:stretch>
              <a:fillRect/>
            </a:stretch>
          </p:blipFill>
          <p:spPr>
            <a:xfrm>
              <a:off x="9023598" y="3717032"/>
              <a:ext cx="1576062" cy="2662824"/>
            </a:xfrm>
            <a:prstGeom prst="rect">
              <a:avLst/>
            </a:prstGeom>
          </p:spPr>
        </p:pic>
        <p:sp>
          <p:nvSpPr>
            <p:cNvPr id="31" name="文本框 30">
              <a:extLst>
                <a:ext uri="{FF2B5EF4-FFF2-40B4-BE49-F238E27FC236}">
                  <a16:creationId xmlns:a16="http://schemas.microsoft.com/office/drawing/2014/main" id="{E0455D47-E0EF-4DDA-9C3B-00CC9A5147C4}"/>
                </a:ext>
              </a:extLst>
            </p:cNvPr>
            <p:cNvSpPr txBox="1"/>
            <p:nvPr/>
          </p:nvSpPr>
          <p:spPr>
            <a:xfrm>
              <a:off x="2711624" y="6340678"/>
              <a:ext cx="635110" cy="369332"/>
            </a:xfrm>
            <a:prstGeom prst="rect">
              <a:avLst/>
            </a:prstGeom>
            <a:noFill/>
          </p:spPr>
          <p:txBody>
            <a:bodyPr wrap="none" rtlCol="0">
              <a:spAutoFit/>
            </a:bodyPr>
            <a:lstStyle/>
            <a:p>
              <a:r>
                <a:rPr lang="en-US" altLang="zh-CN" dirty="0"/>
                <a:t>(a) G</a:t>
              </a:r>
              <a:endParaRPr lang="zh-CN" altLang="en-US" dirty="0"/>
            </a:p>
          </p:txBody>
        </p:sp>
        <p:sp>
          <p:nvSpPr>
            <p:cNvPr id="33" name="文本框 32">
              <a:extLst>
                <a:ext uri="{FF2B5EF4-FFF2-40B4-BE49-F238E27FC236}">
                  <a16:creationId xmlns:a16="http://schemas.microsoft.com/office/drawing/2014/main" id="{6CA19753-05D0-463D-A784-EEA33447B91D}"/>
                </a:ext>
              </a:extLst>
            </p:cNvPr>
            <p:cNvSpPr txBox="1"/>
            <p:nvPr/>
          </p:nvSpPr>
          <p:spPr>
            <a:xfrm>
              <a:off x="6121277" y="6372036"/>
              <a:ext cx="910827" cy="369332"/>
            </a:xfrm>
            <a:prstGeom prst="rect">
              <a:avLst/>
            </a:prstGeom>
            <a:noFill/>
          </p:spPr>
          <p:txBody>
            <a:bodyPr wrap="none" rtlCol="0">
              <a:spAutoFit/>
            </a:bodyPr>
            <a:lstStyle/>
            <a:p>
              <a:r>
                <a:rPr lang="en-US" altLang="zh-CN" dirty="0"/>
                <a:t>(b) G-</a:t>
              </a:r>
              <a:r>
                <a:rPr lang="en-US" altLang="zh-CN" i="1" dirty="0"/>
                <a:t>e</a:t>
              </a:r>
              <a:r>
                <a:rPr lang="en-US" altLang="zh-CN" baseline="-25000" dirty="0"/>
                <a:t>5</a:t>
              </a:r>
              <a:endParaRPr lang="zh-CN" altLang="en-US" baseline="-25000" dirty="0"/>
            </a:p>
          </p:txBody>
        </p:sp>
        <p:sp>
          <p:nvSpPr>
            <p:cNvPr id="34" name="文本框 33">
              <a:extLst>
                <a:ext uri="{FF2B5EF4-FFF2-40B4-BE49-F238E27FC236}">
                  <a16:creationId xmlns:a16="http://schemas.microsoft.com/office/drawing/2014/main" id="{7A1F7E49-CFEC-4445-BFD1-1C7E1F52E6FD}"/>
                </a:ext>
              </a:extLst>
            </p:cNvPr>
            <p:cNvSpPr txBox="1"/>
            <p:nvPr/>
          </p:nvSpPr>
          <p:spPr>
            <a:xfrm>
              <a:off x="9122077" y="6372036"/>
              <a:ext cx="1510427" cy="369332"/>
            </a:xfrm>
            <a:prstGeom prst="rect">
              <a:avLst/>
            </a:prstGeom>
            <a:noFill/>
          </p:spPr>
          <p:txBody>
            <a:bodyPr wrap="square" rtlCol="0">
              <a:spAutoFit/>
            </a:bodyPr>
            <a:lstStyle/>
            <a:p>
              <a:r>
                <a:rPr lang="en-US" altLang="zh-CN" dirty="0"/>
                <a:t>(c) G-{ </a:t>
              </a:r>
              <a:r>
                <a:rPr lang="en-US" altLang="zh-CN" i="1" dirty="0">
                  <a:latin typeface="Times New Roman" panose="02020603050405020304" pitchFamily="18" charset="0"/>
                  <a:cs typeface="Times New Roman" panose="02020603050405020304" pitchFamily="18" charset="0"/>
                </a:rPr>
                <a:t>v</a:t>
              </a:r>
              <a:r>
                <a:rPr lang="en-US" altLang="zh-CN" baseline="-25000" dirty="0"/>
                <a:t>4</a:t>
              </a:r>
              <a:r>
                <a:rPr lang="en-US" altLang="zh-CN" dirty="0"/>
                <a:t>, </a:t>
              </a:r>
              <a:r>
                <a:rPr lang="en-US" altLang="zh-CN" i="1" dirty="0">
                  <a:latin typeface="Times New Roman" panose="02020603050405020304" pitchFamily="18" charset="0"/>
                  <a:cs typeface="Times New Roman" panose="02020603050405020304" pitchFamily="18" charset="0"/>
                </a:rPr>
                <a:t>v</a:t>
              </a:r>
              <a:r>
                <a:rPr lang="en-US" altLang="zh-CN" baseline="-25000" dirty="0"/>
                <a:t>5 </a:t>
              </a:r>
              <a:r>
                <a:rPr lang="en-US" altLang="zh-CN" dirty="0"/>
                <a:t>}</a:t>
              </a:r>
              <a:endParaRPr lang="zh-CN" altLang="en-US"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398338"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27200" y="476672"/>
            <a:ext cx="11137600" cy="2880320"/>
          </a:xfrm>
          <a:prstGeom prst="rect">
            <a:avLst/>
          </a:prstGeom>
          <a:noFill/>
          <a:ln w="9525">
            <a:noFill/>
            <a:miter lim="800000"/>
            <a:headEnd/>
            <a:tailEnd/>
          </a:ln>
        </p:spPr>
      </p:pic>
      <p:pic>
        <p:nvPicPr>
          <p:cNvPr id="686082" name="Picture 2">
            <a:extLst>
              <a:ext uri="{FF2B5EF4-FFF2-40B4-BE49-F238E27FC236}">
                <a16:creationId xmlns:a16="http://schemas.microsoft.com/office/drawing/2014/main" id="{BF643FD3-2987-44DE-82D9-490323B9B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6" y="3140968"/>
            <a:ext cx="228600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D9B306C-4831-4179-BE96-3B2123A8CAA8}"/>
              </a:ext>
            </a:extLst>
          </p:cNvPr>
          <p:cNvSpPr txBox="1"/>
          <p:nvPr/>
        </p:nvSpPr>
        <p:spPr>
          <a:xfrm>
            <a:off x="9402999" y="5312832"/>
            <a:ext cx="1000595" cy="369332"/>
          </a:xfrm>
          <a:prstGeom prst="rect">
            <a:avLst/>
          </a:prstGeom>
          <a:noFill/>
        </p:spPr>
        <p:txBody>
          <a:bodyPr wrap="none" rtlCol="0">
            <a:spAutoFit/>
          </a:bodyPr>
          <a:lstStyle/>
          <a:p>
            <a:r>
              <a:rPr lang="en-US" altLang="zh-CN" b="1" dirty="0"/>
              <a:t>C</a:t>
            </a:r>
            <a:r>
              <a:rPr lang="zh-CN" altLang="en-US" b="1" dirty="0"/>
              <a:t>为割点</a:t>
            </a:r>
          </a:p>
        </p:txBody>
      </p:sp>
      <p:sp>
        <p:nvSpPr>
          <p:cNvPr id="5" name="文本占位符 2">
            <a:extLst>
              <a:ext uri="{FF2B5EF4-FFF2-40B4-BE49-F238E27FC236}">
                <a16:creationId xmlns:a16="http://schemas.microsoft.com/office/drawing/2014/main" id="{230A8784-1741-4EE8-A3D0-FB70BD98A59D}"/>
              </a:ext>
            </a:extLst>
          </p:cNvPr>
          <p:cNvSpPr>
            <a:spLocks noGrp="1"/>
          </p:cNvSpPr>
          <p:nvPr>
            <p:ph type="body" sz="quarter" idx="10"/>
          </p:nvPr>
        </p:nvSpPr>
        <p:spPr>
          <a:xfrm>
            <a:off x="599208" y="3789834"/>
            <a:ext cx="7729040" cy="1892330"/>
          </a:xfrm>
        </p:spPr>
        <p:txBody>
          <a:bodyPr/>
          <a:lstStyle/>
          <a:p>
            <a:pPr indent="457200" algn="just"/>
            <a:r>
              <a:rPr lang="zh-CN" altLang="zh-CN" b="1" dirty="0">
                <a:latin typeface="宋体" panose="02010600030101010101" pitchFamily="2" charset="-122"/>
                <a:ea typeface="宋体" panose="02010600030101010101" pitchFamily="2" charset="-122"/>
              </a:rPr>
              <a:t>从上面的定义可以看到，去掉割集（点割集）必然使图的连通性发生变化，然而，去掉割集（点割集）所包含的任何真子集都不会使图的连通性发生变化，这就体现了去掉割集（点割集）“正好”使图连通性发生变化这一基本性质。</a:t>
            </a:r>
          </a:p>
          <a:p>
            <a:endParaRPr lang="zh-CN" altLang="en-US" dirty="0"/>
          </a:p>
        </p:txBody>
      </p:sp>
      <p:cxnSp>
        <p:nvCxnSpPr>
          <p:cNvPr id="6" name="直接连接符 5">
            <a:extLst>
              <a:ext uri="{FF2B5EF4-FFF2-40B4-BE49-F238E27FC236}">
                <a16:creationId xmlns:a16="http://schemas.microsoft.com/office/drawing/2014/main" id="{8CBB6964-98DD-42F2-9361-61BF6BFF2D15}"/>
              </a:ext>
            </a:extLst>
          </p:cNvPr>
          <p:cNvCxnSpPr>
            <a:cxnSpLocks/>
          </p:cNvCxnSpPr>
          <p:nvPr/>
        </p:nvCxnSpPr>
        <p:spPr>
          <a:xfrm>
            <a:off x="695400" y="4725144"/>
            <a:ext cx="74888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C49DB8E-676F-4855-AD28-07B0DC85C1BD}"/>
              </a:ext>
            </a:extLst>
          </p:cNvPr>
          <p:cNvCxnSpPr>
            <a:cxnSpLocks/>
          </p:cNvCxnSpPr>
          <p:nvPr/>
        </p:nvCxnSpPr>
        <p:spPr>
          <a:xfrm>
            <a:off x="695400" y="5229200"/>
            <a:ext cx="74888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DC45E33-C7E9-47C7-B237-531E01820105}"/>
              </a:ext>
            </a:extLst>
          </p:cNvPr>
          <p:cNvCxnSpPr>
            <a:cxnSpLocks/>
          </p:cNvCxnSpPr>
          <p:nvPr/>
        </p:nvCxnSpPr>
        <p:spPr>
          <a:xfrm>
            <a:off x="695400" y="5682164"/>
            <a:ext cx="38884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92FAD16-3986-46EC-A765-43446678F1F0}"/>
              </a:ext>
            </a:extLst>
          </p:cNvPr>
          <p:cNvCxnSpPr>
            <a:cxnSpLocks/>
          </p:cNvCxnSpPr>
          <p:nvPr/>
        </p:nvCxnSpPr>
        <p:spPr>
          <a:xfrm>
            <a:off x="4079776" y="4365104"/>
            <a:ext cx="41044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9C3A80B-393C-4FC3-A368-68680270D866}"/>
              </a:ext>
            </a:extLst>
          </p:cNvPr>
          <p:cNvCxnSpPr>
            <a:cxnSpLocks/>
          </p:cNvCxnSpPr>
          <p:nvPr/>
        </p:nvCxnSpPr>
        <p:spPr>
          <a:xfrm>
            <a:off x="2207568" y="1340768"/>
            <a:ext cx="6840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4507359-72B7-4850-A347-E061BB3DD658}"/>
              </a:ext>
            </a:extLst>
          </p:cNvPr>
          <p:cNvCxnSpPr>
            <a:cxnSpLocks/>
          </p:cNvCxnSpPr>
          <p:nvPr/>
        </p:nvCxnSpPr>
        <p:spPr>
          <a:xfrm>
            <a:off x="839416" y="2564904"/>
            <a:ext cx="66247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星形: 五角 2">
            <a:extLst>
              <a:ext uri="{FF2B5EF4-FFF2-40B4-BE49-F238E27FC236}">
                <a16:creationId xmlns:a16="http://schemas.microsoft.com/office/drawing/2014/main" id="{6F62F179-48C7-488E-8EFA-5B28BB32D75E}"/>
              </a:ext>
            </a:extLst>
          </p:cNvPr>
          <p:cNvSpPr/>
          <p:nvPr/>
        </p:nvSpPr>
        <p:spPr>
          <a:xfrm>
            <a:off x="743224" y="3933056"/>
            <a:ext cx="240208" cy="28723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399362" name="Picture 2"/>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79376" y="188640"/>
            <a:ext cx="11171475" cy="3240360"/>
          </a:xfrm>
          <a:prstGeom prst="rect">
            <a:avLst/>
          </a:prstGeom>
          <a:noFill/>
          <a:ln w="9525">
            <a:noFill/>
            <a:miter lim="800000"/>
            <a:headEnd/>
            <a:tailEnd/>
          </a:ln>
        </p:spPr>
      </p:pic>
      <p:pic>
        <p:nvPicPr>
          <p:cNvPr id="3" name="Picture 2" descr="6-13">
            <a:extLst>
              <a:ext uri="{FF2B5EF4-FFF2-40B4-BE49-F238E27FC236}">
                <a16:creationId xmlns:a16="http://schemas.microsoft.com/office/drawing/2014/main" id="{E9B77BDE-F49A-49EF-91FE-410401CC8F8C}"/>
              </a:ext>
            </a:extLst>
          </p:cNvPr>
          <p:cNvPicPr>
            <a:picLocks noChangeAspect="1" noChangeArrowheads="1"/>
          </p:cNvPicPr>
          <p:nvPr/>
        </p:nvPicPr>
        <p:blipFill>
          <a:blip r:embed="rId3" cstate="print"/>
          <a:srcRect/>
          <a:stretch>
            <a:fillRect/>
          </a:stretch>
        </p:blipFill>
        <p:spPr bwMode="auto">
          <a:xfrm>
            <a:off x="801052" y="3501008"/>
            <a:ext cx="10623540" cy="2952328"/>
          </a:xfrm>
          <a:prstGeom prst="rect">
            <a:avLst/>
          </a:prstGeom>
          <a:noFill/>
          <a:ln w="9525">
            <a:noFill/>
            <a:miter lim="800000"/>
            <a:headEnd/>
            <a:tailEnd/>
          </a:ln>
        </p:spPr>
      </p:pic>
      <p:sp>
        <p:nvSpPr>
          <p:cNvPr id="4" name="矩形 3">
            <a:extLst>
              <a:ext uri="{FF2B5EF4-FFF2-40B4-BE49-F238E27FC236}">
                <a16:creationId xmlns:a16="http://schemas.microsoft.com/office/drawing/2014/main" id="{995E24D4-8773-4E5F-AC06-D651E248E580}"/>
              </a:ext>
            </a:extLst>
          </p:cNvPr>
          <p:cNvSpPr/>
          <p:nvPr/>
        </p:nvSpPr>
        <p:spPr>
          <a:xfrm>
            <a:off x="4191032" y="6485274"/>
            <a:ext cx="3705168" cy="400110"/>
          </a:xfrm>
          <a:prstGeom prst="rect">
            <a:avLst/>
          </a:prstGeom>
        </p:spPr>
        <p:txBody>
          <a:bodyPr wrap="square">
            <a:spAutoFit/>
          </a:bodyPr>
          <a:lstStyle/>
          <a:p>
            <a:pPr algn="ctr"/>
            <a:r>
              <a:rPr lang="zh-CN" altLang="zh-CN" sz="2000" b="1" dirty="0"/>
              <a:t>图</a:t>
            </a:r>
            <a:r>
              <a:rPr lang="en-US" altLang="zh-CN" sz="2000" b="1" dirty="0"/>
              <a:t>5.9  </a:t>
            </a:r>
            <a:r>
              <a:rPr lang="zh-CN" altLang="zh-CN" sz="2000" b="1" dirty="0"/>
              <a:t>图的割点、割边与割集</a:t>
            </a:r>
          </a:p>
        </p:txBody>
      </p:sp>
      <p:sp>
        <p:nvSpPr>
          <p:cNvPr id="2" name="星形: 五角 1">
            <a:extLst>
              <a:ext uri="{FF2B5EF4-FFF2-40B4-BE49-F238E27FC236}">
                <a16:creationId xmlns:a16="http://schemas.microsoft.com/office/drawing/2014/main" id="{C858275B-5BF7-4087-8178-B0A2C3113065}"/>
              </a:ext>
            </a:extLst>
          </p:cNvPr>
          <p:cNvSpPr/>
          <p:nvPr/>
        </p:nvSpPr>
        <p:spPr>
          <a:xfrm>
            <a:off x="659816" y="228710"/>
            <a:ext cx="360040" cy="28803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AD657AF-BBD4-441C-8826-A890C6FE2CC0}"/>
              </a:ext>
            </a:extLst>
          </p:cNvPr>
          <p:cNvCxnSpPr>
            <a:cxnSpLocks/>
          </p:cNvCxnSpPr>
          <p:nvPr/>
        </p:nvCxnSpPr>
        <p:spPr>
          <a:xfrm>
            <a:off x="10776520" y="1412776"/>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E00CDEC-F1F2-4225-A4D3-42880367A8C2}"/>
              </a:ext>
            </a:extLst>
          </p:cNvPr>
          <p:cNvCxnSpPr>
            <a:cxnSpLocks/>
          </p:cNvCxnSpPr>
          <p:nvPr/>
        </p:nvCxnSpPr>
        <p:spPr>
          <a:xfrm>
            <a:off x="659816" y="1772816"/>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BDA900F-AC26-4FC8-8878-E7317196169B}"/>
              </a:ext>
            </a:extLst>
          </p:cNvPr>
          <p:cNvCxnSpPr>
            <a:cxnSpLocks/>
          </p:cNvCxnSpPr>
          <p:nvPr/>
        </p:nvCxnSpPr>
        <p:spPr>
          <a:xfrm>
            <a:off x="1919536" y="1802325"/>
            <a:ext cx="17281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401410"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222369" y="494008"/>
            <a:ext cx="11747262" cy="2088232"/>
          </a:xfrm>
          <a:prstGeom prst="rect">
            <a:avLst/>
          </a:prstGeom>
          <a:noFill/>
          <a:ln w="9525">
            <a:noFill/>
            <a:miter lim="800000"/>
            <a:headEnd/>
            <a:tailEnd/>
          </a:ln>
        </p:spPr>
      </p:pic>
      <p:pic>
        <p:nvPicPr>
          <p:cNvPr id="3" name="Picture 2">
            <a:extLst>
              <a:ext uri="{FF2B5EF4-FFF2-40B4-BE49-F238E27FC236}">
                <a16:creationId xmlns:a16="http://schemas.microsoft.com/office/drawing/2014/main" id="{873B0884-C2E2-4AA8-AFEB-7945E02EE0DB}"/>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407368" y="2609700"/>
            <a:ext cx="11161240" cy="3195564"/>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403458"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335360" y="1052736"/>
            <a:ext cx="11395160" cy="2520280"/>
          </a:xfrm>
          <a:prstGeom prst="rect">
            <a:avLst/>
          </a:prstGeom>
          <a:noFill/>
          <a:ln w="9525">
            <a:noFill/>
            <a:miter lim="800000"/>
            <a:headEnd/>
            <a:tailEnd/>
          </a:ln>
        </p:spPr>
      </p:pic>
      <p:pic>
        <p:nvPicPr>
          <p:cNvPr id="5" name="图片 4">
            <a:extLst>
              <a:ext uri="{FF2B5EF4-FFF2-40B4-BE49-F238E27FC236}">
                <a16:creationId xmlns:a16="http://schemas.microsoft.com/office/drawing/2014/main" id="{FCAAAD6F-C938-4FB3-8AE8-8145DF3AE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616" y="3245494"/>
            <a:ext cx="7107652" cy="327959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260648"/>
            <a:ext cx="7126262" cy="575270"/>
          </a:xfrm>
        </p:spPr>
        <p:txBody>
          <a:bodyPr/>
          <a:lstStyle/>
          <a:p>
            <a:r>
              <a:rPr lang="zh-CN" altLang="zh-CN" b="1" dirty="0">
                <a:solidFill>
                  <a:srgbClr val="C00000"/>
                </a:solidFill>
              </a:rPr>
              <a:t>例</a:t>
            </a:r>
            <a:r>
              <a:rPr lang="en-US" altLang="zh-CN" b="1" dirty="0">
                <a:solidFill>
                  <a:srgbClr val="C00000"/>
                </a:solidFill>
              </a:rPr>
              <a:t>5.10  </a:t>
            </a:r>
            <a:r>
              <a:rPr lang="zh-CN" altLang="zh-CN" b="1" dirty="0">
                <a:solidFill>
                  <a:srgbClr val="C00000"/>
                </a:solidFill>
              </a:rPr>
              <a:t>证明在非平凡的连通图中，至少存在两个点不是割点。</a:t>
            </a:r>
          </a:p>
          <a:p>
            <a:endParaRPr lang="zh-CN" altLang="en-US" dirty="0"/>
          </a:p>
        </p:txBody>
      </p:sp>
      <p:pic>
        <p:nvPicPr>
          <p:cNvPr id="404482" name="Picture 2"/>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59349" y="1030005"/>
            <a:ext cx="11273301" cy="2470209"/>
          </a:xfrm>
          <a:prstGeom prst="rect">
            <a:avLst/>
          </a:prstGeom>
          <a:noFill/>
          <a:ln w="9525">
            <a:noFill/>
            <a:miter lim="800000"/>
            <a:headEnd/>
            <a:tailEnd/>
          </a:ln>
        </p:spPr>
      </p:pic>
      <p:sp>
        <p:nvSpPr>
          <p:cNvPr id="4" name="文本占位符 2">
            <a:extLst>
              <a:ext uri="{FF2B5EF4-FFF2-40B4-BE49-F238E27FC236}">
                <a16:creationId xmlns:a16="http://schemas.microsoft.com/office/drawing/2014/main" id="{392984B2-7FA5-4CD1-A7C2-4F89A452822F}"/>
              </a:ext>
            </a:extLst>
          </p:cNvPr>
          <p:cNvSpPr txBox="1">
            <a:spLocks/>
          </p:cNvSpPr>
          <p:nvPr/>
        </p:nvSpPr>
        <p:spPr>
          <a:xfrm>
            <a:off x="551384" y="3789834"/>
            <a:ext cx="10871200" cy="1871414"/>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solidFill>
                  <a:schemeClr val="tx1"/>
                </a:solidFill>
                <a:latin typeface="宋体" panose="02010600030101010101" pitchFamily="2" charset="-122"/>
                <a:ea typeface="宋体" panose="02010600030101010101" pitchFamily="2" charset="-122"/>
              </a:rPr>
              <a:t>    把无向图的顶点看作计算机，图的边看作两台计算机之间的连接关系，则一个图就是一个计算机网络。说一个网络可靠性高是指计算机之间的通信不会由于个别电脑的不工作造成整个系统的瘫痪。图论中是用连通度来衡量一个图的连通程度，计算机网络对应的图的连通度越高，网络越可靠。下面给出图中点连通度和边连通度的形式定义。</a:t>
            </a: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405506" name="Picture 2"/>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407368" y="716111"/>
            <a:ext cx="11319389" cy="2640881"/>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9345F26A-B881-474B-963B-C2F196D7A224}"/>
              </a:ext>
            </a:extLst>
          </p:cNvPr>
          <p:cNvSpPr>
            <a:spLocks noGrp="1"/>
          </p:cNvSpPr>
          <p:nvPr>
            <p:ph type="body" sz="quarter" idx="10"/>
          </p:nvPr>
        </p:nvSpPr>
        <p:spPr>
          <a:xfrm>
            <a:off x="551384" y="3501803"/>
            <a:ext cx="10871200" cy="1943421"/>
          </a:xfrm>
        </p:spPr>
        <p:txBody>
          <a:bodyPr/>
          <a:lstStyle/>
          <a:p>
            <a:pPr algn="just"/>
            <a:r>
              <a:rPr lang="en-US" altLang="zh-CN" dirty="0">
                <a:solidFill>
                  <a:schemeClr val="tx1"/>
                </a:solidFill>
              </a:rPr>
              <a:t>        </a:t>
            </a:r>
            <a:r>
              <a:rPr lang="zh-CN" altLang="zh-CN" dirty="0">
                <a:solidFill>
                  <a:schemeClr val="tx1"/>
                </a:solidFill>
              </a:rPr>
              <a:t>非连通图和平凡图的点连通度都为</a:t>
            </a:r>
            <a:r>
              <a:rPr lang="en-US" altLang="zh-CN" dirty="0">
                <a:solidFill>
                  <a:schemeClr val="tx1"/>
                </a:solidFill>
              </a:rPr>
              <a:t>0</a:t>
            </a:r>
            <a:r>
              <a:rPr lang="zh-CN" altLang="zh-CN" dirty="0">
                <a:solidFill>
                  <a:schemeClr val="tx1"/>
                </a:solidFill>
              </a:rPr>
              <a:t>。对完全图</a:t>
            </a:r>
            <a:r>
              <a:rPr lang="en-US" altLang="zh-CN" dirty="0">
                <a:solidFill>
                  <a:schemeClr val="tx1"/>
                </a:solidFill>
              </a:rPr>
              <a:t>       </a:t>
            </a:r>
            <a:r>
              <a:rPr lang="zh-CN" altLang="zh-CN" dirty="0">
                <a:solidFill>
                  <a:schemeClr val="tx1"/>
                </a:solidFill>
              </a:rPr>
              <a:t>，去掉多个点也不能得到非连通图；但去掉了</a:t>
            </a:r>
            <a:r>
              <a:rPr lang="en-US" altLang="zh-CN" dirty="0">
                <a:solidFill>
                  <a:schemeClr val="tx1"/>
                </a:solidFill>
              </a:rPr>
              <a:t>           </a:t>
            </a:r>
            <a:r>
              <a:rPr lang="zh-CN" altLang="zh-CN" dirty="0">
                <a:solidFill>
                  <a:schemeClr val="tx1"/>
                </a:solidFill>
              </a:rPr>
              <a:t>就得到了平凡图。因此，</a:t>
            </a:r>
            <a:r>
              <a:rPr lang="en-US" altLang="zh-CN" dirty="0">
                <a:solidFill>
                  <a:schemeClr val="tx1"/>
                </a:solidFill>
              </a:rPr>
              <a:t>       </a:t>
            </a:r>
            <a:r>
              <a:rPr lang="zh-CN" altLang="zh-CN" dirty="0">
                <a:solidFill>
                  <a:schemeClr val="tx1"/>
                </a:solidFill>
              </a:rPr>
              <a:t>的点连通度为</a:t>
            </a:r>
            <a:r>
              <a:rPr lang="en-US" altLang="zh-CN" dirty="0">
                <a:solidFill>
                  <a:schemeClr val="tx1"/>
                </a:solidFill>
              </a:rPr>
              <a:t>           </a:t>
            </a:r>
            <a:r>
              <a:rPr lang="zh-CN" altLang="zh-CN" dirty="0">
                <a:solidFill>
                  <a:schemeClr val="tx1"/>
                </a:solidFill>
              </a:rPr>
              <a:t>。由此可以看到，完全图的连通性是最理想的，然而在实际应用中，在任何两个点之间都建立连接花费的代价是非常大的，所以往往采用折中的方法。</a:t>
            </a:r>
          </a:p>
          <a:p>
            <a:endParaRPr lang="zh-CN" altLang="en-US" dirty="0"/>
          </a:p>
        </p:txBody>
      </p:sp>
      <p:graphicFrame>
        <p:nvGraphicFramePr>
          <p:cNvPr id="4" name="Object 1">
            <a:extLst>
              <a:ext uri="{FF2B5EF4-FFF2-40B4-BE49-F238E27FC236}">
                <a16:creationId xmlns:a16="http://schemas.microsoft.com/office/drawing/2014/main" id="{F57BB31A-0EAF-41CC-81F6-7D494484A611}"/>
              </a:ext>
            </a:extLst>
          </p:cNvPr>
          <p:cNvGraphicFramePr>
            <a:graphicFrameLocks noChangeAspect="1"/>
          </p:cNvGraphicFramePr>
          <p:nvPr>
            <p:extLst>
              <p:ext uri="{D42A27DB-BD31-4B8C-83A1-F6EECF244321}">
                <p14:modId xmlns:p14="http://schemas.microsoft.com/office/powerpoint/2010/main" val="2433315449"/>
              </p:ext>
            </p:extLst>
          </p:nvPr>
        </p:nvGraphicFramePr>
        <p:xfrm>
          <a:off x="6550198" y="3573017"/>
          <a:ext cx="479376" cy="547858"/>
        </p:xfrm>
        <a:graphic>
          <a:graphicData uri="http://schemas.openxmlformats.org/presentationml/2006/ole">
            <mc:AlternateContent xmlns:mc="http://schemas.openxmlformats.org/markup-compatibility/2006">
              <mc:Choice xmlns:v="urn:schemas-microsoft-com:vml" Requires="v">
                <p:oleObj spid="_x0000_s731450" r:id="rId4" imgW="203112" imgH="228501" progId="">
                  <p:embed/>
                </p:oleObj>
              </mc:Choice>
              <mc:Fallback>
                <p:oleObj r:id="rId4" imgW="203112" imgH="228501" progId="">
                  <p:embed/>
                  <p:pic>
                    <p:nvPicPr>
                      <p:cNvPr id="419841"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198" y="3573017"/>
                        <a:ext cx="479376" cy="547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34BC83BA-4EE9-4C10-AD75-A0C0CE11068E}"/>
              </a:ext>
            </a:extLst>
          </p:cNvPr>
          <p:cNvGraphicFramePr>
            <a:graphicFrameLocks noChangeAspect="1"/>
          </p:cNvGraphicFramePr>
          <p:nvPr>
            <p:extLst>
              <p:ext uri="{D42A27DB-BD31-4B8C-83A1-F6EECF244321}">
                <p14:modId xmlns:p14="http://schemas.microsoft.com/office/powerpoint/2010/main" val="2623762533"/>
              </p:ext>
            </p:extLst>
          </p:nvPr>
        </p:nvGraphicFramePr>
        <p:xfrm>
          <a:off x="1412950" y="3986682"/>
          <a:ext cx="792088" cy="495055"/>
        </p:xfrm>
        <a:graphic>
          <a:graphicData uri="http://schemas.openxmlformats.org/presentationml/2006/ole">
            <mc:AlternateContent xmlns:mc="http://schemas.openxmlformats.org/markup-compatibility/2006">
              <mc:Choice xmlns:v="urn:schemas-microsoft-com:vml" Requires="v">
                <p:oleObj spid="_x0000_s731451" r:id="rId6" imgW="304800" imgH="190500" progId="">
                  <p:embed/>
                </p:oleObj>
              </mc:Choice>
              <mc:Fallback>
                <p:oleObj r:id="rId6" imgW="304800" imgH="190500" progId="">
                  <p:embed/>
                  <p:pic>
                    <p:nvPicPr>
                      <p:cNvPr id="4198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950" y="3986682"/>
                        <a:ext cx="792088" cy="4950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48AEA801-A963-47B9-9A64-EB93919BC4F0}"/>
              </a:ext>
            </a:extLst>
          </p:cNvPr>
          <p:cNvGraphicFramePr>
            <a:graphicFrameLocks noChangeAspect="1"/>
          </p:cNvGraphicFramePr>
          <p:nvPr>
            <p:extLst>
              <p:ext uri="{D42A27DB-BD31-4B8C-83A1-F6EECF244321}">
                <p14:modId xmlns:p14="http://schemas.microsoft.com/office/powerpoint/2010/main" val="848148708"/>
              </p:ext>
            </p:extLst>
          </p:nvPr>
        </p:nvGraphicFramePr>
        <p:xfrm>
          <a:off x="5085358" y="4033271"/>
          <a:ext cx="479376" cy="547858"/>
        </p:xfrm>
        <a:graphic>
          <a:graphicData uri="http://schemas.openxmlformats.org/presentationml/2006/ole">
            <mc:AlternateContent xmlns:mc="http://schemas.openxmlformats.org/markup-compatibility/2006">
              <mc:Choice xmlns:v="urn:schemas-microsoft-com:vml" Requires="v">
                <p:oleObj spid="_x0000_s731452" r:id="rId8" imgW="203112" imgH="228501" progId="">
                  <p:embed/>
                </p:oleObj>
              </mc:Choice>
              <mc:Fallback>
                <p:oleObj r:id="rId8" imgW="203112" imgH="228501" progId="">
                  <p:embed/>
                  <p:pic>
                    <p:nvPicPr>
                      <p:cNvPr id="41984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5358" y="4033271"/>
                        <a:ext cx="479376" cy="547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a:extLst>
              <a:ext uri="{FF2B5EF4-FFF2-40B4-BE49-F238E27FC236}">
                <a16:creationId xmlns:a16="http://schemas.microsoft.com/office/drawing/2014/main" id="{74D9BC21-8D61-469C-AD45-754C5043AAE2}"/>
              </a:ext>
            </a:extLst>
          </p:cNvPr>
          <p:cNvGraphicFramePr>
            <a:graphicFrameLocks noChangeAspect="1"/>
          </p:cNvGraphicFramePr>
          <p:nvPr>
            <p:extLst>
              <p:ext uri="{D42A27DB-BD31-4B8C-83A1-F6EECF244321}">
                <p14:modId xmlns:p14="http://schemas.microsoft.com/office/powerpoint/2010/main" val="936608384"/>
              </p:ext>
            </p:extLst>
          </p:nvPr>
        </p:nvGraphicFramePr>
        <p:xfrm>
          <a:off x="7101582" y="3986682"/>
          <a:ext cx="792088" cy="495055"/>
        </p:xfrm>
        <a:graphic>
          <a:graphicData uri="http://schemas.openxmlformats.org/presentationml/2006/ole">
            <mc:AlternateContent xmlns:mc="http://schemas.openxmlformats.org/markup-compatibility/2006">
              <mc:Choice xmlns:v="urn:schemas-microsoft-com:vml" Requires="v">
                <p:oleObj spid="_x0000_s731453" r:id="rId10" imgW="304800" imgH="190500" progId="">
                  <p:embed/>
                </p:oleObj>
              </mc:Choice>
              <mc:Fallback>
                <p:oleObj r:id="rId10" imgW="304800" imgH="190500" progId="">
                  <p:embed/>
                  <p:pic>
                    <p:nvPicPr>
                      <p:cNvPr id="41984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1582" y="3986682"/>
                        <a:ext cx="792088" cy="4950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文本占位符 2"/>
          <p:cNvSpPr>
            <a:spLocks noGrp="1"/>
          </p:cNvSpPr>
          <p:nvPr>
            <p:ph type="body" sz="quarter" idx="10"/>
          </p:nvPr>
        </p:nvSpPr>
        <p:spPr>
          <a:xfrm>
            <a:off x="407368" y="173404"/>
            <a:ext cx="11377264" cy="5256212"/>
          </a:xfrm>
        </p:spPr>
        <p:txBody>
          <a:bodyPr/>
          <a:lstStyle/>
          <a:p>
            <a:pPr algn="just"/>
            <a:r>
              <a:rPr lang="en-US" altLang="zh-CN" dirty="0">
                <a:solidFill>
                  <a:schemeClr val="tx1"/>
                </a:solidFill>
              </a:rPr>
              <a:t>       </a:t>
            </a:r>
            <a:r>
              <a:rPr lang="zh-CN" altLang="zh-CN" dirty="0">
                <a:solidFill>
                  <a:schemeClr val="tx1"/>
                </a:solidFill>
              </a:rPr>
              <a:t>关于图论最早的论文可以追溯到</a:t>
            </a:r>
            <a:r>
              <a:rPr lang="en-US" altLang="zh-CN" dirty="0">
                <a:solidFill>
                  <a:schemeClr val="tx1"/>
                </a:solidFill>
              </a:rPr>
              <a:t>1736</a:t>
            </a:r>
            <a:r>
              <a:rPr lang="zh-CN" altLang="zh-CN" dirty="0">
                <a:solidFill>
                  <a:schemeClr val="tx1"/>
                </a:solidFill>
              </a:rPr>
              <a:t>年，当时</a:t>
            </a:r>
            <a:r>
              <a:rPr lang="zh-CN" altLang="zh-CN" b="1" dirty="0">
                <a:solidFill>
                  <a:schemeClr val="tx1"/>
                </a:solidFill>
              </a:rPr>
              <a:t>欧拉（</a:t>
            </a:r>
            <a:r>
              <a:rPr lang="en-US" altLang="zh-CN" b="1" dirty="0">
                <a:solidFill>
                  <a:schemeClr val="tx1"/>
                </a:solidFill>
              </a:rPr>
              <a:t>Leonhard Eular</a:t>
            </a:r>
            <a:r>
              <a:rPr lang="zh-CN" altLang="zh-CN" b="1" dirty="0">
                <a:solidFill>
                  <a:schemeClr val="tx1"/>
                </a:solidFill>
              </a:rPr>
              <a:t>）</a:t>
            </a:r>
            <a:r>
              <a:rPr lang="zh-CN" altLang="zh-CN" dirty="0">
                <a:solidFill>
                  <a:schemeClr val="tx1"/>
                </a:solidFill>
              </a:rPr>
              <a:t>发表了一篇论文，给出了图论中的一个一般性的理论，其中包括现在被称为</a:t>
            </a:r>
            <a:r>
              <a:rPr lang="en-US" altLang="zh-CN" b="1" dirty="0">
                <a:solidFill>
                  <a:schemeClr val="tx1"/>
                </a:solidFill>
              </a:rPr>
              <a:t>Königsberg(</a:t>
            </a:r>
            <a:r>
              <a:rPr lang="zh-CN" altLang="en-US" b="1" dirty="0">
                <a:solidFill>
                  <a:schemeClr val="tx1"/>
                </a:solidFill>
              </a:rPr>
              <a:t>哥尼斯堡</a:t>
            </a:r>
            <a:r>
              <a:rPr lang="en-US" altLang="zh-CN" b="1" dirty="0">
                <a:solidFill>
                  <a:schemeClr val="tx1"/>
                </a:solidFill>
              </a:rPr>
              <a:t>)</a:t>
            </a:r>
            <a:r>
              <a:rPr lang="zh-CN" altLang="zh-CN" dirty="0">
                <a:solidFill>
                  <a:schemeClr val="tx1"/>
                </a:solidFill>
              </a:rPr>
              <a:t>七桥问题的解。其背景是一个非常有趣的问题：在</a:t>
            </a:r>
            <a:r>
              <a:rPr lang="en-US" altLang="zh-CN" dirty="0">
                <a:solidFill>
                  <a:schemeClr val="tx1"/>
                </a:solidFill>
              </a:rPr>
              <a:t>Königsberg</a:t>
            </a:r>
            <a:r>
              <a:rPr lang="zh-CN" altLang="zh-CN" dirty="0">
                <a:solidFill>
                  <a:schemeClr val="tx1"/>
                </a:solidFill>
              </a:rPr>
              <a:t>城郊的</a:t>
            </a:r>
            <a:r>
              <a:rPr lang="en-US" altLang="zh-CN" dirty="0">
                <a:solidFill>
                  <a:schemeClr val="tx1"/>
                </a:solidFill>
              </a:rPr>
              <a:t>Pregerl</a:t>
            </a:r>
            <a:r>
              <a:rPr lang="zh-CN" altLang="zh-CN" dirty="0">
                <a:solidFill>
                  <a:schemeClr val="tx1"/>
                </a:solidFill>
              </a:rPr>
              <a:t>河</a:t>
            </a:r>
            <a:r>
              <a:rPr lang="en-US" altLang="zh-CN" dirty="0">
                <a:solidFill>
                  <a:schemeClr val="tx1"/>
                </a:solidFill>
              </a:rPr>
              <a:t>(</a:t>
            </a:r>
            <a:r>
              <a:rPr lang="zh-CN" altLang="en-US" dirty="0">
                <a:solidFill>
                  <a:schemeClr val="tx1"/>
                </a:solidFill>
              </a:rPr>
              <a:t>普雷格尔河</a:t>
            </a:r>
            <a:r>
              <a:rPr lang="en-US" altLang="zh-CN" dirty="0">
                <a:solidFill>
                  <a:schemeClr val="tx1"/>
                </a:solidFill>
              </a:rPr>
              <a:t>)</a:t>
            </a:r>
            <a:r>
              <a:rPr lang="zh-CN" altLang="zh-CN" dirty="0">
                <a:solidFill>
                  <a:schemeClr val="tx1"/>
                </a:solidFill>
              </a:rPr>
              <a:t>上有两个小岛，小岛和河两岸的陆地由</a:t>
            </a:r>
            <a:r>
              <a:rPr lang="en-US" altLang="zh-CN" dirty="0">
                <a:solidFill>
                  <a:schemeClr val="tx1"/>
                </a:solidFill>
              </a:rPr>
              <a:t>7</a:t>
            </a:r>
            <a:r>
              <a:rPr lang="zh-CN" altLang="zh-CN" dirty="0">
                <a:solidFill>
                  <a:schemeClr val="tx1"/>
                </a:solidFill>
              </a:rPr>
              <a:t>座桥相连，问题是如何从河岸或岛上的某一个位置出发，</a:t>
            </a:r>
            <a:r>
              <a:rPr lang="en-US" altLang="zh-CN" dirty="0">
                <a:solidFill>
                  <a:schemeClr val="tx1"/>
                </a:solidFill>
              </a:rPr>
              <a:t>7</a:t>
            </a:r>
            <a:r>
              <a:rPr lang="zh-CN" altLang="zh-CN" dirty="0">
                <a:solidFill>
                  <a:schemeClr val="tx1"/>
                </a:solidFill>
              </a:rPr>
              <a:t>座桥正好各经过一次，最后回到出发地。有人尝试了很多次，始终没能成功。</a:t>
            </a:r>
            <a:r>
              <a:rPr lang="en-US" altLang="zh-CN" dirty="0">
                <a:solidFill>
                  <a:schemeClr val="tx1"/>
                </a:solidFill>
              </a:rPr>
              <a:t>Euler</a:t>
            </a:r>
            <a:r>
              <a:rPr lang="zh-CN" altLang="zh-CN" dirty="0">
                <a:solidFill>
                  <a:schemeClr val="tx1"/>
                </a:solidFill>
              </a:rPr>
              <a:t>在论文中给出了该问题的数学模型，用</a:t>
            </a:r>
            <a:r>
              <a:rPr lang="en-US" altLang="zh-CN" dirty="0">
                <a:solidFill>
                  <a:schemeClr val="tx1"/>
                </a:solidFill>
              </a:rPr>
              <a:t>4</a:t>
            </a:r>
            <a:r>
              <a:rPr lang="zh-CN" altLang="zh-CN" dirty="0">
                <a:solidFill>
                  <a:schemeClr val="tx1"/>
                </a:solidFill>
              </a:rPr>
              <a:t>个点代表</a:t>
            </a:r>
            <a:r>
              <a:rPr lang="en-US" altLang="zh-CN" dirty="0">
                <a:solidFill>
                  <a:schemeClr val="tx1"/>
                </a:solidFill>
              </a:rPr>
              <a:t>4</a:t>
            </a:r>
            <a:r>
              <a:rPr lang="zh-CN" altLang="zh-CN" dirty="0">
                <a:solidFill>
                  <a:schemeClr val="tx1"/>
                </a:solidFill>
              </a:rPr>
              <a:t>个被河隔开的陆地（两岸和岛屿），把桥表示为连接两个陆地之间的边，则得到图</a:t>
            </a:r>
            <a:r>
              <a:rPr lang="en-US" altLang="zh-CN" dirty="0">
                <a:solidFill>
                  <a:schemeClr val="tx1"/>
                </a:solidFill>
              </a:rPr>
              <a:t>5.1</a:t>
            </a:r>
            <a:r>
              <a:rPr lang="zh-CN" altLang="zh-CN" dirty="0">
                <a:solidFill>
                  <a:schemeClr val="tx1"/>
                </a:solidFill>
              </a:rPr>
              <a:t>（</a:t>
            </a:r>
            <a:r>
              <a:rPr lang="en-US" altLang="zh-CN" dirty="0">
                <a:solidFill>
                  <a:schemeClr val="tx1"/>
                </a:solidFill>
              </a:rPr>
              <a:t>b</a:t>
            </a:r>
            <a:r>
              <a:rPr lang="zh-CN" altLang="zh-CN" dirty="0">
                <a:solidFill>
                  <a:schemeClr val="tx1"/>
                </a:solidFill>
              </a:rPr>
              <a:t>）所示的图，从而问题变为如何从图中的某个点出发，经过所有的边正好一次，最后回到这个点。在研究这个图的基础上，</a:t>
            </a:r>
            <a:r>
              <a:rPr lang="en-US" altLang="zh-CN" dirty="0">
                <a:solidFill>
                  <a:schemeClr val="tx1"/>
                </a:solidFill>
              </a:rPr>
              <a:t>Euler</a:t>
            </a:r>
            <a:r>
              <a:rPr lang="zh-CN" altLang="zh-CN" dirty="0">
                <a:solidFill>
                  <a:schemeClr val="tx1"/>
                </a:solidFill>
              </a:rPr>
              <a:t>在论文中证明了该七桥问题无解，并且给出了一些规律性的理论。把实际问题抽象成点和边构成的图进行研究，标志着图论研究的开始。</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81986" name="Picture 2">
            <a:extLst>
              <a:ext uri="{FF2B5EF4-FFF2-40B4-BE49-F238E27FC236}">
                <a16:creationId xmlns:a16="http://schemas.microsoft.com/office/drawing/2014/main" id="{A1B384F5-5BBA-4B1F-B9BC-CB7C1859B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56" y="4394401"/>
            <a:ext cx="10488487" cy="241723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976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406529"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530414" y="980728"/>
            <a:ext cx="11131171" cy="2952328"/>
          </a:xfrm>
          <a:prstGeom prst="rect">
            <a:avLst/>
          </a:prstGeom>
          <a:noFill/>
          <a:ln w="9525">
            <a:noFill/>
            <a:miter lim="800000"/>
            <a:headEnd/>
            <a:tailEnd/>
          </a:ln>
        </p:spPr>
      </p:pic>
      <p:pic>
        <p:nvPicPr>
          <p:cNvPr id="3" name="图片 2">
            <a:extLst>
              <a:ext uri="{FF2B5EF4-FFF2-40B4-BE49-F238E27FC236}">
                <a16:creationId xmlns:a16="http://schemas.microsoft.com/office/drawing/2014/main" id="{14E3AF51-F658-4870-ADCF-A7123C355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640" y="3717032"/>
            <a:ext cx="4558738" cy="34172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908720"/>
            <a:ext cx="10871200" cy="5256212"/>
          </a:xfrm>
        </p:spPr>
        <p:txBody>
          <a:bodyPr/>
          <a:lstStyle/>
          <a:p>
            <a:r>
              <a:rPr lang="en-US" altLang="zh-CN" dirty="0"/>
              <a:t>      </a:t>
            </a:r>
            <a:r>
              <a:rPr lang="zh-CN" altLang="zh-CN" dirty="0">
                <a:solidFill>
                  <a:schemeClr val="tx1"/>
                </a:solidFill>
              </a:rPr>
              <a:t>考虑图的连通性，点连通度和边连通度是两个主要的方面。另外，顶点的度数也是研究图的连通性的一个重要参数。容易看到，顶点的度数越大（即最小度数越大），连通性越好。下面的定理</a:t>
            </a:r>
            <a:r>
              <a:rPr lang="en-US" altLang="zh-CN" dirty="0">
                <a:solidFill>
                  <a:schemeClr val="tx1"/>
                </a:solidFill>
              </a:rPr>
              <a:t>5.7</a:t>
            </a:r>
            <a:r>
              <a:rPr lang="zh-CN" altLang="zh-CN" dirty="0">
                <a:solidFill>
                  <a:schemeClr val="tx1"/>
                </a:solidFill>
              </a:rPr>
              <a:t>给出了这三个参数之间的关系。</a:t>
            </a:r>
          </a:p>
          <a:p>
            <a:endParaRPr lang="zh-CN" altLang="en-US" dirty="0"/>
          </a:p>
        </p:txBody>
      </p:sp>
      <p:pic>
        <p:nvPicPr>
          <p:cNvPr id="418817"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23392" y="2780133"/>
            <a:ext cx="10887111" cy="2664297"/>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5922" y="333028"/>
            <a:ext cx="10871200" cy="5256212"/>
          </a:xfrm>
        </p:spPr>
        <p:txBody>
          <a:bodyPr/>
          <a:lstStyle/>
          <a:p>
            <a:r>
              <a:rPr lang="en-US" altLang="zh-CN" b="1" u="sng" dirty="0">
                <a:solidFill>
                  <a:srgbClr val="00B050"/>
                </a:solidFill>
              </a:rPr>
              <a:t>5.2.3  </a:t>
            </a:r>
            <a:r>
              <a:rPr lang="zh-CN" altLang="zh-CN" b="1" u="sng" dirty="0">
                <a:solidFill>
                  <a:srgbClr val="00B050"/>
                </a:solidFill>
              </a:rPr>
              <a:t>图的矩阵表示</a:t>
            </a:r>
            <a:endParaRPr lang="en-US" altLang="zh-CN" b="1" u="sng" dirty="0">
              <a:solidFill>
                <a:srgbClr val="00B050"/>
              </a:solidFill>
            </a:endParaRPr>
          </a:p>
          <a:p>
            <a:endParaRPr lang="zh-CN" altLang="zh-CN" b="1" u="sng" dirty="0">
              <a:solidFill>
                <a:srgbClr val="00B050"/>
              </a:solidFill>
            </a:endParaRPr>
          </a:p>
          <a:p>
            <a:r>
              <a:rPr lang="en-US" altLang="zh-CN" dirty="0">
                <a:solidFill>
                  <a:schemeClr val="tx1"/>
                </a:solidFill>
              </a:rPr>
              <a:t>      </a:t>
            </a:r>
            <a:r>
              <a:rPr lang="zh-CN" altLang="zh-CN" dirty="0">
                <a:solidFill>
                  <a:schemeClr val="tx1"/>
                </a:solidFill>
              </a:rPr>
              <a:t>本小节介绍图的矩阵表示。这种表示方法有许多优点：它使得用代数方法研究图论成为可能；通过对图的矩阵的分析，可以得到图的若干性质；图的有关信息能以矩阵的形式在计算机中存储并加以变化。</a:t>
            </a:r>
          </a:p>
          <a:p>
            <a:endParaRPr lang="zh-CN" altLang="en-US" dirty="0"/>
          </a:p>
        </p:txBody>
      </p:sp>
      <p:pic>
        <p:nvPicPr>
          <p:cNvPr id="417793"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551384" y="2852142"/>
            <a:ext cx="11019969" cy="2880320"/>
          </a:xfrm>
          <a:prstGeom prst="rect">
            <a:avLst/>
          </a:prstGeom>
          <a:noFill/>
          <a:ln w="9525">
            <a:noFill/>
            <a:miter lim="800000"/>
            <a:headEnd/>
            <a:tailEnd/>
          </a:ln>
        </p:spPr>
      </p:pic>
      <p:sp>
        <p:nvSpPr>
          <p:cNvPr id="2" name="矩形 1">
            <a:extLst>
              <a:ext uri="{FF2B5EF4-FFF2-40B4-BE49-F238E27FC236}">
                <a16:creationId xmlns:a16="http://schemas.microsoft.com/office/drawing/2014/main" id="{1B2C0439-33C2-47F4-9073-869E2FBAF2E0}"/>
              </a:ext>
            </a:extLst>
          </p:cNvPr>
          <p:cNvSpPr/>
          <p:nvPr/>
        </p:nvSpPr>
        <p:spPr>
          <a:xfrm>
            <a:off x="4223792" y="3212976"/>
            <a:ext cx="4824536" cy="50405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5400" y="404664"/>
            <a:ext cx="10871200" cy="3336692"/>
          </a:xfrm>
        </p:spPr>
        <p:txBody>
          <a:bodyPr/>
          <a:lstStyle/>
          <a:p>
            <a:r>
              <a:rPr lang="en-US" altLang="zh-CN" dirty="0">
                <a:solidFill>
                  <a:schemeClr val="tx1"/>
                </a:solidFill>
              </a:rPr>
              <a:t>              图</a:t>
            </a:r>
            <a:r>
              <a:rPr lang="en-US" altLang="zh-CN" i="1" dirty="0">
                <a:solidFill>
                  <a:schemeClr val="tx1"/>
                </a:solidFill>
              </a:rPr>
              <a:t>G </a:t>
            </a:r>
            <a:r>
              <a:rPr lang="en-US" altLang="zh-CN" dirty="0">
                <a:solidFill>
                  <a:schemeClr val="tx1"/>
                </a:solidFill>
              </a:rPr>
              <a:t>的邻接矩阵 </a:t>
            </a:r>
            <a:r>
              <a:rPr lang="en-US" altLang="zh-CN" i="1" dirty="0">
                <a:solidFill>
                  <a:schemeClr val="tx1"/>
                </a:solidFill>
              </a:rPr>
              <a:t>A</a:t>
            </a:r>
            <a:r>
              <a:rPr lang="en-US" altLang="zh-CN" i="1" baseline="-25000" dirty="0">
                <a:solidFill>
                  <a:schemeClr val="tx1"/>
                </a:solidFill>
              </a:rPr>
              <a:t>G </a:t>
            </a:r>
            <a:r>
              <a:rPr lang="en-US" altLang="zh-CN" dirty="0">
                <a:solidFill>
                  <a:schemeClr val="tx1"/>
                </a:solidFill>
              </a:rPr>
              <a:t>具有如下性质：</a:t>
            </a:r>
          </a:p>
          <a:p>
            <a:r>
              <a:rPr lang="zh-CN" altLang="zh-CN" dirty="0">
                <a:solidFill>
                  <a:schemeClr val="tx1"/>
                </a:solidFill>
              </a:rPr>
              <a:t>（</a:t>
            </a:r>
            <a:r>
              <a:rPr lang="en-US" altLang="zh-CN" dirty="0">
                <a:solidFill>
                  <a:schemeClr val="tx1"/>
                </a:solidFill>
              </a:rPr>
              <a:t>1</a:t>
            </a:r>
            <a:r>
              <a:rPr lang="zh-CN" altLang="zh-CN" dirty="0">
                <a:solidFill>
                  <a:schemeClr val="tx1"/>
                </a:solidFill>
              </a:rPr>
              <a:t>）</a:t>
            </a:r>
            <a:r>
              <a:rPr lang="en-US" altLang="zh-CN" i="1" dirty="0">
                <a:solidFill>
                  <a:schemeClr val="tx1"/>
                </a:solidFill>
              </a:rPr>
              <a:t>A</a:t>
            </a:r>
            <a:r>
              <a:rPr lang="en-US" altLang="zh-CN" i="1" baseline="-25000" dirty="0">
                <a:solidFill>
                  <a:schemeClr val="tx1"/>
                </a:solidFill>
              </a:rPr>
              <a:t>G </a:t>
            </a:r>
            <a:r>
              <a:rPr lang="zh-CN" altLang="zh-CN" dirty="0">
                <a:solidFill>
                  <a:schemeClr val="tx1"/>
                </a:solidFill>
              </a:rPr>
              <a:t>是对称非负整数型矩阵。</a:t>
            </a:r>
          </a:p>
          <a:p>
            <a:r>
              <a:rPr lang="zh-CN" altLang="zh-CN" dirty="0">
                <a:solidFill>
                  <a:schemeClr val="tx1"/>
                </a:solidFill>
              </a:rPr>
              <a:t>（</a:t>
            </a:r>
            <a:r>
              <a:rPr lang="en-US" altLang="zh-CN" dirty="0">
                <a:solidFill>
                  <a:schemeClr val="tx1"/>
                </a:solidFill>
              </a:rPr>
              <a:t>2</a:t>
            </a:r>
            <a:r>
              <a:rPr lang="zh-CN" altLang="zh-CN" dirty="0">
                <a:solidFill>
                  <a:schemeClr val="tx1"/>
                </a:solidFill>
              </a:rPr>
              <a:t>）</a:t>
            </a:r>
            <a:r>
              <a:rPr lang="en-US" altLang="zh-CN" i="1" dirty="0">
                <a:solidFill>
                  <a:schemeClr val="tx1"/>
                </a:solidFill>
              </a:rPr>
              <a:t>G </a:t>
            </a:r>
            <a:r>
              <a:rPr lang="zh-CN" altLang="zh-CN" dirty="0">
                <a:solidFill>
                  <a:schemeClr val="tx1"/>
                </a:solidFill>
              </a:rPr>
              <a:t>是简单图，当且仅当</a:t>
            </a:r>
            <a:r>
              <a:rPr lang="en-US" altLang="zh-CN" i="1" dirty="0">
                <a:solidFill>
                  <a:schemeClr val="tx1"/>
                </a:solidFill>
              </a:rPr>
              <a:t>A</a:t>
            </a:r>
            <a:r>
              <a:rPr lang="en-US" altLang="zh-CN" i="1" baseline="-25000" dirty="0">
                <a:solidFill>
                  <a:schemeClr val="tx1"/>
                </a:solidFill>
              </a:rPr>
              <a:t>G  </a:t>
            </a:r>
            <a:r>
              <a:rPr lang="zh-CN" altLang="zh-CN" dirty="0">
                <a:solidFill>
                  <a:schemeClr val="tx1"/>
                </a:solidFill>
              </a:rPr>
              <a:t>是主对角线上元素全为</a:t>
            </a:r>
            <a:r>
              <a:rPr lang="en-US" altLang="zh-CN" dirty="0">
                <a:solidFill>
                  <a:schemeClr val="tx1"/>
                </a:solidFill>
              </a:rPr>
              <a:t>0</a:t>
            </a:r>
            <a:r>
              <a:rPr lang="zh-CN" altLang="zh-CN" dirty="0">
                <a:solidFill>
                  <a:schemeClr val="tx1"/>
                </a:solidFill>
              </a:rPr>
              <a:t>的（</a:t>
            </a:r>
            <a:r>
              <a:rPr lang="en-US" altLang="zh-CN" dirty="0">
                <a:solidFill>
                  <a:schemeClr val="tx1"/>
                </a:solidFill>
              </a:rPr>
              <a:t>0</a:t>
            </a:r>
            <a:r>
              <a:rPr lang="zh-CN" altLang="zh-CN" dirty="0">
                <a:solidFill>
                  <a:schemeClr val="tx1"/>
                </a:solidFill>
              </a:rPr>
              <a:t>，</a:t>
            </a:r>
            <a:r>
              <a:rPr lang="en-US" altLang="zh-CN" dirty="0">
                <a:solidFill>
                  <a:schemeClr val="tx1"/>
                </a:solidFill>
              </a:rPr>
              <a:t>1</a:t>
            </a:r>
            <a:r>
              <a:rPr lang="zh-CN" altLang="zh-CN" dirty="0">
                <a:solidFill>
                  <a:schemeClr val="tx1"/>
                </a:solidFill>
              </a:rPr>
              <a:t>）矩阵。</a:t>
            </a:r>
          </a:p>
          <a:p>
            <a:r>
              <a:rPr lang="zh-CN" altLang="zh-CN" dirty="0">
                <a:solidFill>
                  <a:schemeClr val="tx1"/>
                </a:solidFill>
              </a:rPr>
              <a:t>（</a:t>
            </a:r>
            <a:r>
              <a:rPr lang="en-US" altLang="zh-CN" dirty="0">
                <a:solidFill>
                  <a:schemeClr val="tx1"/>
                </a:solidFill>
              </a:rPr>
              <a:t>3</a:t>
            </a:r>
            <a:r>
              <a:rPr lang="zh-CN" altLang="zh-CN" dirty="0">
                <a:solidFill>
                  <a:schemeClr val="tx1"/>
                </a:solidFill>
              </a:rPr>
              <a:t>）</a:t>
            </a:r>
            <a:r>
              <a:rPr lang="en-US" altLang="zh-CN" i="1" dirty="0">
                <a:solidFill>
                  <a:schemeClr val="tx1"/>
                </a:solidFill>
              </a:rPr>
              <a:t>G </a:t>
            </a:r>
            <a:r>
              <a:rPr lang="zh-CN" altLang="zh-CN" dirty="0">
                <a:solidFill>
                  <a:schemeClr val="tx1"/>
                </a:solidFill>
              </a:rPr>
              <a:t>是完全图，当且仅当</a:t>
            </a:r>
            <a:r>
              <a:rPr lang="en-US" altLang="zh-CN" i="1" dirty="0">
                <a:solidFill>
                  <a:schemeClr val="tx1"/>
                </a:solidFill>
              </a:rPr>
              <a:t>A</a:t>
            </a:r>
            <a:r>
              <a:rPr lang="en-US" altLang="zh-CN" i="1" baseline="-25000" dirty="0">
                <a:solidFill>
                  <a:schemeClr val="tx1"/>
                </a:solidFill>
              </a:rPr>
              <a:t>G </a:t>
            </a:r>
            <a:r>
              <a:rPr lang="zh-CN" altLang="zh-CN" dirty="0">
                <a:solidFill>
                  <a:schemeClr val="tx1"/>
                </a:solidFill>
              </a:rPr>
              <a:t>的元素除主对角线上元素全为</a:t>
            </a:r>
            <a:r>
              <a:rPr lang="en-US" altLang="zh-CN" dirty="0">
                <a:solidFill>
                  <a:schemeClr val="tx1"/>
                </a:solidFill>
              </a:rPr>
              <a:t>0</a:t>
            </a:r>
            <a:r>
              <a:rPr lang="zh-CN" altLang="zh-CN" dirty="0">
                <a:solidFill>
                  <a:schemeClr val="tx1"/>
                </a:solidFill>
              </a:rPr>
              <a:t>外，其余元素全为</a:t>
            </a:r>
            <a:r>
              <a:rPr lang="en-US" altLang="zh-CN" dirty="0">
                <a:solidFill>
                  <a:schemeClr val="tx1"/>
                </a:solidFill>
              </a:rPr>
              <a:t>1</a:t>
            </a:r>
            <a:r>
              <a:rPr lang="zh-CN" altLang="zh-CN" dirty="0">
                <a:solidFill>
                  <a:schemeClr val="tx1"/>
                </a:solidFill>
              </a:rPr>
              <a:t>。</a:t>
            </a:r>
          </a:p>
          <a:p>
            <a:r>
              <a:rPr lang="zh-CN" altLang="zh-CN" dirty="0">
                <a:solidFill>
                  <a:schemeClr val="tx1"/>
                </a:solidFill>
              </a:rPr>
              <a:t>（</a:t>
            </a:r>
            <a:r>
              <a:rPr lang="en-US" altLang="zh-CN" dirty="0">
                <a:solidFill>
                  <a:schemeClr val="tx1"/>
                </a:solidFill>
              </a:rPr>
              <a:t>4</a:t>
            </a:r>
            <a:r>
              <a:rPr lang="zh-CN" altLang="zh-CN" dirty="0">
                <a:solidFill>
                  <a:schemeClr val="tx1"/>
                </a:solidFill>
              </a:rPr>
              <a:t>）</a:t>
            </a:r>
            <a:r>
              <a:rPr lang="en-US" altLang="zh-CN" i="1" dirty="0">
                <a:solidFill>
                  <a:schemeClr val="tx1"/>
                </a:solidFill>
              </a:rPr>
              <a:t>G </a:t>
            </a:r>
            <a:r>
              <a:rPr lang="zh-CN" altLang="zh-CN" dirty="0">
                <a:solidFill>
                  <a:schemeClr val="tx1"/>
                </a:solidFill>
              </a:rPr>
              <a:t>是无环图，当且仅当</a:t>
            </a:r>
            <a:r>
              <a:rPr lang="en-US" altLang="zh-CN" i="1" dirty="0">
                <a:solidFill>
                  <a:schemeClr val="tx1"/>
                </a:solidFill>
              </a:rPr>
              <a:t>A</a:t>
            </a:r>
            <a:r>
              <a:rPr lang="en-US" altLang="zh-CN" i="1" baseline="-25000" dirty="0">
                <a:solidFill>
                  <a:schemeClr val="tx1"/>
                </a:solidFill>
              </a:rPr>
              <a:t>G </a:t>
            </a:r>
            <a:r>
              <a:rPr lang="zh-CN" altLang="zh-CN" dirty="0">
                <a:solidFill>
                  <a:schemeClr val="tx1"/>
                </a:solidFill>
              </a:rPr>
              <a:t>主对角线上的元素全为</a:t>
            </a:r>
            <a:r>
              <a:rPr lang="en-US" altLang="zh-CN" dirty="0">
                <a:solidFill>
                  <a:schemeClr val="tx1"/>
                </a:solidFill>
              </a:rPr>
              <a:t>0</a:t>
            </a:r>
            <a:r>
              <a:rPr lang="zh-CN" altLang="zh-CN" dirty="0">
                <a:solidFill>
                  <a:schemeClr val="tx1"/>
                </a:solidFill>
              </a:rPr>
              <a:t>。</a:t>
            </a:r>
          </a:p>
          <a:p>
            <a:r>
              <a:rPr lang="zh-CN" altLang="zh-CN" dirty="0">
                <a:solidFill>
                  <a:schemeClr val="tx1"/>
                </a:solidFill>
              </a:rPr>
              <a:t>（</a:t>
            </a:r>
            <a:r>
              <a:rPr lang="en-US" altLang="zh-CN" dirty="0">
                <a:solidFill>
                  <a:schemeClr val="tx1"/>
                </a:solidFill>
              </a:rPr>
              <a:t>5</a:t>
            </a:r>
            <a:r>
              <a:rPr lang="zh-CN" altLang="zh-CN" dirty="0">
                <a:solidFill>
                  <a:schemeClr val="tx1"/>
                </a:solidFill>
              </a:rPr>
              <a:t>）若</a:t>
            </a:r>
            <a:r>
              <a:rPr lang="en-US" altLang="zh-CN" i="1" dirty="0">
                <a:solidFill>
                  <a:schemeClr val="tx1"/>
                </a:solidFill>
              </a:rPr>
              <a:t>G </a:t>
            </a:r>
            <a:r>
              <a:rPr lang="zh-CN" altLang="zh-CN" dirty="0">
                <a:solidFill>
                  <a:schemeClr val="tx1"/>
                </a:solidFill>
              </a:rPr>
              <a:t>是无环图，则在</a:t>
            </a:r>
            <a:r>
              <a:rPr lang="en-US" altLang="zh-CN" i="1" dirty="0">
                <a:solidFill>
                  <a:schemeClr val="tx1"/>
                </a:solidFill>
              </a:rPr>
              <a:t>A</a:t>
            </a:r>
            <a:r>
              <a:rPr lang="en-US" altLang="zh-CN" i="1" baseline="-25000" dirty="0">
                <a:solidFill>
                  <a:schemeClr val="tx1"/>
                </a:solidFill>
              </a:rPr>
              <a:t>G </a:t>
            </a:r>
            <a:r>
              <a:rPr lang="zh-CN" altLang="zh-CN" dirty="0">
                <a:solidFill>
                  <a:schemeClr val="tx1"/>
                </a:solidFill>
              </a:rPr>
              <a:t>中，每一行元素的和等于对应顶点的度数，所有元素的和等于边个数的两倍，即</a:t>
            </a:r>
            <a:r>
              <a:rPr lang="en-US" altLang="zh-CN" dirty="0">
                <a:solidFill>
                  <a:schemeClr val="tx1"/>
                </a:solidFill>
              </a:rPr>
              <a:t>2</a:t>
            </a:r>
            <a:r>
              <a:rPr lang="en-US" altLang="zh-CN" i="1" dirty="0">
                <a:solidFill>
                  <a:schemeClr val="tx1"/>
                </a:solidFill>
              </a:rPr>
              <a:t>q</a:t>
            </a:r>
            <a:r>
              <a:rPr lang="zh-CN" altLang="zh-CN" dirty="0">
                <a:solidFill>
                  <a:schemeClr val="tx1"/>
                </a:solidFill>
              </a:rPr>
              <a:t>。</a:t>
            </a:r>
          </a:p>
          <a:p>
            <a:endParaRPr lang="zh-CN" altLang="en-US" dirty="0"/>
          </a:p>
        </p:txBody>
      </p:sp>
      <p:sp>
        <p:nvSpPr>
          <p:cNvPr id="44749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7489" name="Object 1"/>
          <p:cNvGraphicFramePr>
            <a:graphicFrameLocks noChangeAspect="1"/>
          </p:cNvGraphicFramePr>
          <p:nvPr>
            <p:extLst>
              <p:ext uri="{D42A27DB-BD31-4B8C-83A1-F6EECF244321}">
                <p14:modId xmlns:p14="http://schemas.microsoft.com/office/powerpoint/2010/main" val="345160861"/>
              </p:ext>
            </p:extLst>
          </p:nvPr>
        </p:nvGraphicFramePr>
        <p:xfrm>
          <a:off x="839416" y="476672"/>
          <a:ext cx="1048678" cy="476672"/>
        </p:xfrm>
        <a:graphic>
          <a:graphicData uri="http://schemas.openxmlformats.org/presentationml/2006/ole">
            <mc:AlternateContent xmlns:mc="http://schemas.openxmlformats.org/markup-compatibility/2006">
              <mc:Choice xmlns:v="urn:schemas-microsoft-com:vml" Requires="v">
                <p:oleObj spid="_x0000_s448217" r:id="rId3" imgW="419100" imgH="190500" progId="">
                  <p:embed/>
                </p:oleObj>
              </mc:Choice>
              <mc:Fallback>
                <p:oleObj r:id="rId3" imgW="419100" imgH="1905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476672"/>
                        <a:ext cx="1048678"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图片 3">
            <a:extLst>
              <a:ext uri="{FF2B5EF4-FFF2-40B4-BE49-F238E27FC236}">
                <a16:creationId xmlns:a16="http://schemas.microsoft.com/office/drawing/2014/main" id="{BE9F2DF2-BAD0-4430-B4B9-C86DADDD6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07573"/>
            <a:ext cx="12192000" cy="20578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5400" y="44624"/>
            <a:ext cx="10871200" cy="4104456"/>
          </a:xfrm>
        </p:spPr>
        <p:txBody>
          <a:bodyPr/>
          <a:lstStyle/>
          <a:p>
            <a:r>
              <a:rPr lang="zh-CN" altLang="zh-CN" b="1" dirty="0">
                <a:solidFill>
                  <a:srgbClr val="C00000"/>
                </a:solidFill>
              </a:rPr>
              <a:t>例</a:t>
            </a:r>
            <a:r>
              <a:rPr lang="en-US" altLang="zh-CN" b="1" dirty="0">
                <a:solidFill>
                  <a:srgbClr val="C00000"/>
                </a:solidFill>
              </a:rPr>
              <a:t>5.12  </a:t>
            </a:r>
            <a:r>
              <a:rPr lang="zh-CN" altLang="zh-CN" b="1" dirty="0">
                <a:solidFill>
                  <a:srgbClr val="C00000"/>
                </a:solidFill>
              </a:rPr>
              <a:t>求图</a:t>
            </a:r>
            <a:r>
              <a:rPr lang="en-US" altLang="zh-CN" b="1" dirty="0">
                <a:solidFill>
                  <a:srgbClr val="C00000"/>
                </a:solidFill>
              </a:rPr>
              <a:t>5.5</a:t>
            </a:r>
            <a:r>
              <a:rPr lang="zh-CN" altLang="zh-CN" b="1" dirty="0">
                <a:solidFill>
                  <a:srgbClr val="C00000"/>
                </a:solidFill>
              </a:rPr>
              <a:t>中三个图的邻接矩阵。</a:t>
            </a:r>
          </a:p>
          <a:p>
            <a:r>
              <a:rPr lang="zh-CN" altLang="zh-CN" dirty="0"/>
              <a:t>解</a:t>
            </a:r>
            <a:r>
              <a:rPr lang="en-US" altLang="zh-CN" dirty="0"/>
              <a:t>  </a:t>
            </a:r>
            <a:r>
              <a:rPr lang="zh-CN" altLang="zh-CN" dirty="0"/>
              <a:t>图</a:t>
            </a:r>
            <a:r>
              <a:rPr lang="en-US" altLang="zh-CN" dirty="0"/>
              <a:t>5.5</a:t>
            </a:r>
            <a:r>
              <a:rPr lang="zh-CN" altLang="zh-CN" dirty="0"/>
              <a:t>中三个图的邻接矩阵如下，其中，图（</a:t>
            </a:r>
            <a:r>
              <a:rPr lang="en-US" altLang="zh-CN" dirty="0"/>
              <a:t>a</a:t>
            </a:r>
            <a:r>
              <a:rPr lang="zh-CN" altLang="zh-CN" dirty="0"/>
              <a:t>）和图（</a:t>
            </a:r>
            <a:r>
              <a:rPr lang="en-US" altLang="zh-CN" dirty="0"/>
              <a:t>b</a:t>
            </a:r>
            <a:r>
              <a:rPr lang="zh-CN" altLang="zh-CN" dirty="0"/>
              <a:t>）的顶点次序为（</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a:t>
            </a:r>
            <a:r>
              <a:rPr lang="en-US" altLang="zh-CN" dirty="0"/>
              <a:t>7</a:t>
            </a:r>
            <a:r>
              <a:rPr lang="zh-CN" altLang="zh-CN" dirty="0"/>
              <a:t>）。图（</a:t>
            </a:r>
            <a:r>
              <a:rPr lang="en-US" altLang="zh-CN" dirty="0"/>
              <a:t>c</a:t>
            </a:r>
            <a:r>
              <a:rPr lang="zh-CN" altLang="zh-CN" dirty="0"/>
              <a:t>）的顶点次序为（</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endParaRPr lang="zh-CN" altLang="zh-CN" dirty="0"/>
          </a:p>
          <a:p>
            <a:endParaRPr lang="zh-CN" altLang="en-US" dirty="0"/>
          </a:p>
        </p:txBody>
      </p:sp>
      <p:pic>
        <p:nvPicPr>
          <p:cNvPr id="446465"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343472" y="1482846"/>
            <a:ext cx="8568952" cy="2594226"/>
          </a:xfrm>
          <a:prstGeom prst="rect">
            <a:avLst/>
          </a:prstGeom>
          <a:noFill/>
          <a:ln w="9525">
            <a:noFill/>
            <a:miter lim="800000"/>
            <a:headEnd/>
            <a:tailEnd/>
          </a:ln>
        </p:spPr>
      </p:pic>
      <p:pic>
        <p:nvPicPr>
          <p:cNvPr id="4" name="Picture 1" descr="6-07">
            <a:extLst>
              <a:ext uri="{FF2B5EF4-FFF2-40B4-BE49-F238E27FC236}">
                <a16:creationId xmlns:a16="http://schemas.microsoft.com/office/drawing/2014/main" id="{008A2E15-8B91-4015-8A7E-3927FF9080F5}"/>
              </a:ext>
            </a:extLst>
          </p:cNvPr>
          <p:cNvPicPr>
            <a:picLocks noChangeAspect="1" noChangeArrowheads="1"/>
          </p:cNvPicPr>
          <p:nvPr/>
        </p:nvPicPr>
        <p:blipFill>
          <a:blip r:embed="rId3" cstate="print"/>
          <a:srcRect b="23875"/>
          <a:stretch>
            <a:fillRect/>
          </a:stretch>
        </p:blipFill>
        <p:spPr bwMode="auto">
          <a:xfrm>
            <a:off x="2567608" y="4293096"/>
            <a:ext cx="6658703" cy="2069860"/>
          </a:xfrm>
          <a:prstGeom prst="rect">
            <a:avLst/>
          </a:prstGeom>
          <a:noFill/>
          <a:ln w="9525">
            <a:noFill/>
            <a:miter lim="800000"/>
            <a:headEnd/>
            <a:tailEnd/>
          </a:ln>
        </p:spPr>
      </p:pic>
      <p:pic>
        <p:nvPicPr>
          <p:cNvPr id="5" name="Picture 2" descr="6-07">
            <a:extLst>
              <a:ext uri="{FF2B5EF4-FFF2-40B4-BE49-F238E27FC236}">
                <a16:creationId xmlns:a16="http://schemas.microsoft.com/office/drawing/2014/main" id="{F67087B5-F640-4721-8210-B7E80B8C7227}"/>
              </a:ext>
            </a:extLst>
          </p:cNvPr>
          <p:cNvPicPr>
            <a:picLocks noChangeArrowheads="1"/>
          </p:cNvPicPr>
          <p:nvPr/>
        </p:nvPicPr>
        <p:blipFill>
          <a:blip r:embed="rId3" cstate="print"/>
          <a:srcRect t="88956" b="2711"/>
          <a:stretch>
            <a:fillRect/>
          </a:stretch>
        </p:blipFill>
        <p:spPr bwMode="auto">
          <a:xfrm>
            <a:off x="2567609" y="6362956"/>
            <a:ext cx="6658702" cy="28803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445441"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07368" y="620688"/>
            <a:ext cx="11336677" cy="3024336"/>
          </a:xfrm>
          <a:prstGeom prst="rect">
            <a:avLst/>
          </a:prstGeom>
          <a:noFill/>
          <a:ln w="9525">
            <a:noFill/>
            <a:miter lim="800000"/>
            <a:headEnd/>
            <a:tailEnd/>
          </a:ln>
        </p:spPr>
      </p:pic>
      <p:sp>
        <p:nvSpPr>
          <p:cNvPr id="2" name="文本框 1">
            <a:extLst>
              <a:ext uri="{FF2B5EF4-FFF2-40B4-BE49-F238E27FC236}">
                <a16:creationId xmlns:a16="http://schemas.microsoft.com/office/drawing/2014/main" id="{3A46828B-D9D0-4B5D-8B08-258E4F4E1EA4}"/>
              </a:ext>
            </a:extLst>
          </p:cNvPr>
          <p:cNvSpPr txBox="1"/>
          <p:nvPr/>
        </p:nvSpPr>
        <p:spPr>
          <a:xfrm>
            <a:off x="407368" y="188640"/>
            <a:ext cx="8959504" cy="400110"/>
          </a:xfrm>
          <a:prstGeom prst="rect">
            <a:avLst/>
          </a:prstGeom>
          <a:noFill/>
        </p:spPr>
        <p:txBody>
          <a:bodyPr wrap="none" rtlCol="0">
            <a:spAutoFit/>
          </a:bodyPr>
          <a:lstStyle/>
          <a:p>
            <a:r>
              <a:rPr lang="zh-CN" altLang="zh-CN" sz="2000" b="1" dirty="0"/>
              <a:t>在一个图里，两个顶点之间的通路的数目，可以用这个图的邻接矩阵来确定。</a:t>
            </a:r>
            <a:endParaRPr lang="zh-CN" altLang="en-US" dirty="0"/>
          </a:p>
        </p:txBody>
      </p:sp>
      <p:pic>
        <p:nvPicPr>
          <p:cNvPr id="4" name="Picture 1">
            <a:extLst>
              <a:ext uri="{FF2B5EF4-FFF2-40B4-BE49-F238E27FC236}">
                <a16:creationId xmlns:a16="http://schemas.microsoft.com/office/drawing/2014/main" id="{A2B8CFF5-2EA5-440D-AF86-24D533CBC10E}"/>
              </a:ext>
            </a:extLst>
          </p:cNvPr>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407368" y="3647659"/>
            <a:ext cx="11366803" cy="306632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443393"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185139" y="188640"/>
            <a:ext cx="11821721" cy="2376264"/>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1E576D34-8CD2-40F3-8C60-F570B89436BB}"/>
              </a:ext>
            </a:extLst>
          </p:cNvPr>
          <p:cNvSpPr>
            <a:spLocks noGrp="1"/>
          </p:cNvSpPr>
          <p:nvPr>
            <p:ph type="body" sz="quarter" idx="10"/>
          </p:nvPr>
        </p:nvSpPr>
        <p:spPr>
          <a:xfrm>
            <a:off x="839416" y="2564904"/>
            <a:ext cx="10871200" cy="647278"/>
          </a:xfrm>
        </p:spPr>
        <p:txBody>
          <a:bodyPr/>
          <a:lstStyle/>
          <a:p>
            <a:r>
              <a:rPr lang="zh-CN" altLang="zh-CN" dirty="0"/>
              <a:t>解</a:t>
            </a:r>
            <a:r>
              <a:rPr lang="en-US" altLang="zh-CN" dirty="0"/>
              <a:t>  </a:t>
            </a:r>
            <a:r>
              <a:rPr lang="zh-CN" altLang="zh-CN" dirty="0"/>
              <a:t>（</a:t>
            </a:r>
            <a:r>
              <a:rPr lang="en-US" altLang="zh-CN" dirty="0"/>
              <a:t>1</a:t>
            </a:r>
            <a:r>
              <a:rPr lang="zh-CN" altLang="zh-CN" dirty="0"/>
              <a:t>）图</a:t>
            </a:r>
            <a:r>
              <a:rPr lang="en-US" altLang="zh-CN" dirty="0"/>
              <a:t>5.5</a:t>
            </a:r>
            <a:r>
              <a:rPr lang="zh-CN" altLang="zh-CN" dirty="0"/>
              <a:t>（</a:t>
            </a:r>
            <a:r>
              <a:rPr lang="en-US" altLang="zh-CN" dirty="0"/>
              <a:t>a</a:t>
            </a:r>
            <a:r>
              <a:rPr lang="zh-CN" altLang="zh-CN" dirty="0"/>
              <a:t>）的邻接矩阵</a:t>
            </a:r>
            <a:r>
              <a:rPr lang="en-US" altLang="zh-CN" i="1" dirty="0"/>
              <a:t>A</a:t>
            </a:r>
            <a:r>
              <a:rPr lang="en-US" altLang="zh-CN" baseline="-25000" dirty="0"/>
              <a:t>1</a:t>
            </a:r>
            <a:r>
              <a:rPr lang="zh-CN" altLang="zh-CN" dirty="0"/>
              <a:t>在上例中已经给出，下面求出</a:t>
            </a:r>
            <a:r>
              <a:rPr lang="en-US" altLang="zh-CN" i="1" dirty="0"/>
              <a:t>A</a:t>
            </a:r>
            <a:r>
              <a:rPr lang="en-US" altLang="zh-CN" baseline="-25000" dirty="0"/>
              <a:t>1</a:t>
            </a:r>
            <a:r>
              <a:rPr lang="zh-CN" altLang="zh-CN" dirty="0"/>
              <a:t>的</a:t>
            </a:r>
            <a:r>
              <a:rPr lang="en-US" altLang="zh-CN" dirty="0"/>
              <a:t>2</a:t>
            </a:r>
            <a:r>
              <a:rPr lang="zh-CN" altLang="zh-CN" dirty="0"/>
              <a:t>次幂和</a:t>
            </a:r>
            <a:r>
              <a:rPr lang="en-US" altLang="zh-CN" dirty="0"/>
              <a:t>3</a:t>
            </a:r>
            <a:r>
              <a:rPr lang="zh-CN" altLang="zh-CN" dirty="0"/>
              <a:t>次幂：</a:t>
            </a:r>
          </a:p>
          <a:p>
            <a:endParaRPr lang="zh-CN" altLang="en-US" dirty="0"/>
          </a:p>
        </p:txBody>
      </p:sp>
      <p:pic>
        <p:nvPicPr>
          <p:cNvPr id="4" name="Picture 1">
            <a:extLst>
              <a:ext uri="{FF2B5EF4-FFF2-40B4-BE49-F238E27FC236}">
                <a16:creationId xmlns:a16="http://schemas.microsoft.com/office/drawing/2014/main" id="{47786233-96A9-45E3-9403-C706AA430A54}"/>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839416" y="3117527"/>
            <a:ext cx="10629281" cy="3647281"/>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234058"/>
            <a:ext cx="10871200" cy="2447475"/>
          </a:xfrm>
        </p:spPr>
        <p:txBody>
          <a:bodyPr/>
          <a:lstStyle/>
          <a:p>
            <a:r>
              <a:rPr lang="zh-CN" altLang="zh-CN" dirty="0">
                <a:solidFill>
                  <a:schemeClr val="tx1"/>
                </a:solidFill>
              </a:rPr>
              <a:t>图</a:t>
            </a:r>
            <a:r>
              <a:rPr lang="en-US" altLang="zh-CN" dirty="0">
                <a:solidFill>
                  <a:schemeClr val="tx1"/>
                </a:solidFill>
              </a:rPr>
              <a:t>5.5</a:t>
            </a:r>
            <a:r>
              <a:rPr lang="zh-CN" altLang="zh-CN" dirty="0">
                <a:solidFill>
                  <a:schemeClr val="tx1"/>
                </a:solidFill>
              </a:rPr>
              <a:t>（</a:t>
            </a:r>
            <a:r>
              <a:rPr lang="en-US" altLang="zh-CN" dirty="0">
                <a:solidFill>
                  <a:schemeClr val="tx1"/>
                </a:solidFill>
              </a:rPr>
              <a:t>a</a:t>
            </a:r>
            <a:r>
              <a:rPr lang="zh-CN" altLang="zh-CN" dirty="0">
                <a:solidFill>
                  <a:schemeClr val="tx1"/>
                </a:solidFill>
              </a:rPr>
              <a:t>）中顶点</a:t>
            </a:r>
            <a:r>
              <a:rPr lang="en-US" altLang="zh-CN" dirty="0">
                <a:solidFill>
                  <a:schemeClr val="tx1"/>
                </a:solidFill>
              </a:rPr>
              <a:t>4</a:t>
            </a:r>
            <a:r>
              <a:rPr lang="zh-CN" altLang="zh-CN" dirty="0">
                <a:solidFill>
                  <a:schemeClr val="tx1"/>
                </a:solidFill>
              </a:rPr>
              <a:t>和顶点</a:t>
            </a:r>
            <a:r>
              <a:rPr lang="en-US" altLang="zh-CN" dirty="0">
                <a:solidFill>
                  <a:schemeClr val="tx1"/>
                </a:solidFill>
              </a:rPr>
              <a:t>7</a:t>
            </a:r>
            <a:r>
              <a:rPr lang="zh-CN" altLang="zh-CN" dirty="0">
                <a:solidFill>
                  <a:schemeClr val="tx1"/>
                </a:solidFill>
              </a:rPr>
              <a:t>之间长度小于或等于</a:t>
            </a:r>
            <a:r>
              <a:rPr lang="en-US" altLang="zh-CN" dirty="0">
                <a:solidFill>
                  <a:schemeClr val="tx1"/>
                </a:solidFill>
              </a:rPr>
              <a:t>3</a:t>
            </a:r>
            <a:r>
              <a:rPr lang="zh-CN" altLang="zh-CN" dirty="0">
                <a:solidFill>
                  <a:schemeClr val="tx1"/>
                </a:solidFill>
              </a:rPr>
              <a:t>的通路的条数为</a:t>
            </a:r>
            <a:endParaRPr lang="en-US" altLang="zh-CN" dirty="0">
              <a:solidFill>
                <a:schemeClr val="tx1"/>
              </a:solidFill>
            </a:endParaRPr>
          </a:p>
          <a:p>
            <a:endParaRPr lang="en-US" altLang="zh-CN" dirty="0">
              <a:solidFill>
                <a:schemeClr val="tx1"/>
              </a:solidFill>
            </a:endParaRPr>
          </a:p>
          <a:p>
            <a:r>
              <a:rPr lang="zh-CN" altLang="zh-CN" dirty="0">
                <a:solidFill>
                  <a:schemeClr val="tx1"/>
                </a:solidFill>
              </a:rPr>
              <a:t>（</a:t>
            </a:r>
            <a:r>
              <a:rPr lang="en-US" altLang="zh-CN" dirty="0">
                <a:solidFill>
                  <a:schemeClr val="tx1"/>
                </a:solidFill>
              </a:rPr>
              <a:t>2</a:t>
            </a:r>
            <a:r>
              <a:rPr lang="zh-CN" altLang="zh-CN" dirty="0">
                <a:solidFill>
                  <a:schemeClr val="tx1"/>
                </a:solidFill>
              </a:rPr>
              <a:t>）由于邻接矩阵</a:t>
            </a:r>
            <a:r>
              <a:rPr lang="en-US" altLang="zh-CN" i="1" dirty="0">
                <a:solidFill>
                  <a:schemeClr val="tx1"/>
                </a:solidFill>
              </a:rPr>
              <a:t>A</a:t>
            </a:r>
            <a:r>
              <a:rPr lang="en-US" altLang="zh-CN" baseline="-25000" dirty="0">
                <a:solidFill>
                  <a:schemeClr val="tx1"/>
                </a:solidFill>
              </a:rPr>
              <a:t>1</a:t>
            </a:r>
            <a:r>
              <a:rPr lang="zh-CN" altLang="zh-CN" dirty="0">
                <a:solidFill>
                  <a:schemeClr val="tx1"/>
                </a:solidFill>
              </a:rPr>
              <a:t>的</a:t>
            </a:r>
            <a:r>
              <a:rPr lang="en-US" altLang="zh-CN" dirty="0">
                <a:solidFill>
                  <a:schemeClr val="tx1"/>
                </a:solidFill>
              </a:rPr>
              <a:t>3</a:t>
            </a:r>
            <a:r>
              <a:rPr lang="zh-CN" altLang="zh-CN" dirty="0">
                <a:solidFill>
                  <a:schemeClr val="tx1"/>
                </a:solidFill>
              </a:rPr>
              <a:t>次幂</a:t>
            </a:r>
            <a:r>
              <a:rPr lang="en-US" altLang="zh-CN" dirty="0">
                <a:solidFill>
                  <a:schemeClr val="tx1"/>
                </a:solidFill>
              </a:rPr>
              <a:t>       </a:t>
            </a:r>
            <a:r>
              <a:rPr lang="zh-CN" altLang="zh-CN" dirty="0">
                <a:solidFill>
                  <a:schemeClr val="tx1"/>
                </a:solidFill>
              </a:rPr>
              <a:t>的元素</a:t>
            </a:r>
            <a:r>
              <a:rPr lang="en-US" altLang="zh-CN" dirty="0">
                <a:solidFill>
                  <a:schemeClr val="tx1"/>
                </a:solidFill>
              </a:rPr>
              <a:t>       </a:t>
            </a:r>
            <a:r>
              <a:rPr lang="zh-CN" altLang="zh-CN" dirty="0">
                <a:solidFill>
                  <a:schemeClr val="tx1"/>
                </a:solidFill>
              </a:rPr>
              <a:t>非零，所以顶点</a:t>
            </a:r>
            <a:r>
              <a:rPr lang="en-US" altLang="zh-CN" dirty="0">
                <a:solidFill>
                  <a:schemeClr val="tx1"/>
                </a:solidFill>
              </a:rPr>
              <a:t>1</a:t>
            </a:r>
            <a:r>
              <a:rPr lang="zh-CN" altLang="zh-CN" dirty="0">
                <a:solidFill>
                  <a:schemeClr val="tx1"/>
                </a:solidFill>
              </a:rPr>
              <a:t>和顶点</a:t>
            </a:r>
            <a:r>
              <a:rPr lang="en-US" altLang="zh-CN" dirty="0">
                <a:solidFill>
                  <a:schemeClr val="tx1"/>
                </a:solidFill>
              </a:rPr>
              <a:t>4</a:t>
            </a:r>
            <a:r>
              <a:rPr lang="zh-CN" altLang="zh-CN" dirty="0">
                <a:solidFill>
                  <a:schemeClr val="tx1"/>
                </a:solidFill>
              </a:rPr>
              <a:t>连通，又由于</a:t>
            </a:r>
            <a:r>
              <a:rPr lang="en-US" altLang="zh-CN" dirty="0">
                <a:solidFill>
                  <a:schemeClr val="tx1"/>
                </a:solidFill>
              </a:rPr>
              <a:t>             </a:t>
            </a:r>
            <a:r>
              <a:rPr lang="zh-CN" altLang="zh-CN" dirty="0">
                <a:solidFill>
                  <a:schemeClr val="tx1"/>
                </a:solidFill>
              </a:rPr>
              <a:t>，所以根据定理</a:t>
            </a:r>
            <a:r>
              <a:rPr lang="en-US" altLang="zh-CN" dirty="0">
                <a:solidFill>
                  <a:schemeClr val="tx1"/>
                </a:solidFill>
              </a:rPr>
              <a:t>5.8</a:t>
            </a:r>
            <a:r>
              <a:rPr lang="zh-CN" altLang="zh-CN" dirty="0">
                <a:solidFill>
                  <a:schemeClr val="tx1"/>
                </a:solidFill>
              </a:rPr>
              <a:t>的推论</a:t>
            </a:r>
            <a:r>
              <a:rPr lang="en-US" altLang="zh-CN" dirty="0">
                <a:solidFill>
                  <a:schemeClr val="tx1"/>
                </a:solidFill>
              </a:rPr>
              <a:t>1</a:t>
            </a:r>
            <a:r>
              <a:rPr lang="zh-CN" altLang="zh-CN" dirty="0">
                <a:solidFill>
                  <a:schemeClr val="tx1"/>
                </a:solidFill>
              </a:rPr>
              <a:t>，已知它们之间的距离为</a:t>
            </a:r>
            <a:r>
              <a:rPr lang="en-US" altLang="zh-CN" dirty="0">
                <a:solidFill>
                  <a:schemeClr val="tx1"/>
                </a:solidFill>
              </a:rPr>
              <a:t>3</a:t>
            </a:r>
            <a:r>
              <a:rPr lang="zh-CN" altLang="zh-CN" dirty="0">
                <a:solidFill>
                  <a:schemeClr val="tx1"/>
                </a:solidFill>
              </a:rPr>
              <a:t>。</a:t>
            </a:r>
            <a:endParaRPr lang="en-US" altLang="zh-CN" dirty="0">
              <a:solidFill>
                <a:schemeClr val="tx1"/>
              </a:solidFill>
            </a:endParaRPr>
          </a:p>
          <a:p>
            <a:r>
              <a:rPr lang="zh-CN" altLang="zh-CN" dirty="0">
                <a:solidFill>
                  <a:schemeClr val="tx1"/>
                </a:solidFill>
              </a:rPr>
              <a:t>如果我们仅须知道顶点之间是否连通，而不须知道它们之间存在多少条通路，可以引入以下定义。</a:t>
            </a:r>
          </a:p>
          <a:p>
            <a:endParaRPr lang="zh-CN" altLang="zh-CN" dirty="0"/>
          </a:p>
          <a:p>
            <a:endParaRPr lang="zh-CN" altLang="zh-CN" dirty="0"/>
          </a:p>
          <a:p>
            <a:endParaRPr lang="zh-CN" altLang="en-US" dirty="0"/>
          </a:p>
        </p:txBody>
      </p:sp>
      <p:graphicFrame>
        <p:nvGraphicFramePr>
          <p:cNvPr id="454657" name="Object 1"/>
          <p:cNvGraphicFramePr>
            <a:graphicFrameLocks noChangeAspect="1"/>
          </p:cNvGraphicFramePr>
          <p:nvPr>
            <p:extLst>
              <p:ext uri="{D42A27DB-BD31-4B8C-83A1-F6EECF244321}">
                <p14:modId xmlns:p14="http://schemas.microsoft.com/office/powerpoint/2010/main" val="776617148"/>
              </p:ext>
            </p:extLst>
          </p:nvPr>
        </p:nvGraphicFramePr>
        <p:xfrm>
          <a:off x="3647728" y="737320"/>
          <a:ext cx="3835209" cy="504056"/>
        </p:xfrm>
        <a:graphic>
          <a:graphicData uri="http://schemas.openxmlformats.org/presentationml/2006/ole">
            <mc:AlternateContent xmlns:mc="http://schemas.openxmlformats.org/markup-compatibility/2006">
              <mc:Choice xmlns:v="urn:schemas-microsoft-com:vml" Requires="v">
                <p:oleObj spid="_x0000_s718689" r:id="rId3" imgW="1663700" imgH="215900" progId="Equation.DSMT4">
                  <p:embed/>
                </p:oleObj>
              </mc:Choice>
              <mc:Fallback>
                <p:oleObj r:id="rId3" imgW="1663700" imgH="2159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737320"/>
                        <a:ext cx="3835209"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4659" name="Object 3"/>
          <p:cNvGraphicFramePr>
            <a:graphicFrameLocks noChangeAspect="1"/>
          </p:cNvGraphicFramePr>
          <p:nvPr>
            <p:extLst>
              <p:ext uri="{D42A27DB-BD31-4B8C-83A1-F6EECF244321}">
                <p14:modId xmlns:p14="http://schemas.microsoft.com/office/powerpoint/2010/main" val="2624472137"/>
              </p:ext>
            </p:extLst>
          </p:nvPr>
        </p:nvGraphicFramePr>
        <p:xfrm>
          <a:off x="4248472" y="1262432"/>
          <a:ext cx="407368" cy="483000"/>
        </p:xfrm>
        <a:graphic>
          <a:graphicData uri="http://schemas.openxmlformats.org/presentationml/2006/ole">
            <mc:AlternateContent xmlns:mc="http://schemas.openxmlformats.org/markup-compatibility/2006">
              <mc:Choice xmlns:v="urn:schemas-microsoft-com:vml" Requires="v">
                <p:oleObj spid="_x0000_s718690" r:id="rId5" imgW="177569" imgH="215619" progId="Equation.DSMT4">
                  <p:embed/>
                </p:oleObj>
              </mc:Choice>
              <mc:Fallback>
                <p:oleObj r:id="rId5" imgW="177569" imgH="215619"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472" y="1262432"/>
                        <a:ext cx="407368" cy="48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4661" name="Object 5"/>
          <p:cNvGraphicFramePr>
            <a:graphicFrameLocks noChangeAspect="1"/>
          </p:cNvGraphicFramePr>
          <p:nvPr>
            <p:extLst>
              <p:ext uri="{D42A27DB-BD31-4B8C-83A1-F6EECF244321}">
                <p14:modId xmlns:p14="http://schemas.microsoft.com/office/powerpoint/2010/main" val="65871114"/>
              </p:ext>
            </p:extLst>
          </p:nvPr>
        </p:nvGraphicFramePr>
        <p:xfrm>
          <a:off x="5519936" y="1241376"/>
          <a:ext cx="504056" cy="504056"/>
        </p:xfrm>
        <a:graphic>
          <a:graphicData uri="http://schemas.openxmlformats.org/presentationml/2006/ole">
            <mc:AlternateContent xmlns:mc="http://schemas.openxmlformats.org/markup-compatibility/2006">
              <mc:Choice xmlns:v="urn:schemas-microsoft-com:vml" Requires="v">
                <p:oleObj spid="_x0000_s718691" r:id="rId7" imgW="215994" imgH="215994" progId="Equation.DSMT4">
                  <p:embed/>
                </p:oleObj>
              </mc:Choice>
              <mc:Fallback>
                <p:oleObj r:id="rId7" imgW="215994" imgH="215994"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9936" y="1241376"/>
                        <a:ext cx="50405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4663" name="Object 7"/>
          <p:cNvGraphicFramePr>
            <a:graphicFrameLocks noChangeAspect="1"/>
          </p:cNvGraphicFramePr>
          <p:nvPr>
            <p:extLst>
              <p:ext uri="{D42A27DB-BD31-4B8C-83A1-F6EECF244321}">
                <p14:modId xmlns:p14="http://schemas.microsoft.com/office/powerpoint/2010/main" val="1855123410"/>
              </p:ext>
            </p:extLst>
          </p:nvPr>
        </p:nvGraphicFramePr>
        <p:xfrm>
          <a:off x="10416480" y="1196752"/>
          <a:ext cx="932619" cy="476672"/>
        </p:xfrm>
        <a:graphic>
          <a:graphicData uri="http://schemas.openxmlformats.org/presentationml/2006/ole">
            <mc:AlternateContent xmlns:mc="http://schemas.openxmlformats.org/markup-compatibility/2006">
              <mc:Choice xmlns:v="urn:schemas-microsoft-com:vml" Requires="v">
                <p:oleObj spid="_x0000_s718692" r:id="rId9" imgW="431800" imgH="215900" progId="Equation.DSMT4">
                  <p:embed/>
                </p:oleObj>
              </mc:Choice>
              <mc:Fallback>
                <p:oleObj r:id="rId9" imgW="431800" imgH="215900" progId="Equation.DSMT4">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6480" y="1196752"/>
                        <a:ext cx="932619"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本占位符 2">
            <a:extLst>
              <a:ext uri="{FF2B5EF4-FFF2-40B4-BE49-F238E27FC236}">
                <a16:creationId xmlns:a16="http://schemas.microsoft.com/office/drawing/2014/main" id="{9F127EF2-4B72-482E-921D-0D36BAF70820}"/>
              </a:ext>
            </a:extLst>
          </p:cNvPr>
          <p:cNvSpPr txBox="1">
            <a:spLocks/>
          </p:cNvSpPr>
          <p:nvPr/>
        </p:nvSpPr>
        <p:spPr>
          <a:xfrm>
            <a:off x="623392" y="5013176"/>
            <a:ext cx="10871200" cy="1008112"/>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dirty="0"/>
              <a:t>       </a:t>
            </a:r>
            <a:r>
              <a:rPr lang="zh-CN" altLang="en-US" dirty="0">
                <a:solidFill>
                  <a:schemeClr val="tx1"/>
                </a:solidFill>
              </a:rPr>
              <a:t>显然，连通图的连通矩阵的每个元素都是</a:t>
            </a:r>
            <a:r>
              <a:rPr lang="en-US" altLang="zh-CN" dirty="0">
                <a:solidFill>
                  <a:schemeClr val="tx1"/>
                </a:solidFill>
              </a:rPr>
              <a:t>1</a:t>
            </a:r>
            <a:r>
              <a:rPr lang="zh-CN" altLang="en-US" dirty="0">
                <a:solidFill>
                  <a:schemeClr val="tx1"/>
                </a:solidFill>
              </a:rPr>
              <a:t>。但是，用计算机求一个图的连通矩阵却没有求邻接矩阵方便，特别是对于比较复杂的图。这里我们给出一个借助于邻接矩阵求连通矩阵的方法。</a:t>
            </a:r>
          </a:p>
          <a:p>
            <a:endParaRPr lang="zh-CN" altLang="en-US" dirty="0"/>
          </a:p>
        </p:txBody>
      </p:sp>
      <p:pic>
        <p:nvPicPr>
          <p:cNvPr id="2" name="图片 1">
            <a:extLst>
              <a:ext uri="{FF2B5EF4-FFF2-40B4-BE49-F238E27FC236}">
                <a16:creationId xmlns:a16="http://schemas.microsoft.com/office/drawing/2014/main" id="{EA9BA309-AA74-4146-93FA-07D120F4D1E6}"/>
              </a:ext>
            </a:extLst>
          </p:cNvPr>
          <p:cNvPicPr>
            <a:picLocks noChangeAspect="1"/>
          </p:cNvPicPr>
          <p:nvPr/>
        </p:nvPicPr>
        <p:blipFill>
          <a:blip r:embed="rId11"/>
          <a:stretch>
            <a:fillRect/>
          </a:stretch>
        </p:blipFill>
        <p:spPr>
          <a:xfrm>
            <a:off x="270048" y="2924944"/>
            <a:ext cx="11658600" cy="2085975"/>
          </a:xfrm>
          <a:prstGeom prst="rect">
            <a:avLst/>
          </a:prstGeom>
        </p:spPr>
      </p:pic>
      <p:cxnSp>
        <p:nvCxnSpPr>
          <p:cNvPr id="10" name="直接连接符 9">
            <a:extLst>
              <a:ext uri="{FF2B5EF4-FFF2-40B4-BE49-F238E27FC236}">
                <a16:creationId xmlns:a16="http://schemas.microsoft.com/office/drawing/2014/main" id="{9848EDFB-7245-46CA-98AA-B05BEF9149B2}"/>
              </a:ext>
            </a:extLst>
          </p:cNvPr>
          <p:cNvCxnSpPr>
            <a:cxnSpLocks/>
          </p:cNvCxnSpPr>
          <p:nvPr/>
        </p:nvCxnSpPr>
        <p:spPr>
          <a:xfrm>
            <a:off x="1595500" y="3861048"/>
            <a:ext cx="13321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452609"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260952" y="764704"/>
            <a:ext cx="11670096" cy="2448272"/>
          </a:xfrm>
          <a:prstGeom prst="rect">
            <a:avLst/>
          </a:prstGeom>
          <a:noFill/>
          <a:ln w="9525">
            <a:noFill/>
            <a:miter lim="800000"/>
            <a:headEnd/>
            <a:tailEnd/>
          </a:ln>
        </p:spPr>
      </p:pic>
      <p:pic>
        <p:nvPicPr>
          <p:cNvPr id="3" name="图片 2">
            <a:extLst>
              <a:ext uri="{FF2B5EF4-FFF2-40B4-BE49-F238E27FC236}">
                <a16:creationId xmlns:a16="http://schemas.microsoft.com/office/drawing/2014/main" id="{9ED89FE0-6E3E-419C-8749-F9C4BB499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3429000"/>
            <a:ext cx="4558738" cy="341725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692696"/>
            <a:ext cx="10871200" cy="5256212"/>
          </a:xfrm>
          <a:solidFill>
            <a:srgbClr val="F5E4D0"/>
          </a:solidFill>
        </p:spPr>
        <p:txBody>
          <a:bodyPr/>
          <a:lstStyle/>
          <a:p>
            <a:r>
              <a:rPr lang="zh-CN" altLang="zh-CN" b="1" dirty="0">
                <a:solidFill>
                  <a:srgbClr val="C00000"/>
                </a:solidFill>
              </a:rPr>
              <a:t>例</a:t>
            </a:r>
            <a:r>
              <a:rPr lang="en-US" altLang="zh-CN" b="1" dirty="0">
                <a:solidFill>
                  <a:srgbClr val="C00000"/>
                </a:solidFill>
              </a:rPr>
              <a:t>5.14  </a:t>
            </a:r>
            <a:r>
              <a:rPr lang="zh-CN" altLang="zh-CN" b="1" dirty="0">
                <a:solidFill>
                  <a:srgbClr val="C00000"/>
                </a:solidFill>
              </a:rPr>
              <a:t>求图</a:t>
            </a:r>
            <a:r>
              <a:rPr lang="en-US" altLang="zh-CN" b="1" dirty="0">
                <a:solidFill>
                  <a:srgbClr val="C00000"/>
                </a:solidFill>
              </a:rPr>
              <a:t>5.5</a:t>
            </a:r>
            <a:r>
              <a:rPr lang="zh-CN" altLang="zh-CN" b="1" dirty="0">
                <a:solidFill>
                  <a:srgbClr val="C00000"/>
                </a:solidFill>
              </a:rPr>
              <a:t>（</a:t>
            </a:r>
            <a:r>
              <a:rPr lang="en-US" altLang="zh-CN" b="1" dirty="0">
                <a:solidFill>
                  <a:srgbClr val="C00000"/>
                </a:solidFill>
              </a:rPr>
              <a:t>c</a:t>
            </a:r>
            <a:r>
              <a:rPr lang="zh-CN" altLang="zh-CN" b="1" dirty="0">
                <a:solidFill>
                  <a:srgbClr val="C00000"/>
                </a:solidFill>
              </a:rPr>
              <a:t>）的连通矩阵。</a:t>
            </a:r>
          </a:p>
          <a:p>
            <a:r>
              <a:rPr lang="zh-CN" altLang="zh-CN" dirty="0"/>
              <a:t>解</a:t>
            </a:r>
            <a:r>
              <a:rPr lang="en-US" altLang="zh-CN" dirty="0"/>
              <a:t>  </a:t>
            </a:r>
            <a:r>
              <a:rPr lang="zh-CN" altLang="zh-CN" dirty="0"/>
              <a:t>例</a:t>
            </a:r>
            <a:r>
              <a:rPr lang="en-US" altLang="zh-CN" dirty="0"/>
              <a:t>5.12</a:t>
            </a:r>
            <a:r>
              <a:rPr lang="zh-CN" altLang="zh-CN" dirty="0"/>
              <a:t>已经给出了它的邻接矩阵，现先求出它们的幂，然后再按上面的方法求连通矩阵。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zh-CN" altLang="zh-CN" dirty="0"/>
              <a:t>关联矩阵是可以完全表示一个图的另一种方式，其定义如下。</a:t>
            </a:r>
          </a:p>
          <a:p>
            <a:endParaRPr lang="zh-CN" altLang="zh-CN" dirty="0"/>
          </a:p>
          <a:p>
            <a:endParaRPr lang="zh-CN" altLang="en-US" dirty="0"/>
          </a:p>
        </p:txBody>
      </p:sp>
      <p:pic>
        <p:nvPicPr>
          <p:cNvPr id="451585"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631504" y="1772022"/>
            <a:ext cx="8731827" cy="3384376"/>
          </a:xfrm>
          <a:prstGeom prst="rect">
            <a:avLst/>
          </a:prstGeom>
          <a:noFill/>
          <a:ln w="9525">
            <a:noFill/>
            <a:miter lim="800000"/>
            <a:headEnd/>
            <a:tailEnd/>
          </a:ln>
        </p:spPr>
      </p:pic>
      <p:sp>
        <p:nvSpPr>
          <p:cNvPr id="2" name="文本框 1">
            <a:extLst>
              <a:ext uri="{FF2B5EF4-FFF2-40B4-BE49-F238E27FC236}">
                <a16:creationId xmlns:a16="http://schemas.microsoft.com/office/drawing/2014/main" id="{F6199C3C-A665-4289-B3A5-3A95EFFECFF9}"/>
              </a:ext>
            </a:extLst>
          </p:cNvPr>
          <p:cNvSpPr txBox="1"/>
          <p:nvPr/>
        </p:nvSpPr>
        <p:spPr>
          <a:xfrm>
            <a:off x="7536160" y="3985900"/>
            <a:ext cx="720080" cy="523220"/>
          </a:xfrm>
          <a:prstGeom prst="rect">
            <a:avLst/>
          </a:prstGeom>
          <a:solidFill>
            <a:srgbClr val="F5E4D0"/>
          </a:solidFill>
        </p:spPr>
        <p:txBody>
          <a:bodyPr wrap="square" rtlCol="0">
            <a:spAutoFit/>
          </a:bodyPr>
          <a:lstStyle/>
          <a:p>
            <a:pPr algn="r"/>
            <a:r>
              <a:rPr lang="en-US" altLang="zh-CN" sz="2800" i="1" dirty="0"/>
              <a:t>C</a:t>
            </a:r>
            <a:r>
              <a:rPr lang="en-US" altLang="zh-CN" sz="1400" i="1" dirty="0"/>
              <a:t>G</a:t>
            </a:r>
            <a:r>
              <a:rPr lang="en-US" altLang="zh-CN" sz="1400" dirty="0"/>
              <a:t> </a:t>
            </a:r>
            <a:r>
              <a:rPr lang="en-US" altLang="zh-CN" sz="2000" dirty="0"/>
              <a:t>=</a:t>
            </a:r>
            <a:endParaRPr lang="zh-CN" altLang="en-US" sz="14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zh-CN" dirty="0"/>
              <a:t>基本概念</a:t>
            </a:r>
          </a:p>
        </p:txBody>
      </p:sp>
      <p:sp>
        <p:nvSpPr>
          <p:cNvPr id="3" name="文本占位符 2"/>
          <p:cNvSpPr>
            <a:spLocks noGrp="1"/>
          </p:cNvSpPr>
          <p:nvPr>
            <p:ph type="body" sz="quarter" idx="10"/>
          </p:nvPr>
        </p:nvSpPr>
        <p:spPr>
          <a:xfrm>
            <a:off x="537592" y="1098394"/>
            <a:ext cx="10871200" cy="633038"/>
          </a:xfrm>
        </p:spPr>
        <p:txBody>
          <a:bodyPr/>
          <a:lstStyle/>
          <a:p>
            <a:r>
              <a:rPr lang="en-US" altLang="zh-CN" b="1" u="sng" dirty="0">
                <a:solidFill>
                  <a:srgbClr val="00B050"/>
                </a:solidFill>
              </a:rPr>
              <a:t>5.1.1  </a:t>
            </a:r>
            <a:r>
              <a:rPr lang="zh-CN" altLang="zh-CN" b="1" u="sng" dirty="0">
                <a:solidFill>
                  <a:srgbClr val="00B050"/>
                </a:solidFill>
              </a:rPr>
              <a:t>图的定义</a:t>
            </a:r>
          </a:p>
          <a:p>
            <a:r>
              <a:rPr lang="en-US" altLang="zh-CN" dirty="0">
                <a:solidFill>
                  <a:schemeClr val="tx1"/>
                </a:solidFill>
              </a:rPr>
              <a:t>       </a:t>
            </a:r>
            <a:r>
              <a:rPr lang="zh-CN" altLang="zh-CN" dirty="0">
                <a:solidFill>
                  <a:schemeClr val="tx1"/>
                </a:solidFill>
              </a:rPr>
              <a:t>在许多实际问题中，事物之间的某些关系往往可以用图来描述。</a:t>
            </a:r>
            <a:endParaRPr lang="en-US" altLang="zh-CN" dirty="0">
              <a:solidFill>
                <a:schemeClr val="tx1"/>
              </a:solidFill>
            </a:endParaRPr>
          </a:p>
          <a:p>
            <a:r>
              <a:rPr lang="en-US" altLang="zh-CN" dirty="0">
                <a:solidFill>
                  <a:schemeClr val="tx1"/>
                </a:solidFill>
              </a:rPr>
              <a:t>       </a:t>
            </a:r>
            <a:r>
              <a:rPr lang="zh-CN" altLang="zh-CN" dirty="0">
                <a:solidFill>
                  <a:schemeClr val="tx1"/>
                </a:solidFill>
              </a:rPr>
              <a:t>一个图通常包含一些结点及结点之间的连线，图中线段的长度及结点的位置并不重要。因此，图论中的图是一个非常抽象的概念，它可以表示许多具体的东西。下面给出图的数学定义。</a:t>
            </a:r>
          </a:p>
          <a:p>
            <a:endParaRPr lang="zh-CN" altLang="zh-CN" dirty="0"/>
          </a:p>
          <a:p>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占位符 2">
            <a:extLst>
              <a:ext uri="{FF2B5EF4-FFF2-40B4-BE49-F238E27FC236}">
                <a16:creationId xmlns:a16="http://schemas.microsoft.com/office/drawing/2014/main" id="{7CD6AF69-E863-4F5D-8099-D6AFFE4C3059}"/>
              </a:ext>
            </a:extLst>
          </p:cNvPr>
          <p:cNvSpPr txBox="1">
            <a:spLocks/>
          </p:cNvSpPr>
          <p:nvPr/>
        </p:nvSpPr>
        <p:spPr>
          <a:xfrm>
            <a:off x="529234" y="2970362"/>
            <a:ext cx="11255398" cy="2402853"/>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solidFill>
                  <a:schemeClr val="tx1"/>
                </a:solidFill>
              </a:rPr>
              <a:t>定义</a:t>
            </a:r>
            <a:r>
              <a:rPr lang="en-US" altLang="zh-CN" b="1" dirty="0">
                <a:solidFill>
                  <a:schemeClr val="tx1"/>
                </a:solidFill>
              </a:rPr>
              <a:t>5.1  </a:t>
            </a:r>
            <a:r>
              <a:rPr lang="zh-CN" altLang="en-US" dirty="0">
                <a:solidFill>
                  <a:schemeClr val="tx1"/>
                </a:solidFill>
              </a:rPr>
              <a:t>一个</a:t>
            </a:r>
            <a:r>
              <a:rPr lang="zh-CN" altLang="en-US" b="1" dirty="0">
                <a:solidFill>
                  <a:schemeClr val="tx1"/>
                </a:solidFill>
              </a:rPr>
              <a:t>图</a:t>
            </a:r>
            <a:r>
              <a:rPr lang="en-US" altLang="zh-CN" i="1" dirty="0">
                <a:solidFill>
                  <a:schemeClr val="tx1"/>
                </a:solidFill>
              </a:rPr>
              <a:t>G </a:t>
            </a:r>
            <a:r>
              <a:rPr lang="zh-CN" altLang="en-US" dirty="0">
                <a:solidFill>
                  <a:schemeClr val="tx1"/>
                </a:solidFill>
              </a:rPr>
              <a:t>是一个序偶               ，其中， </a:t>
            </a:r>
            <a:r>
              <a:rPr lang="en-US" altLang="zh-CN" i="1" dirty="0">
                <a:solidFill>
                  <a:schemeClr val="tx1"/>
                </a:solidFill>
              </a:rPr>
              <a:t>V </a:t>
            </a:r>
            <a:r>
              <a:rPr lang="zh-CN" altLang="en-US" dirty="0">
                <a:solidFill>
                  <a:schemeClr val="tx1"/>
                </a:solidFill>
              </a:rPr>
              <a:t>是一个非空集合， </a:t>
            </a:r>
            <a:r>
              <a:rPr lang="en-US" altLang="zh-CN" i="1" dirty="0">
                <a:solidFill>
                  <a:schemeClr val="tx1"/>
                </a:solidFill>
              </a:rPr>
              <a:t>E </a:t>
            </a:r>
            <a:r>
              <a:rPr lang="zh-CN" altLang="en-US" dirty="0">
                <a:solidFill>
                  <a:schemeClr val="tx1"/>
                </a:solidFill>
              </a:rPr>
              <a:t>是</a:t>
            </a:r>
            <a:r>
              <a:rPr lang="en-US" altLang="zh-CN" i="1" dirty="0">
                <a:solidFill>
                  <a:schemeClr val="tx1"/>
                </a:solidFill>
              </a:rPr>
              <a:t>V </a:t>
            </a:r>
            <a:r>
              <a:rPr lang="zh-CN" altLang="en-US" dirty="0">
                <a:solidFill>
                  <a:schemeClr val="tx1"/>
                </a:solidFill>
              </a:rPr>
              <a:t> 的</a:t>
            </a:r>
            <a:r>
              <a:rPr lang="en-US" altLang="zh-CN" dirty="0">
                <a:solidFill>
                  <a:schemeClr val="tx1"/>
                </a:solidFill>
              </a:rPr>
              <a:t>2-</a:t>
            </a:r>
            <a:r>
              <a:rPr lang="zh-CN" altLang="en-US" dirty="0">
                <a:solidFill>
                  <a:schemeClr val="tx1"/>
                </a:solidFill>
              </a:rPr>
              <a:t>元素子集的集合。分别称 </a:t>
            </a:r>
            <a:r>
              <a:rPr lang="en-US" altLang="zh-CN" i="1" dirty="0">
                <a:solidFill>
                  <a:schemeClr val="tx1"/>
                </a:solidFill>
              </a:rPr>
              <a:t>V </a:t>
            </a:r>
            <a:r>
              <a:rPr lang="zh-CN" altLang="en-US" dirty="0">
                <a:solidFill>
                  <a:schemeClr val="tx1"/>
                </a:solidFill>
              </a:rPr>
              <a:t>和 </a:t>
            </a:r>
            <a:r>
              <a:rPr lang="en-US" altLang="zh-CN" i="1" dirty="0">
                <a:solidFill>
                  <a:schemeClr val="tx1"/>
                </a:solidFill>
              </a:rPr>
              <a:t>E </a:t>
            </a:r>
            <a:r>
              <a:rPr lang="zh-CN" altLang="en-US" dirty="0">
                <a:solidFill>
                  <a:schemeClr val="tx1"/>
                </a:solidFill>
              </a:rPr>
              <a:t>是图</a:t>
            </a:r>
            <a:r>
              <a:rPr lang="en-US" altLang="zh-CN" i="1" dirty="0">
                <a:solidFill>
                  <a:schemeClr val="tx1"/>
                </a:solidFill>
              </a:rPr>
              <a:t>G </a:t>
            </a:r>
            <a:r>
              <a:rPr lang="zh-CN" altLang="en-US" dirty="0">
                <a:solidFill>
                  <a:schemeClr val="tx1"/>
                </a:solidFill>
              </a:rPr>
              <a:t>的</a:t>
            </a:r>
            <a:r>
              <a:rPr lang="zh-CN" altLang="en-US" b="1" dirty="0">
                <a:solidFill>
                  <a:schemeClr val="tx1"/>
                </a:solidFill>
              </a:rPr>
              <a:t>顶点集</a:t>
            </a:r>
            <a:r>
              <a:rPr lang="zh-CN" altLang="en-US" dirty="0">
                <a:solidFill>
                  <a:schemeClr val="tx1"/>
                </a:solidFill>
              </a:rPr>
              <a:t>和</a:t>
            </a:r>
            <a:r>
              <a:rPr lang="zh-CN" altLang="en-US" b="1" dirty="0">
                <a:solidFill>
                  <a:schemeClr val="tx1"/>
                </a:solidFill>
              </a:rPr>
              <a:t>边集</a:t>
            </a:r>
            <a:r>
              <a:rPr lang="zh-CN" altLang="en-US" dirty="0">
                <a:solidFill>
                  <a:schemeClr val="tx1"/>
                </a:solidFill>
              </a:rPr>
              <a:t>， </a:t>
            </a:r>
            <a:r>
              <a:rPr lang="en-US" altLang="zh-CN" i="1" dirty="0">
                <a:solidFill>
                  <a:schemeClr val="tx1"/>
                </a:solidFill>
              </a:rPr>
              <a:t>V </a:t>
            </a:r>
            <a:r>
              <a:rPr lang="zh-CN" altLang="en-US" dirty="0">
                <a:solidFill>
                  <a:schemeClr val="tx1"/>
                </a:solidFill>
              </a:rPr>
              <a:t>中的元素是图</a:t>
            </a:r>
            <a:r>
              <a:rPr lang="en-US" altLang="zh-CN" i="1" dirty="0">
                <a:solidFill>
                  <a:schemeClr val="tx1"/>
                </a:solidFill>
              </a:rPr>
              <a:t>G </a:t>
            </a:r>
            <a:r>
              <a:rPr lang="zh-CN" altLang="en-US" dirty="0">
                <a:solidFill>
                  <a:schemeClr val="tx1"/>
                </a:solidFill>
              </a:rPr>
              <a:t>的</a:t>
            </a:r>
            <a:r>
              <a:rPr lang="zh-CN" altLang="en-US" b="1" dirty="0">
                <a:solidFill>
                  <a:schemeClr val="tx1"/>
                </a:solidFill>
              </a:rPr>
              <a:t>顶点</a:t>
            </a:r>
            <a:r>
              <a:rPr lang="zh-CN" altLang="en-US" dirty="0">
                <a:solidFill>
                  <a:schemeClr val="tx1"/>
                </a:solidFill>
              </a:rPr>
              <a:t>， </a:t>
            </a:r>
            <a:r>
              <a:rPr lang="en-US" altLang="zh-CN" i="1" dirty="0">
                <a:solidFill>
                  <a:schemeClr val="tx1"/>
                </a:solidFill>
              </a:rPr>
              <a:t>E </a:t>
            </a:r>
            <a:r>
              <a:rPr lang="zh-CN" altLang="en-US" dirty="0">
                <a:solidFill>
                  <a:schemeClr val="tx1"/>
                </a:solidFill>
              </a:rPr>
              <a:t>中的元素是图</a:t>
            </a:r>
            <a:r>
              <a:rPr lang="en-US" altLang="zh-CN" i="1" dirty="0">
                <a:solidFill>
                  <a:schemeClr val="tx1"/>
                </a:solidFill>
              </a:rPr>
              <a:t>G </a:t>
            </a:r>
            <a:r>
              <a:rPr lang="zh-CN" altLang="en-US" dirty="0">
                <a:solidFill>
                  <a:schemeClr val="tx1"/>
                </a:solidFill>
              </a:rPr>
              <a:t>的</a:t>
            </a:r>
            <a:r>
              <a:rPr lang="zh-CN" altLang="en-US" b="1" dirty="0">
                <a:solidFill>
                  <a:schemeClr val="tx1"/>
                </a:solidFill>
              </a:rPr>
              <a:t>边</a:t>
            </a:r>
            <a:r>
              <a:rPr lang="zh-CN" altLang="en-US" dirty="0">
                <a:solidFill>
                  <a:schemeClr val="tx1"/>
                </a:solidFill>
              </a:rPr>
              <a:t>。</a:t>
            </a:r>
          </a:p>
          <a:p>
            <a:r>
              <a:rPr lang="zh-CN" altLang="en-US" dirty="0">
                <a:solidFill>
                  <a:schemeClr val="tx1"/>
                </a:solidFill>
              </a:rPr>
              <a:t>说明：（</a:t>
            </a:r>
            <a:r>
              <a:rPr lang="en-US" altLang="zh-CN" dirty="0">
                <a:solidFill>
                  <a:schemeClr val="tx1"/>
                </a:solidFill>
              </a:rPr>
              <a:t>1</a:t>
            </a:r>
            <a:r>
              <a:rPr lang="zh-CN" altLang="en-US" dirty="0">
                <a:solidFill>
                  <a:schemeClr val="tx1"/>
                </a:solidFill>
              </a:rPr>
              <a:t>）在容易引起混淆的情况下，通常把 </a:t>
            </a:r>
            <a:r>
              <a:rPr lang="en-US" altLang="zh-CN" i="1" dirty="0">
                <a:solidFill>
                  <a:schemeClr val="tx1"/>
                </a:solidFill>
              </a:rPr>
              <a:t>V  </a:t>
            </a:r>
            <a:r>
              <a:rPr lang="zh-CN" altLang="en-US" dirty="0">
                <a:solidFill>
                  <a:schemeClr val="tx1"/>
                </a:solidFill>
              </a:rPr>
              <a:t>记为         ， </a:t>
            </a:r>
            <a:r>
              <a:rPr lang="en-US" altLang="zh-CN" i="1" dirty="0">
                <a:solidFill>
                  <a:schemeClr val="tx1"/>
                </a:solidFill>
              </a:rPr>
              <a:t>E </a:t>
            </a:r>
            <a:r>
              <a:rPr lang="zh-CN" altLang="en-US" dirty="0">
                <a:solidFill>
                  <a:schemeClr val="tx1"/>
                </a:solidFill>
              </a:rPr>
              <a:t>记为           。</a:t>
            </a:r>
          </a:p>
          <a:p>
            <a:r>
              <a:rPr lang="zh-CN" altLang="en-US" dirty="0">
                <a:solidFill>
                  <a:schemeClr val="tx1"/>
                </a:solidFill>
              </a:rPr>
              <a:t>（</a:t>
            </a:r>
            <a:r>
              <a:rPr lang="en-US" altLang="zh-CN" dirty="0">
                <a:solidFill>
                  <a:schemeClr val="tx1"/>
                </a:solidFill>
              </a:rPr>
              <a:t>2</a:t>
            </a:r>
            <a:r>
              <a:rPr lang="zh-CN" altLang="en-US" dirty="0">
                <a:solidFill>
                  <a:schemeClr val="tx1"/>
                </a:solidFill>
              </a:rPr>
              <a:t>）对于图                     ，若             ，           ，则通常称它为                </a:t>
            </a:r>
            <a:r>
              <a:rPr lang="zh-CN" altLang="en-US" b="1" dirty="0">
                <a:solidFill>
                  <a:schemeClr val="tx1"/>
                </a:solidFill>
              </a:rPr>
              <a:t>图</a:t>
            </a:r>
            <a:r>
              <a:rPr lang="zh-CN" altLang="en-US" dirty="0">
                <a:solidFill>
                  <a:schemeClr val="tx1"/>
                </a:solidFill>
              </a:rPr>
              <a:t>。 </a:t>
            </a:r>
            <a:r>
              <a:rPr lang="en-US" altLang="zh-CN" i="1" dirty="0">
                <a:solidFill>
                  <a:schemeClr val="tx1"/>
                </a:solidFill>
              </a:rPr>
              <a:t>p </a:t>
            </a:r>
            <a:r>
              <a:rPr lang="zh-CN" altLang="en-US" dirty="0">
                <a:solidFill>
                  <a:schemeClr val="tx1"/>
                </a:solidFill>
              </a:rPr>
              <a:t>称为</a:t>
            </a:r>
            <a:r>
              <a:rPr lang="zh-CN" altLang="en-US" b="1" dirty="0">
                <a:solidFill>
                  <a:schemeClr val="tx1"/>
                </a:solidFill>
              </a:rPr>
              <a:t>图</a:t>
            </a:r>
            <a:r>
              <a:rPr lang="en-US" altLang="zh-CN" b="1" i="1" dirty="0">
                <a:solidFill>
                  <a:schemeClr val="tx1"/>
                </a:solidFill>
              </a:rPr>
              <a:t>G </a:t>
            </a:r>
            <a:r>
              <a:rPr lang="zh-CN" altLang="en-US" b="1" dirty="0">
                <a:solidFill>
                  <a:schemeClr val="tx1"/>
                </a:solidFill>
              </a:rPr>
              <a:t>的阶</a:t>
            </a:r>
            <a:r>
              <a:rPr lang="zh-CN" altLang="en-US" dirty="0">
                <a:solidFill>
                  <a:schemeClr val="tx1"/>
                </a:solidFill>
              </a:rPr>
              <a:t>。边集 </a:t>
            </a:r>
            <a:r>
              <a:rPr lang="en-US" altLang="zh-CN" i="1" dirty="0">
                <a:solidFill>
                  <a:schemeClr val="tx1"/>
                </a:solidFill>
              </a:rPr>
              <a:t>E </a:t>
            </a:r>
            <a:r>
              <a:rPr lang="zh-CN" altLang="en-US" dirty="0">
                <a:solidFill>
                  <a:schemeClr val="tx1"/>
                </a:solidFill>
              </a:rPr>
              <a:t>为空集的图称为</a:t>
            </a:r>
            <a:r>
              <a:rPr lang="zh-CN" altLang="en-US" b="1" dirty="0">
                <a:solidFill>
                  <a:schemeClr val="tx1"/>
                </a:solidFill>
              </a:rPr>
              <a:t>零图</a:t>
            </a:r>
            <a:r>
              <a:rPr lang="zh-CN" altLang="en-US" dirty="0">
                <a:solidFill>
                  <a:schemeClr val="tx1"/>
                </a:solidFill>
              </a:rPr>
              <a:t>，而（</a:t>
            </a:r>
            <a:r>
              <a:rPr lang="en-US" altLang="zh-CN" dirty="0">
                <a:solidFill>
                  <a:schemeClr val="tx1"/>
                </a:solidFill>
              </a:rPr>
              <a:t>1</a:t>
            </a:r>
            <a:r>
              <a:rPr lang="zh-CN" altLang="en-US" dirty="0">
                <a:solidFill>
                  <a:schemeClr val="tx1"/>
                </a:solidFill>
              </a:rPr>
              <a:t>，</a:t>
            </a:r>
            <a:r>
              <a:rPr lang="en-US" altLang="zh-CN" dirty="0">
                <a:solidFill>
                  <a:schemeClr val="tx1"/>
                </a:solidFill>
              </a:rPr>
              <a:t>0</a:t>
            </a:r>
            <a:r>
              <a:rPr lang="zh-CN" altLang="en-US" dirty="0">
                <a:solidFill>
                  <a:schemeClr val="tx1"/>
                </a:solidFill>
              </a:rPr>
              <a:t>）图称为</a:t>
            </a:r>
            <a:r>
              <a:rPr lang="zh-CN" altLang="en-US" b="1" dirty="0">
                <a:solidFill>
                  <a:schemeClr val="tx1"/>
                </a:solidFill>
              </a:rPr>
              <a:t>平凡图</a:t>
            </a:r>
            <a:r>
              <a:rPr lang="zh-CN" altLang="en-US" dirty="0">
                <a:solidFill>
                  <a:schemeClr val="tx1"/>
                </a:solidFill>
              </a:rPr>
              <a:t>。</a:t>
            </a:r>
          </a:p>
        </p:txBody>
      </p:sp>
      <p:graphicFrame>
        <p:nvGraphicFramePr>
          <p:cNvPr id="9" name="Object 1">
            <a:extLst>
              <a:ext uri="{FF2B5EF4-FFF2-40B4-BE49-F238E27FC236}">
                <a16:creationId xmlns:a16="http://schemas.microsoft.com/office/drawing/2014/main" id="{AFA3BB85-FFC1-413C-ADFB-1AEAE2458DA5}"/>
              </a:ext>
            </a:extLst>
          </p:cNvPr>
          <p:cNvGraphicFramePr>
            <a:graphicFrameLocks noChangeAspect="1"/>
          </p:cNvGraphicFramePr>
          <p:nvPr>
            <p:extLst>
              <p:ext uri="{D42A27DB-BD31-4B8C-83A1-F6EECF244321}">
                <p14:modId xmlns:p14="http://schemas.microsoft.com/office/powerpoint/2010/main" val="2350652718"/>
              </p:ext>
            </p:extLst>
          </p:nvPr>
        </p:nvGraphicFramePr>
        <p:xfrm>
          <a:off x="3983088" y="3113584"/>
          <a:ext cx="1055440" cy="356077"/>
        </p:xfrm>
        <a:graphic>
          <a:graphicData uri="http://schemas.openxmlformats.org/presentationml/2006/ole">
            <mc:AlternateContent xmlns:mc="http://schemas.openxmlformats.org/markup-compatibility/2006">
              <mc:Choice xmlns:v="urn:schemas-microsoft-com:vml" Requires="v">
                <p:oleObj spid="_x0000_s729992" r:id="rId3" imgW="558800" imgH="165100" progId="">
                  <p:embed/>
                </p:oleObj>
              </mc:Choice>
              <mc:Fallback>
                <p:oleObj r:id="rId3" imgW="558800" imgH="165100" progId="">
                  <p:embed/>
                  <p:pic>
                    <p:nvPicPr>
                      <p:cNvPr id="23961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088" y="3113584"/>
                        <a:ext cx="1055440" cy="3560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a:extLst>
              <a:ext uri="{FF2B5EF4-FFF2-40B4-BE49-F238E27FC236}">
                <a16:creationId xmlns:a16="http://schemas.microsoft.com/office/drawing/2014/main" id="{6F28242B-5095-45A1-BBED-E9598EA36C7A}"/>
              </a:ext>
            </a:extLst>
          </p:cNvPr>
          <p:cNvGraphicFramePr>
            <a:graphicFrameLocks noChangeAspect="1"/>
          </p:cNvGraphicFramePr>
          <p:nvPr>
            <p:extLst>
              <p:ext uri="{D42A27DB-BD31-4B8C-83A1-F6EECF244321}">
                <p14:modId xmlns:p14="http://schemas.microsoft.com/office/powerpoint/2010/main" val="4269967317"/>
              </p:ext>
            </p:extLst>
          </p:nvPr>
        </p:nvGraphicFramePr>
        <p:xfrm>
          <a:off x="6731310" y="3977680"/>
          <a:ext cx="708162" cy="404664"/>
        </p:xfrm>
        <a:graphic>
          <a:graphicData uri="http://schemas.openxmlformats.org/presentationml/2006/ole">
            <mc:AlternateContent xmlns:mc="http://schemas.openxmlformats.org/markup-compatibility/2006">
              <mc:Choice xmlns:v="urn:schemas-microsoft-com:vml" Requires="v">
                <p:oleObj spid="_x0000_s729993" r:id="rId5" imgW="330057" imgH="190417" progId="">
                  <p:embed/>
                </p:oleObj>
              </mc:Choice>
              <mc:Fallback>
                <p:oleObj r:id="rId5" imgW="330057" imgH="190417" progId="">
                  <p:embed/>
                  <p:pic>
                    <p:nvPicPr>
                      <p:cNvPr id="2396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310" y="3977680"/>
                        <a:ext cx="708162"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a:extLst>
              <a:ext uri="{FF2B5EF4-FFF2-40B4-BE49-F238E27FC236}">
                <a16:creationId xmlns:a16="http://schemas.microsoft.com/office/drawing/2014/main" id="{EB084367-C682-4721-8B55-4BF9FC6D4268}"/>
              </a:ext>
            </a:extLst>
          </p:cNvPr>
          <p:cNvGraphicFramePr>
            <a:graphicFrameLocks noChangeAspect="1"/>
          </p:cNvGraphicFramePr>
          <p:nvPr>
            <p:extLst>
              <p:ext uri="{D42A27DB-BD31-4B8C-83A1-F6EECF244321}">
                <p14:modId xmlns:p14="http://schemas.microsoft.com/office/powerpoint/2010/main" val="3986552141"/>
              </p:ext>
            </p:extLst>
          </p:nvPr>
        </p:nvGraphicFramePr>
        <p:xfrm>
          <a:off x="8429582" y="3977680"/>
          <a:ext cx="810090" cy="462909"/>
        </p:xfrm>
        <a:graphic>
          <a:graphicData uri="http://schemas.openxmlformats.org/presentationml/2006/ole">
            <mc:AlternateContent xmlns:mc="http://schemas.openxmlformats.org/markup-compatibility/2006">
              <mc:Choice xmlns:v="urn:schemas-microsoft-com:vml" Requires="v">
                <p:oleObj spid="_x0000_s729994" r:id="rId7" imgW="330057" imgH="190417" progId="">
                  <p:embed/>
                </p:oleObj>
              </mc:Choice>
              <mc:Fallback>
                <p:oleObj r:id="rId7" imgW="330057" imgH="190417" progId="">
                  <p:embed/>
                  <p:pic>
                    <p:nvPicPr>
                      <p:cNvPr id="23962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9582" y="3977680"/>
                        <a:ext cx="810090" cy="462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7">
            <a:extLst>
              <a:ext uri="{FF2B5EF4-FFF2-40B4-BE49-F238E27FC236}">
                <a16:creationId xmlns:a16="http://schemas.microsoft.com/office/drawing/2014/main" id="{3A9DC19E-DABF-4893-BDC1-FC617E735658}"/>
              </a:ext>
            </a:extLst>
          </p:cNvPr>
          <p:cNvGraphicFramePr>
            <a:graphicFrameLocks noChangeAspect="1"/>
          </p:cNvGraphicFramePr>
          <p:nvPr>
            <p:extLst>
              <p:ext uri="{D42A27DB-BD31-4B8C-83A1-F6EECF244321}">
                <p14:modId xmlns:p14="http://schemas.microsoft.com/office/powerpoint/2010/main" val="791903746"/>
              </p:ext>
            </p:extLst>
          </p:nvPr>
        </p:nvGraphicFramePr>
        <p:xfrm>
          <a:off x="2110881" y="4409728"/>
          <a:ext cx="1471465" cy="476672"/>
        </p:xfrm>
        <a:graphic>
          <a:graphicData uri="http://schemas.openxmlformats.org/presentationml/2006/ole">
            <mc:AlternateContent xmlns:mc="http://schemas.openxmlformats.org/markup-compatibility/2006">
              <mc:Choice xmlns:v="urn:schemas-microsoft-com:vml" Requires="v">
                <p:oleObj spid="_x0000_s729995" r:id="rId9" imgW="673392" imgH="215994" progId="">
                  <p:embed/>
                </p:oleObj>
              </mc:Choice>
              <mc:Fallback>
                <p:oleObj r:id="rId9" imgW="673392" imgH="215994" progId="">
                  <p:embed/>
                  <p:pic>
                    <p:nvPicPr>
                      <p:cNvPr id="23962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0881" y="4409728"/>
                        <a:ext cx="1471465"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9">
            <a:extLst>
              <a:ext uri="{FF2B5EF4-FFF2-40B4-BE49-F238E27FC236}">
                <a16:creationId xmlns:a16="http://schemas.microsoft.com/office/drawing/2014/main" id="{FC916A3B-8E3C-42BD-909D-24D58B02ACDB}"/>
              </a:ext>
            </a:extLst>
          </p:cNvPr>
          <p:cNvGraphicFramePr>
            <a:graphicFrameLocks noChangeAspect="1"/>
          </p:cNvGraphicFramePr>
          <p:nvPr>
            <p:extLst>
              <p:ext uri="{D42A27DB-BD31-4B8C-83A1-F6EECF244321}">
                <p14:modId xmlns:p14="http://schemas.microsoft.com/office/powerpoint/2010/main" val="4094876897"/>
              </p:ext>
            </p:extLst>
          </p:nvPr>
        </p:nvGraphicFramePr>
        <p:xfrm>
          <a:off x="4271120" y="4409728"/>
          <a:ext cx="942365" cy="504056"/>
        </p:xfrm>
        <a:graphic>
          <a:graphicData uri="http://schemas.openxmlformats.org/presentationml/2006/ole">
            <mc:AlternateContent xmlns:mc="http://schemas.openxmlformats.org/markup-compatibility/2006">
              <mc:Choice xmlns:v="urn:schemas-microsoft-com:vml" Requires="v">
                <p:oleObj spid="_x0000_s729996" r:id="rId11" imgW="406048" imgH="215713" progId="">
                  <p:embed/>
                </p:oleObj>
              </mc:Choice>
              <mc:Fallback>
                <p:oleObj r:id="rId11" imgW="406048" imgH="215713" progId="">
                  <p:embed/>
                  <p:pic>
                    <p:nvPicPr>
                      <p:cNvPr id="239625"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1120" y="4409728"/>
                        <a:ext cx="94236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1">
            <a:extLst>
              <a:ext uri="{FF2B5EF4-FFF2-40B4-BE49-F238E27FC236}">
                <a16:creationId xmlns:a16="http://schemas.microsoft.com/office/drawing/2014/main" id="{80AEE375-39AE-4FDD-996D-F2EFD24C11C3}"/>
              </a:ext>
            </a:extLst>
          </p:cNvPr>
          <p:cNvGraphicFramePr>
            <a:graphicFrameLocks noChangeAspect="1"/>
          </p:cNvGraphicFramePr>
          <p:nvPr>
            <p:extLst>
              <p:ext uri="{D42A27DB-BD31-4B8C-83A1-F6EECF244321}">
                <p14:modId xmlns:p14="http://schemas.microsoft.com/office/powerpoint/2010/main" val="1548094098"/>
              </p:ext>
            </p:extLst>
          </p:nvPr>
        </p:nvGraphicFramePr>
        <p:xfrm>
          <a:off x="5423248" y="4409728"/>
          <a:ext cx="849720" cy="476672"/>
        </p:xfrm>
        <a:graphic>
          <a:graphicData uri="http://schemas.openxmlformats.org/presentationml/2006/ole">
            <mc:AlternateContent xmlns:mc="http://schemas.openxmlformats.org/markup-compatibility/2006">
              <mc:Choice xmlns:v="urn:schemas-microsoft-com:vml" Requires="v">
                <p:oleObj spid="_x0000_s729997" r:id="rId13" imgW="393871" imgH="215994" progId="">
                  <p:embed/>
                </p:oleObj>
              </mc:Choice>
              <mc:Fallback>
                <p:oleObj r:id="rId13" imgW="393871" imgH="215994" progId="">
                  <p:embed/>
                  <p:pic>
                    <p:nvPicPr>
                      <p:cNvPr id="239627"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23248" y="4409728"/>
                        <a:ext cx="849720"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3">
            <a:extLst>
              <a:ext uri="{FF2B5EF4-FFF2-40B4-BE49-F238E27FC236}">
                <a16:creationId xmlns:a16="http://schemas.microsoft.com/office/drawing/2014/main" id="{126D2627-F7C6-4427-A1D2-E4A35B611BF3}"/>
              </a:ext>
            </a:extLst>
          </p:cNvPr>
          <p:cNvGraphicFramePr>
            <a:graphicFrameLocks noChangeAspect="1"/>
          </p:cNvGraphicFramePr>
          <p:nvPr>
            <p:extLst>
              <p:ext uri="{D42A27DB-BD31-4B8C-83A1-F6EECF244321}">
                <p14:modId xmlns:p14="http://schemas.microsoft.com/office/powerpoint/2010/main" val="1369058015"/>
              </p:ext>
            </p:extLst>
          </p:nvPr>
        </p:nvGraphicFramePr>
        <p:xfrm>
          <a:off x="7996403" y="4409728"/>
          <a:ext cx="1171261" cy="404664"/>
        </p:xfrm>
        <a:graphic>
          <a:graphicData uri="http://schemas.openxmlformats.org/presentationml/2006/ole">
            <mc:AlternateContent xmlns:mc="http://schemas.openxmlformats.org/markup-compatibility/2006">
              <mc:Choice xmlns:v="urn:schemas-microsoft-com:vml" Requires="v">
                <p:oleObj spid="_x0000_s729998" r:id="rId15" imgW="419100" imgH="190500" progId="">
                  <p:embed/>
                </p:oleObj>
              </mc:Choice>
              <mc:Fallback>
                <p:oleObj r:id="rId15" imgW="419100" imgH="190500" progId="">
                  <p:embed/>
                  <p:pic>
                    <p:nvPicPr>
                      <p:cNvPr id="239629"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6403" y="4409728"/>
                        <a:ext cx="1171261"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6" descr="https://timgsa.baidu.com/timg?image&amp;quality=80&amp;size=b9999_10000&amp;sec=1495040712935&amp;di=373f80e1fcfbb8c1bfe4e4eb65562f1a&amp;imgtype=0&amp;src=http%3A%2F%2Fpic.qiantucdn.com%2F58pic%2F21%2F47%2F79%2F91q58PICxFA_1024.png">
            <a:extLst>
              <a:ext uri="{FF2B5EF4-FFF2-40B4-BE49-F238E27FC236}">
                <a16:creationId xmlns:a16="http://schemas.microsoft.com/office/drawing/2014/main" id="{1443998C-F6CD-4AAD-BECF-3B47CC9C00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289290" y="319599"/>
            <a:ext cx="2119502" cy="125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086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ECAFDC-9AC9-48AA-B40E-4408C2D1F564}"/>
              </a:ext>
            </a:extLst>
          </p:cNvPr>
          <p:cNvPicPr>
            <a:picLocks noChangeAspect="1"/>
          </p:cNvPicPr>
          <p:nvPr/>
        </p:nvPicPr>
        <p:blipFill>
          <a:blip r:embed="rId2"/>
          <a:stretch>
            <a:fillRect/>
          </a:stretch>
        </p:blipFill>
        <p:spPr>
          <a:xfrm>
            <a:off x="552450" y="620688"/>
            <a:ext cx="11087100" cy="2305050"/>
          </a:xfrm>
          <a:prstGeom prst="rect">
            <a:avLst/>
          </a:prstGeom>
        </p:spPr>
      </p:pic>
      <p:pic>
        <p:nvPicPr>
          <p:cNvPr id="5" name="图片 4">
            <a:extLst>
              <a:ext uri="{FF2B5EF4-FFF2-40B4-BE49-F238E27FC236}">
                <a16:creationId xmlns:a16="http://schemas.microsoft.com/office/drawing/2014/main" id="{53B315E5-C041-4883-96D1-D085A03C1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3212976"/>
            <a:ext cx="4558738" cy="341725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06235" y="693490"/>
            <a:ext cx="10871200" cy="5256212"/>
          </a:xfrm>
        </p:spPr>
        <p:txBody>
          <a:bodyPr/>
          <a:lstStyle/>
          <a:p>
            <a:pPr algn="just"/>
            <a:r>
              <a:rPr lang="en-US" altLang="zh-CN" dirty="0"/>
              <a:t>       </a:t>
            </a:r>
            <a:r>
              <a:rPr lang="zh-CN" altLang="zh-CN" dirty="0">
                <a:solidFill>
                  <a:schemeClr val="tx1"/>
                </a:solidFill>
              </a:rPr>
              <a:t>类似于邻接矩阵，关联矩阵依赖于</a:t>
            </a:r>
            <a:r>
              <a:rPr lang="en-US" altLang="zh-CN" dirty="0">
                <a:solidFill>
                  <a:schemeClr val="tx1"/>
                </a:solidFill>
              </a:rPr>
              <a:t> </a:t>
            </a:r>
            <a:r>
              <a:rPr lang="en-US" altLang="zh-CN" i="1" dirty="0">
                <a:solidFill>
                  <a:schemeClr val="tx1"/>
                </a:solidFill>
              </a:rPr>
              <a:t>V </a:t>
            </a:r>
            <a:r>
              <a:rPr lang="zh-CN" altLang="zh-CN" dirty="0">
                <a:solidFill>
                  <a:schemeClr val="tx1"/>
                </a:solidFill>
              </a:rPr>
              <a:t>中各元素的给定次序和</a:t>
            </a:r>
            <a:r>
              <a:rPr lang="en-US" altLang="zh-CN" dirty="0">
                <a:solidFill>
                  <a:schemeClr val="tx1"/>
                </a:solidFill>
              </a:rPr>
              <a:t> </a:t>
            </a:r>
            <a:r>
              <a:rPr lang="en-US" altLang="zh-CN" i="1" dirty="0">
                <a:solidFill>
                  <a:schemeClr val="tx1"/>
                </a:solidFill>
              </a:rPr>
              <a:t>E </a:t>
            </a:r>
            <a:r>
              <a:rPr lang="zh-CN" altLang="zh-CN" dirty="0">
                <a:solidFill>
                  <a:schemeClr val="tx1"/>
                </a:solidFill>
              </a:rPr>
              <a:t>中各元素的给定次序，同样，我们将不考虑这种由于</a:t>
            </a:r>
            <a:r>
              <a:rPr lang="en-US" altLang="zh-CN" dirty="0">
                <a:solidFill>
                  <a:schemeClr val="tx1"/>
                </a:solidFill>
              </a:rPr>
              <a:t> </a:t>
            </a:r>
            <a:r>
              <a:rPr lang="en-US" altLang="zh-CN" i="1" dirty="0">
                <a:solidFill>
                  <a:schemeClr val="tx1"/>
                </a:solidFill>
              </a:rPr>
              <a:t>V </a:t>
            </a:r>
            <a:r>
              <a:rPr lang="zh-CN" altLang="zh-CN" dirty="0">
                <a:solidFill>
                  <a:schemeClr val="tx1"/>
                </a:solidFill>
              </a:rPr>
              <a:t>或</a:t>
            </a:r>
            <a:r>
              <a:rPr lang="en-US" altLang="zh-CN" i="1" dirty="0">
                <a:solidFill>
                  <a:schemeClr val="tx1"/>
                </a:solidFill>
              </a:rPr>
              <a:t>E </a:t>
            </a:r>
            <a:r>
              <a:rPr lang="zh-CN" altLang="zh-CN" dirty="0">
                <a:solidFill>
                  <a:schemeClr val="tx1"/>
                </a:solidFill>
              </a:rPr>
              <a:t>中元素的不同给定次序而引起的关联矩阵的任意性，并选取给定图的任何一个关联矩阵作为该图的关联矩阵。</a:t>
            </a:r>
          </a:p>
          <a:p>
            <a:pPr algn="just"/>
            <a:r>
              <a:rPr lang="zh-CN" altLang="zh-CN" dirty="0">
                <a:solidFill>
                  <a:schemeClr val="tx1"/>
                </a:solidFill>
              </a:rPr>
              <a:t>从关联矩阵</a:t>
            </a:r>
            <a:r>
              <a:rPr lang="en-US" altLang="zh-CN" i="1" dirty="0">
                <a:solidFill>
                  <a:schemeClr val="tx1"/>
                </a:solidFill>
              </a:rPr>
              <a:t>M</a:t>
            </a:r>
            <a:r>
              <a:rPr lang="en-US" altLang="zh-CN" i="1" baseline="-25000" dirty="0">
                <a:solidFill>
                  <a:schemeClr val="tx1"/>
                </a:solidFill>
              </a:rPr>
              <a:t>G </a:t>
            </a:r>
            <a:r>
              <a:rPr lang="zh-CN" altLang="zh-CN" dirty="0">
                <a:solidFill>
                  <a:schemeClr val="tx1"/>
                </a:solidFill>
              </a:rPr>
              <a:t>的定义，可以看出它具有如下性质：</a:t>
            </a:r>
          </a:p>
          <a:p>
            <a:endParaRPr lang="zh-CN" altLang="en-US" dirty="0"/>
          </a:p>
        </p:txBody>
      </p:sp>
      <p:pic>
        <p:nvPicPr>
          <p:cNvPr id="565250"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23392" y="2780928"/>
            <a:ext cx="11037027" cy="324036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836712"/>
            <a:ext cx="10871200" cy="5256212"/>
          </a:xfrm>
        </p:spPr>
        <p:txBody>
          <a:bodyPr/>
          <a:lstStyle/>
          <a:p>
            <a:r>
              <a:rPr lang="zh-CN" altLang="zh-CN" b="1" dirty="0">
                <a:solidFill>
                  <a:srgbClr val="C00000"/>
                </a:solidFill>
              </a:rPr>
              <a:t>例</a:t>
            </a:r>
            <a:r>
              <a:rPr lang="en-US" altLang="zh-CN" b="1" dirty="0">
                <a:solidFill>
                  <a:srgbClr val="C00000"/>
                </a:solidFill>
              </a:rPr>
              <a:t>5.15  </a:t>
            </a:r>
            <a:r>
              <a:rPr lang="zh-CN" altLang="zh-CN" b="1" dirty="0">
                <a:solidFill>
                  <a:srgbClr val="C00000"/>
                </a:solidFill>
              </a:rPr>
              <a:t>图</a:t>
            </a:r>
            <a:r>
              <a:rPr lang="en-US" altLang="zh-CN" b="1" dirty="0">
                <a:solidFill>
                  <a:srgbClr val="C00000"/>
                </a:solidFill>
              </a:rPr>
              <a:t>5.5</a:t>
            </a:r>
            <a:r>
              <a:rPr lang="zh-CN" altLang="zh-CN" b="1" dirty="0">
                <a:solidFill>
                  <a:srgbClr val="C00000"/>
                </a:solidFill>
              </a:rPr>
              <a:t>（</a:t>
            </a:r>
            <a:r>
              <a:rPr lang="en-US" altLang="zh-CN" b="1" dirty="0">
                <a:solidFill>
                  <a:srgbClr val="C00000"/>
                </a:solidFill>
              </a:rPr>
              <a:t>c</a:t>
            </a:r>
            <a:r>
              <a:rPr lang="zh-CN" altLang="zh-CN" b="1" dirty="0">
                <a:solidFill>
                  <a:srgbClr val="C00000"/>
                </a:solidFill>
              </a:rPr>
              <a:t>）的关联矩阵如下，其中顶点的次序为（</a:t>
            </a:r>
            <a:r>
              <a:rPr lang="en-US" altLang="zh-CN" b="1" dirty="0">
                <a:solidFill>
                  <a:srgbClr val="C00000"/>
                </a:solidFill>
              </a:rPr>
              <a:t>3</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5</a:t>
            </a:r>
            <a:r>
              <a:rPr lang="zh-CN" altLang="zh-CN" b="1" dirty="0">
                <a:solidFill>
                  <a:srgbClr val="C00000"/>
                </a:solidFill>
              </a:rPr>
              <a:t>，</a:t>
            </a:r>
            <a:r>
              <a:rPr lang="en-US" altLang="zh-CN" b="1" dirty="0">
                <a:solidFill>
                  <a:srgbClr val="C00000"/>
                </a:solidFill>
              </a:rPr>
              <a:t>6</a:t>
            </a:r>
            <a:r>
              <a:rPr lang="zh-CN" altLang="zh-CN" b="1" dirty="0">
                <a:solidFill>
                  <a:srgbClr val="C00000"/>
                </a:solidFill>
              </a:rPr>
              <a:t>），边的次序为（（</a:t>
            </a:r>
            <a:r>
              <a:rPr lang="en-US" altLang="zh-CN" b="1" dirty="0">
                <a:solidFill>
                  <a:srgbClr val="C00000"/>
                </a:solidFill>
              </a:rPr>
              <a:t>3</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3</a:t>
            </a:r>
            <a:r>
              <a:rPr lang="zh-CN" altLang="zh-CN" b="1" dirty="0">
                <a:solidFill>
                  <a:srgbClr val="C00000"/>
                </a:solidFill>
              </a:rPr>
              <a:t>，</a:t>
            </a:r>
            <a:r>
              <a:rPr lang="en-US" altLang="zh-CN" b="1" dirty="0">
                <a:solidFill>
                  <a:srgbClr val="C00000"/>
                </a:solidFill>
              </a:rPr>
              <a:t>5</a:t>
            </a:r>
            <a:r>
              <a:rPr lang="zh-CN" altLang="zh-CN" b="1" dirty="0">
                <a:solidFill>
                  <a:srgbClr val="C00000"/>
                </a:solidFill>
              </a:rPr>
              <a:t>），（</a:t>
            </a:r>
            <a:r>
              <a:rPr lang="en-US" altLang="zh-CN" b="1" dirty="0">
                <a:solidFill>
                  <a:srgbClr val="C00000"/>
                </a:solidFill>
              </a:rPr>
              <a:t>3</a:t>
            </a:r>
            <a:r>
              <a:rPr lang="zh-CN" altLang="zh-CN" b="1" dirty="0">
                <a:solidFill>
                  <a:srgbClr val="C00000"/>
                </a:solidFill>
              </a:rPr>
              <a:t>，</a:t>
            </a:r>
            <a:r>
              <a:rPr lang="en-US" altLang="zh-CN" b="1" dirty="0">
                <a:solidFill>
                  <a:srgbClr val="C00000"/>
                </a:solidFill>
              </a:rPr>
              <a:t>6</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5</a:t>
            </a:r>
            <a:r>
              <a:rPr lang="zh-CN" altLang="zh-CN" b="1" dirty="0">
                <a:solidFill>
                  <a:srgbClr val="C00000"/>
                </a:solidFill>
              </a:rPr>
              <a:t>），（</a:t>
            </a:r>
            <a:r>
              <a:rPr lang="en-US" altLang="zh-CN" b="1" dirty="0">
                <a:solidFill>
                  <a:srgbClr val="C00000"/>
                </a:solidFill>
              </a:rPr>
              <a:t>4</a:t>
            </a:r>
            <a:r>
              <a:rPr lang="zh-CN" altLang="zh-CN" b="1" dirty="0">
                <a:solidFill>
                  <a:srgbClr val="C00000"/>
                </a:solidFill>
              </a:rPr>
              <a:t>，</a:t>
            </a:r>
            <a:r>
              <a:rPr lang="en-US" altLang="zh-CN" b="1" dirty="0">
                <a:solidFill>
                  <a:srgbClr val="C00000"/>
                </a:solidFill>
              </a:rPr>
              <a:t>6</a:t>
            </a:r>
            <a:r>
              <a:rPr lang="zh-CN" altLang="zh-CN" b="1" dirty="0">
                <a:solidFill>
                  <a:srgbClr val="C00000"/>
                </a:solidFill>
              </a:rPr>
              <a:t>））。</a:t>
            </a:r>
          </a:p>
          <a:p>
            <a:endParaRPr lang="zh-CN" altLang="en-US" dirty="0"/>
          </a:p>
        </p:txBody>
      </p:sp>
      <p:pic>
        <p:nvPicPr>
          <p:cNvPr id="566274"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051387" y="3159409"/>
            <a:ext cx="3786499" cy="1996989"/>
          </a:xfrm>
          <a:prstGeom prst="rect">
            <a:avLst/>
          </a:prstGeom>
          <a:noFill/>
          <a:ln w="9525">
            <a:noFill/>
            <a:miter lim="800000"/>
            <a:headEnd/>
            <a:tailEnd/>
          </a:ln>
        </p:spPr>
      </p:pic>
      <p:grpSp>
        <p:nvGrpSpPr>
          <p:cNvPr id="5" name="组合 4">
            <a:extLst>
              <a:ext uri="{FF2B5EF4-FFF2-40B4-BE49-F238E27FC236}">
                <a16:creationId xmlns:a16="http://schemas.microsoft.com/office/drawing/2014/main" id="{B987320E-069E-488C-93B1-675EAA2B49A0}"/>
              </a:ext>
            </a:extLst>
          </p:cNvPr>
          <p:cNvGrpSpPr/>
          <p:nvPr/>
        </p:nvGrpSpPr>
        <p:grpSpPr>
          <a:xfrm>
            <a:off x="1801715" y="2382982"/>
            <a:ext cx="3913100" cy="3925544"/>
            <a:chOff x="2897201" y="2508802"/>
            <a:chExt cx="1702505" cy="2354977"/>
          </a:xfrm>
        </p:grpSpPr>
        <p:pic>
          <p:nvPicPr>
            <p:cNvPr id="4" name="图片 3">
              <a:extLst>
                <a:ext uri="{FF2B5EF4-FFF2-40B4-BE49-F238E27FC236}">
                  <a16:creationId xmlns:a16="http://schemas.microsoft.com/office/drawing/2014/main" id="{0A582AAC-65E2-4AA2-B966-1F6D94C0982E}"/>
                </a:ext>
              </a:extLst>
            </p:cNvPr>
            <p:cNvPicPr>
              <a:picLocks noChangeAspect="1"/>
            </p:cNvPicPr>
            <p:nvPr/>
          </p:nvPicPr>
          <p:blipFill>
            <a:blip r:embed="rId3"/>
            <a:stretch>
              <a:fillRect/>
            </a:stretch>
          </p:blipFill>
          <p:spPr>
            <a:xfrm>
              <a:off x="2897201" y="2508802"/>
              <a:ext cx="1619250" cy="2181225"/>
            </a:xfrm>
            <a:prstGeom prst="rect">
              <a:avLst/>
            </a:prstGeom>
          </p:spPr>
        </p:pic>
        <p:sp>
          <p:nvSpPr>
            <p:cNvPr id="2" name="文本框 1">
              <a:extLst>
                <a:ext uri="{FF2B5EF4-FFF2-40B4-BE49-F238E27FC236}">
                  <a16:creationId xmlns:a16="http://schemas.microsoft.com/office/drawing/2014/main" id="{D0EE8A5E-08E4-467A-9B04-E5143D28D2C9}"/>
                </a:ext>
              </a:extLst>
            </p:cNvPr>
            <p:cNvSpPr txBox="1"/>
            <p:nvPr/>
          </p:nvSpPr>
          <p:spPr>
            <a:xfrm>
              <a:off x="4182604" y="4494447"/>
              <a:ext cx="417102" cy="369332"/>
            </a:xfrm>
            <a:prstGeom prst="rect">
              <a:avLst/>
            </a:prstGeom>
            <a:noFill/>
          </p:spPr>
          <p:txBody>
            <a:bodyPr wrap="none" rtlCol="0">
              <a:spAutoFit/>
            </a:bodyPr>
            <a:lstStyle/>
            <a:p>
              <a:r>
                <a:rPr lang="en-US" altLang="zh-CN" dirty="0"/>
                <a:t>e4</a:t>
              </a:r>
              <a:endParaRPr lang="zh-CN" altLang="en-US" dirty="0"/>
            </a:p>
          </p:txBody>
        </p:sp>
        <p:sp>
          <p:nvSpPr>
            <p:cNvPr id="6" name="文本框 5">
              <a:extLst>
                <a:ext uri="{FF2B5EF4-FFF2-40B4-BE49-F238E27FC236}">
                  <a16:creationId xmlns:a16="http://schemas.microsoft.com/office/drawing/2014/main" id="{9BEB3C8F-4E08-4532-B1CB-F6E2AEFF601F}"/>
                </a:ext>
              </a:extLst>
            </p:cNvPr>
            <p:cNvSpPr txBox="1"/>
            <p:nvPr/>
          </p:nvSpPr>
          <p:spPr>
            <a:xfrm>
              <a:off x="3484045" y="4148859"/>
              <a:ext cx="417102" cy="369332"/>
            </a:xfrm>
            <a:prstGeom prst="rect">
              <a:avLst/>
            </a:prstGeom>
            <a:noFill/>
          </p:spPr>
          <p:txBody>
            <a:bodyPr wrap="none" rtlCol="0">
              <a:spAutoFit/>
            </a:bodyPr>
            <a:lstStyle/>
            <a:p>
              <a:r>
                <a:rPr lang="en-US" altLang="zh-CN" dirty="0"/>
                <a:t>e1</a:t>
              </a:r>
              <a:endParaRPr lang="zh-CN" altLang="en-US" dirty="0"/>
            </a:p>
          </p:txBody>
        </p:sp>
        <p:sp>
          <p:nvSpPr>
            <p:cNvPr id="7" name="文本框 6">
              <a:extLst>
                <a:ext uri="{FF2B5EF4-FFF2-40B4-BE49-F238E27FC236}">
                  <a16:creationId xmlns:a16="http://schemas.microsoft.com/office/drawing/2014/main" id="{F7FE63AF-C17E-4983-8D20-D75638AE8913}"/>
                </a:ext>
              </a:extLst>
            </p:cNvPr>
            <p:cNvSpPr txBox="1"/>
            <p:nvPr/>
          </p:nvSpPr>
          <p:spPr>
            <a:xfrm>
              <a:off x="2960768" y="3384312"/>
              <a:ext cx="417102" cy="369332"/>
            </a:xfrm>
            <a:prstGeom prst="rect">
              <a:avLst/>
            </a:prstGeom>
            <a:noFill/>
          </p:spPr>
          <p:txBody>
            <a:bodyPr wrap="none" rtlCol="0">
              <a:spAutoFit/>
            </a:bodyPr>
            <a:lstStyle/>
            <a:p>
              <a:r>
                <a:rPr lang="en-US" altLang="zh-CN" dirty="0"/>
                <a:t>e3</a:t>
              </a:r>
              <a:endParaRPr lang="zh-CN" altLang="en-US" dirty="0"/>
            </a:p>
          </p:txBody>
        </p:sp>
        <p:sp>
          <p:nvSpPr>
            <p:cNvPr id="8" name="文本框 7">
              <a:extLst>
                <a:ext uri="{FF2B5EF4-FFF2-40B4-BE49-F238E27FC236}">
                  <a16:creationId xmlns:a16="http://schemas.microsoft.com/office/drawing/2014/main" id="{A07C4675-1948-48EA-A328-034D7C3F1E47}"/>
                </a:ext>
              </a:extLst>
            </p:cNvPr>
            <p:cNvSpPr txBox="1"/>
            <p:nvPr/>
          </p:nvSpPr>
          <p:spPr>
            <a:xfrm>
              <a:off x="3322871" y="2918074"/>
              <a:ext cx="417102" cy="369332"/>
            </a:xfrm>
            <a:prstGeom prst="rect">
              <a:avLst/>
            </a:prstGeom>
            <a:noFill/>
          </p:spPr>
          <p:txBody>
            <a:bodyPr wrap="none" rtlCol="0">
              <a:spAutoFit/>
            </a:bodyPr>
            <a:lstStyle/>
            <a:p>
              <a:r>
                <a:rPr lang="en-US" altLang="zh-CN" dirty="0"/>
                <a:t>e6</a:t>
              </a:r>
              <a:endParaRPr lang="zh-CN" altLang="en-US" dirty="0"/>
            </a:p>
          </p:txBody>
        </p:sp>
        <p:sp>
          <p:nvSpPr>
            <p:cNvPr id="9" name="文本框 8">
              <a:extLst>
                <a:ext uri="{FF2B5EF4-FFF2-40B4-BE49-F238E27FC236}">
                  <a16:creationId xmlns:a16="http://schemas.microsoft.com/office/drawing/2014/main" id="{F7F02DFF-3841-4408-A988-4E623E7C2716}"/>
                </a:ext>
              </a:extLst>
            </p:cNvPr>
            <p:cNvSpPr txBox="1"/>
            <p:nvPr/>
          </p:nvSpPr>
          <p:spPr>
            <a:xfrm>
              <a:off x="3974053" y="3212185"/>
              <a:ext cx="417102" cy="369332"/>
            </a:xfrm>
            <a:prstGeom prst="rect">
              <a:avLst/>
            </a:prstGeom>
            <a:noFill/>
          </p:spPr>
          <p:txBody>
            <a:bodyPr wrap="none" rtlCol="0">
              <a:spAutoFit/>
            </a:bodyPr>
            <a:lstStyle/>
            <a:p>
              <a:r>
                <a:rPr lang="en-US" altLang="zh-CN" dirty="0"/>
                <a:t>e5</a:t>
              </a:r>
              <a:endParaRPr lang="zh-CN" altLang="en-US" dirty="0"/>
            </a:p>
          </p:txBody>
        </p:sp>
        <p:sp>
          <p:nvSpPr>
            <p:cNvPr id="10" name="文本框 9">
              <a:extLst>
                <a:ext uri="{FF2B5EF4-FFF2-40B4-BE49-F238E27FC236}">
                  <a16:creationId xmlns:a16="http://schemas.microsoft.com/office/drawing/2014/main" id="{54A56015-C828-4122-8B68-E6324B246FB7}"/>
                </a:ext>
              </a:extLst>
            </p:cNvPr>
            <p:cNvSpPr txBox="1"/>
            <p:nvPr/>
          </p:nvSpPr>
          <p:spPr>
            <a:xfrm>
              <a:off x="3524693" y="3708462"/>
              <a:ext cx="417102" cy="369332"/>
            </a:xfrm>
            <a:prstGeom prst="rect">
              <a:avLst/>
            </a:prstGeom>
            <a:noFill/>
          </p:spPr>
          <p:txBody>
            <a:bodyPr wrap="none" rtlCol="0">
              <a:spAutoFit/>
            </a:bodyPr>
            <a:lstStyle/>
            <a:p>
              <a:r>
                <a:rPr lang="en-US" altLang="zh-CN" dirty="0"/>
                <a:t>e2</a:t>
              </a:r>
              <a:endParaRPr lang="zh-CN" altLang="en-US"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76672"/>
            <a:ext cx="4838328" cy="314693"/>
          </a:xfrm>
        </p:spPr>
        <p:txBody>
          <a:bodyPr/>
          <a:lstStyle/>
          <a:p>
            <a:r>
              <a:rPr lang="en-US" altLang="zh-CN" dirty="0"/>
              <a:t>5.3  </a:t>
            </a:r>
            <a:r>
              <a:rPr lang="zh-CN" altLang="zh-CN" dirty="0"/>
              <a:t>欧拉图与哈密尔顿图</a:t>
            </a:r>
          </a:p>
        </p:txBody>
      </p:sp>
      <p:sp>
        <p:nvSpPr>
          <p:cNvPr id="3" name="文本占位符 2"/>
          <p:cNvSpPr>
            <a:spLocks noGrp="1"/>
          </p:cNvSpPr>
          <p:nvPr>
            <p:ph type="body" sz="quarter" idx="10"/>
          </p:nvPr>
        </p:nvSpPr>
        <p:spPr>
          <a:xfrm>
            <a:off x="637184" y="908720"/>
            <a:ext cx="10871200" cy="2448272"/>
          </a:xfrm>
        </p:spPr>
        <p:txBody>
          <a:bodyPr/>
          <a:lstStyle/>
          <a:p>
            <a:r>
              <a:rPr lang="en-US" altLang="zh-CN" b="1" u="sng" dirty="0">
                <a:solidFill>
                  <a:srgbClr val="00B050"/>
                </a:solidFill>
              </a:rPr>
              <a:t>5.3.1  </a:t>
            </a:r>
            <a:r>
              <a:rPr lang="zh-CN" altLang="zh-CN" b="1" u="sng" dirty="0">
                <a:solidFill>
                  <a:srgbClr val="00B050"/>
                </a:solidFill>
              </a:rPr>
              <a:t>欧拉图</a:t>
            </a:r>
            <a:r>
              <a:rPr lang="en-US" altLang="zh-CN" b="1" u="sng" dirty="0">
                <a:solidFill>
                  <a:srgbClr val="00B050"/>
                </a:solidFill>
              </a:rPr>
              <a:t>(</a:t>
            </a:r>
            <a:r>
              <a:rPr lang="zh-CN" altLang="en-US" b="1" u="sng" dirty="0">
                <a:solidFill>
                  <a:srgbClr val="00B050"/>
                </a:solidFill>
              </a:rPr>
              <a:t>考虑边的遍历性</a:t>
            </a:r>
            <a:r>
              <a:rPr lang="en-US" altLang="zh-CN" b="1" u="sng" dirty="0">
                <a:solidFill>
                  <a:srgbClr val="00B050"/>
                </a:solidFill>
              </a:rPr>
              <a:t>)</a:t>
            </a:r>
            <a:endParaRPr lang="zh-CN" altLang="zh-CN" b="1" u="sng" dirty="0">
              <a:solidFill>
                <a:srgbClr val="00B050"/>
              </a:solidFill>
            </a:endParaRPr>
          </a:p>
          <a:p>
            <a:pPr algn="just">
              <a:lnSpc>
                <a:spcPct val="200000"/>
              </a:lnSpc>
            </a:pPr>
            <a:r>
              <a:rPr lang="zh-CN" altLang="zh-CN" b="1" dirty="0">
                <a:solidFill>
                  <a:schemeClr val="tx1"/>
                </a:solidFill>
              </a:rPr>
              <a:t>定义</a:t>
            </a:r>
            <a:r>
              <a:rPr lang="en-US" altLang="zh-CN" b="1" dirty="0">
                <a:solidFill>
                  <a:schemeClr val="tx1"/>
                </a:solidFill>
              </a:rPr>
              <a:t>5.15  </a:t>
            </a:r>
            <a:r>
              <a:rPr lang="zh-CN" altLang="zh-CN" dirty="0">
                <a:solidFill>
                  <a:schemeClr val="tx1"/>
                </a:solidFill>
              </a:rPr>
              <a:t>在图</a:t>
            </a:r>
            <a:r>
              <a:rPr lang="en-US" altLang="zh-CN" dirty="0">
                <a:solidFill>
                  <a:schemeClr val="tx1"/>
                </a:solidFill>
              </a:rPr>
              <a:t>(</a:t>
            </a:r>
            <a:r>
              <a:rPr lang="zh-CN" altLang="en-US" dirty="0">
                <a:solidFill>
                  <a:schemeClr val="tx1"/>
                </a:solidFill>
              </a:rPr>
              <a:t>无向图或有向图</a:t>
            </a:r>
            <a:r>
              <a:rPr lang="en-US" altLang="zh-CN" dirty="0">
                <a:solidFill>
                  <a:schemeClr val="tx1"/>
                </a:solidFill>
              </a:rPr>
              <a:t>)</a:t>
            </a:r>
            <a:r>
              <a:rPr lang="zh-CN" altLang="zh-CN" dirty="0">
                <a:solidFill>
                  <a:schemeClr val="tx1"/>
                </a:solidFill>
              </a:rPr>
              <a:t>中，包含了所有边的</a:t>
            </a:r>
            <a:r>
              <a:rPr lang="zh-CN" altLang="zh-CN" u="sng" dirty="0">
                <a:solidFill>
                  <a:schemeClr val="tx1"/>
                </a:solidFill>
              </a:rPr>
              <a:t>简单通路</a:t>
            </a:r>
            <a:r>
              <a:rPr lang="zh-CN" altLang="zh-CN" dirty="0">
                <a:solidFill>
                  <a:schemeClr val="tx1"/>
                </a:solidFill>
              </a:rPr>
              <a:t>称为</a:t>
            </a:r>
            <a:r>
              <a:rPr lang="zh-CN" altLang="zh-CN" b="1" dirty="0">
                <a:solidFill>
                  <a:schemeClr val="tx1"/>
                </a:solidFill>
              </a:rPr>
              <a:t>欧拉通路</a:t>
            </a:r>
            <a:r>
              <a:rPr lang="zh-CN" altLang="zh-CN" dirty="0">
                <a:solidFill>
                  <a:schemeClr val="tx1"/>
                </a:solidFill>
              </a:rPr>
              <a:t>，包含了所有边的</a:t>
            </a:r>
            <a:r>
              <a:rPr lang="zh-CN" altLang="zh-CN" u="sng" dirty="0">
                <a:solidFill>
                  <a:schemeClr val="tx1"/>
                </a:solidFill>
              </a:rPr>
              <a:t>简单回路</a:t>
            </a:r>
            <a:r>
              <a:rPr lang="zh-CN" altLang="zh-CN" dirty="0">
                <a:solidFill>
                  <a:schemeClr val="tx1"/>
                </a:solidFill>
              </a:rPr>
              <a:t>称为</a:t>
            </a:r>
            <a:r>
              <a:rPr lang="zh-CN" altLang="zh-CN" b="1" dirty="0">
                <a:solidFill>
                  <a:schemeClr val="tx1"/>
                </a:solidFill>
              </a:rPr>
              <a:t>欧拉回路</a:t>
            </a:r>
            <a:r>
              <a:rPr lang="zh-CN" altLang="zh-CN" dirty="0">
                <a:solidFill>
                  <a:schemeClr val="tx1"/>
                </a:solidFill>
              </a:rPr>
              <a:t>。具有欧拉回路的图称为</a:t>
            </a:r>
            <a:r>
              <a:rPr lang="zh-CN" altLang="zh-CN" b="1" dirty="0">
                <a:solidFill>
                  <a:schemeClr val="tx1"/>
                </a:solidFill>
              </a:rPr>
              <a:t>欧拉图</a:t>
            </a:r>
            <a:r>
              <a:rPr lang="zh-CN" altLang="zh-CN" dirty="0">
                <a:solidFill>
                  <a:schemeClr val="tx1"/>
                </a:solidFill>
              </a:rPr>
              <a:t>，具有欧拉通路而无欧拉回路的图称为</a:t>
            </a:r>
            <a:r>
              <a:rPr lang="zh-CN" altLang="zh-CN" b="1" dirty="0">
                <a:solidFill>
                  <a:schemeClr val="tx1"/>
                </a:solidFill>
              </a:rPr>
              <a:t>半欧拉图</a:t>
            </a:r>
            <a:r>
              <a:rPr lang="zh-CN" altLang="zh-CN" dirty="0">
                <a:solidFill>
                  <a:schemeClr val="tx1"/>
                </a:solidFill>
              </a:rPr>
              <a:t>。</a:t>
            </a:r>
          </a:p>
          <a:p>
            <a:endParaRPr lang="zh-CN" altLang="zh-CN" dirty="0"/>
          </a:p>
          <a:p>
            <a:endParaRPr lang="zh-CN" altLang="en-US" dirty="0"/>
          </a:p>
        </p:txBody>
      </p:sp>
      <p:pic>
        <p:nvPicPr>
          <p:cNvPr id="5" name="图片 4">
            <a:extLst>
              <a:ext uri="{FF2B5EF4-FFF2-40B4-BE49-F238E27FC236}">
                <a16:creationId xmlns:a16="http://schemas.microsoft.com/office/drawing/2014/main" id="{78DD321A-75D4-4213-8620-45F4C365D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3068960"/>
            <a:ext cx="5708858" cy="4279396"/>
          </a:xfrm>
          <a:prstGeom prst="rect">
            <a:avLst/>
          </a:prstGeom>
        </p:spPr>
      </p:pic>
      <p:cxnSp>
        <p:nvCxnSpPr>
          <p:cNvPr id="6" name="直接连接符 5">
            <a:extLst>
              <a:ext uri="{FF2B5EF4-FFF2-40B4-BE49-F238E27FC236}">
                <a16:creationId xmlns:a16="http://schemas.microsoft.com/office/drawing/2014/main" id="{D55D27E2-0F15-4126-A940-94531B0EAEEF}"/>
              </a:ext>
            </a:extLst>
          </p:cNvPr>
          <p:cNvCxnSpPr/>
          <p:nvPr/>
        </p:nvCxnSpPr>
        <p:spPr>
          <a:xfrm>
            <a:off x="4943872" y="1988840"/>
            <a:ext cx="44644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457EB5-0431-4F33-B4CA-AC8B9FD8888A}"/>
              </a:ext>
            </a:extLst>
          </p:cNvPr>
          <p:cNvPicPr>
            <a:picLocks noChangeAspect="1"/>
          </p:cNvPicPr>
          <p:nvPr/>
        </p:nvPicPr>
        <p:blipFill>
          <a:blip r:embed="rId2"/>
          <a:stretch>
            <a:fillRect/>
          </a:stretch>
        </p:blipFill>
        <p:spPr>
          <a:xfrm>
            <a:off x="2135560" y="116632"/>
            <a:ext cx="8134350" cy="4362450"/>
          </a:xfrm>
          <a:prstGeom prst="rect">
            <a:avLst/>
          </a:prstGeom>
        </p:spPr>
      </p:pic>
      <p:sp>
        <p:nvSpPr>
          <p:cNvPr id="7" name="Rectangle 10">
            <a:extLst>
              <a:ext uri="{FF2B5EF4-FFF2-40B4-BE49-F238E27FC236}">
                <a16:creationId xmlns:a16="http://schemas.microsoft.com/office/drawing/2014/main" id="{229B1AB6-2D5F-4D26-A0FE-5B91C20946E3}"/>
              </a:ext>
            </a:extLst>
          </p:cNvPr>
          <p:cNvSpPr>
            <a:spLocks noChangeArrowheads="1"/>
          </p:cNvSpPr>
          <p:nvPr/>
        </p:nvSpPr>
        <p:spPr bwMode="auto">
          <a:xfrm>
            <a:off x="263352" y="4913108"/>
            <a:ext cx="11737304"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latin typeface="Times New Roman" panose="02020603050405020304" pitchFamily="18" charset="0"/>
              </a:rPr>
              <a:t>上图中，</a:t>
            </a:r>
            <a:r>
              <a:rPr lang="en-US" altLang="zh-CN" b="1" dirty="0">
                <a:latin typeface="Times New Roman" panose="02020603050405020304" pitchFamily="18" charset="0"/>
              </a:rPr>
              <a:t>(1)e1e2e3e4e5</a:t>
            </a:r>
            <a:r>
              <a:rPr lang="zh-CN" altLang="en-US" b="1" dirty="0">
                <a:latin typeface="Times New Roman" panose="02020603050405020304" pitchFamily="18" charset="0"/>
              </a:rPr>
              <a:t>为一条欧拉回路，为欧拉图；</a:t>
            </a:r>
            <a:r>
              <a:rPr lang="en-US" altLang="zh-CN" b="1" dirty="0">
                <a:latin typeface="Times New Roman" panose="02020603050405020304" pitchFamily="18" charset="0"/>
              </a:rPr>
              <a:t> (2)e1e2e3e4e5</a:t>
            </a:r>
            <a:r>
              <a:rPr lang="zh-CN" altLang="en-US" b="1" dirty="0">
                <a:latin typeface="Times New Roman" panose="02020603050405020304" pitchFamily="18" charset="0"/>
              </a:rPr>
              <a:t>为一条欧拉通路，但图中不存在欧拉回路，为半欧拉图；</a:t>
            </a:r>
            <a:r>
              <a:rPr lang="en-US" altLang="zh-CN" b="1" dirty="0">
                <a:latin typeface="Times New Roman" panose="02020603050405020304" pitchFamily="18" charset="0"/>
              </a:rPr>
              <a:t> (4)e1e2e3e4</a:t>
            </a:r>
            <a:r>
              <a:rPr lang="zh-CN" altLang="en-US" b="1" dirty="0">
                <a:latin typeface="Times New Roman" panose="02020603050405020304" pitchFamily="18" charset="0"/>
              </a:rPr>
              <a:t>为一条欧拉回路，为欧拉图；</a:t>
            </a:r>
            <a:r>
              <a:rPr lang="en-US" altLang="zh-CN" b="1" dirty="0">
                <a:latin typeface="Times New Roman" panose="02020603050405020304" pitchFamily="18" charset="0"/>
              </a:rPr>
              <a:t> (3)</a:t>
            </a:r>
            <a:r>
              <a:rPr lang="zh-CN" altLang="en-US" b="1" dirty="0">
                <a:latin typeface="Times New Roman" panose="02020603050405020304" pitchFamily="18" charset="0"/>
              </a:rPr>
              <a:t>、</a:t>
            </a:r>
            <a:r>
              <a:rPr lang="en-US" altLang="zh-CN" b="1" dirty="0">
                <a:latin typeface="Times New Roman" panose="02020603050405020304" pitchFamily="18" charset="0"/>
              </a:rPr>
              <a:t> (5)</a:t>
            </a:r>
            <a:r>
              <a:rPr lang="zh-CN" altLang="en-US" b="1" dirty="0">
                <a:latin typeface="Times New Roman" panose="02020603050405020304" pitchFamily="18" charset="0"/>
              </a:rPr>
              <a:t>、</a:t>
            </a:r>
            <a:r>
              <a:rPr lang="en-US" altLang="zh-CN" b="1" dirty="0">
                <a:latin typeface="Times New Roman" panose="02020603050405020304" pitchFamily="18" charset="0"/>
              </a:rPr>
              <a:t> (6)</a:t>
            </a:r>
            <a:r>
              <a:rPr lang="zh-CN" altLang="en-US" b="1" dirty="0">
                <a:latin typeface="Times New Roman" panose="02020603050405020304" pitchFamily="18" charset="0"/>
              </a:rPr>
              <a:t>既没有欧拉回路，又没有欧拉通路。</a:t>
            </a:r>
          </a:p>
        </p:txBody>
      </p:sp>
      <p:sp>
        <p:nvSpPr>
          <p:cNvPr id="8" name="文本框 7">
            <a:extLst>
              <a:ext uri="{FF2B5EF4-FFF2-40B4-BE49-F238E27FC236}">
                <a16:creationId xmlns:a16="http://schemas.microsoft.com/office/drawing/2014/main" id="{919D0CCA-1304-4BA4-8C60-906F1E219AC3}"/>
              </a:ext>
            </a:extLst>
          </p:cNvPr>
          <p:cNvSpPr txBox="1"/>
          <p:nvPr/>
        </p:nvSpPr>
        <p:spPr>
          <a:xfrm>
            <a:off x="2776575" y="1916832"/>
            <a:ext cx="820891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(2)                                              (3)</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7A67F56-6C89-4DF1-9029-C308DE19C803}"/>
              </a:ext>
            </a:extLst>
          </p:cNvPr>
          <p:cNvSpPr txBox="1"/>
          <p:nvPr/>
        </p:nvSpPr>
        <p:spPr>
          <a:xfrm>
            <a:off x="2855640" y="4499828"/>
            <a:ext cx="871296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                                                (5)                                              (6)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2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567298" name="Picture 2"/>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52016" y="1620409"/>
            <a:ext cx="12000656" cy="3032727"/>
          </a:xfrm>
          <a:prstGeom prst="rect">
            <a:avLst/>
          </a:prstGeom>
          <a:noFill/>
          <a:ln w="9525">
            <a:noFill/>
            <a:miter lim="800000"/>
            <a:headEnd/>
            <a:tailEnd/>
          </a:ln>
        </p:spPr>
      </p:pic>
      <p:sp>
        <p:nvSpPr>
          <p:cNvPr id="2" name="文本框 1">
            <a:extLst>
              <a:ext uri="{FF2B5EF4-FFF2-40B4-BE49-F238E27FC236}">
                <a16:creationId xmlns:a16="http://schemas.microsoft.com/office/drawing/2014/main" id="{4A6D2EB7-D7AE-4BE6-91AF-CE72513BBC83}"/>
              </a:ext>
            </a:extLst>
          </p:cNvPr>
          <p:cNvSpPr txBox="1"/>
          <p:nvPr/>
        </p:nvSpPr>
        <p:spPr>
          <a:xfrm>
            <a:off x="747416" y="386661"/>
            <a:ext cx="11017224" cy="954107"/>
          </a:xfrm>
          <a:prstGeom prst="rect">
            <a:avLst/>
          </a:prstGeom>
          <a:noFill/>
        </p:spPr>
        <p:txBody>
          <a:bodyPr wrap="square" rtlCol="0">
            <a:spAutoFit/>
          </a:bodyPr>
          <a:lstStyle/>
          <a:p>
            <a:r>
              <a:rPr lang="zh-CN" altLang="zh-CN" sz="2800" b="1" dirty="0"/>
              <a:t>定理</a:t>
            </a:r>
            <a:r>
              <a:rPr lang="en-US" altLang="zh-CN" sz="2800" b="1" dirty="0"/>
              <a:t>5.9  </a:t>
            </a:r>
            <a:r>
              <a:rPr lang="zh-CN" altLang="zh-CN" sz="2800" dirty="0"/>
              <a:t>若</a:t>
            </a:r>
            <a:r>
              <a:rPr lang="en-US" altLang="zh-CN" sz="2800" i="1" dirty="0"/>
              <a:t>G </a:t>
            </a:r>
            <a:r>
              <a:rPr lang="zh-CN" altLang="zh-CN" sz="2800" dirty="0"/>
              <a:t>是非平凡的连通图，则下述命题等价。</a:t>
            </a:r>
            <a:endParaRPr lang="en-US" altLang="zh-CN" sz="2800" dirty="0"/>
          </a:p>
          <a:p>
            <a:r>
              <a:rPr lang="zh-CN" altLang="zh-CN" sz="2800" dirty="0"/>
              <a:t>（</a:t>
            </a:r>
            <a:r>
              <a:rPr lang="en-US" altLang="zh-CN" sz="2800" dirty="0"/>
              <a:t>1</a:t>
            </a:r>
            <a:r>
              <a:rPr lang="zh-CN" altLang="zh-CN" sz="2800" dirty="0"/>
              <a:t>）</a:t>
            </a:r>
            <a:r>
              <a:rPr lang="en-US" altLang="zh-CN" sz="2800" i="1" dirty="0"/>
              <a:t>G </a:t>
            </a:r>
            <a:r>
              <a:rPr lang="zh-CN" altLang="zh-CN" sz="2800" dirty="0"/>
              <a:t>是欧拉图。（</a:t>
            </a:r>
            <a:r>
              <a:rPr lang="en-US" altLang="zh-CN" sz="2800" dirty="0"/>
              <a:t>2</a:t>
            </a:r>
            <a:r>
              <a:rPr lang="zh-CN" altLang="zh-CN" sz="2800" dirty="0"/>
              <a:t>）</a:t>
            </a:r>
            <a:r>
              <a:rPr lang="en-US" altLang="zh-CN" sz="2800" i="1" dirty="0"/>
              <a:t>G </a:t>
            </a:r>
            <a:r>
              <a:rPr lang="zh-CN" altLang="zh-CN" sz="2800" dirty="0"/>
              <a:t>中无奇点。</a:t>
            </a:r>
            <a:endParaRPr lang="zh-CN" altLang="en-US" sz="2800" dirty="0"/>
          </a:p>
        </p:txBody>
      </p:sp>
      <p:pic>
        <p:nvPicPr>
          <p:cNvPr id="3" name="Picture 2">
            <a:extLst>
              <a:ext uri="{FF2B5EF4-FFF2-40B4-BE49-F238E27FC236}">
                <a16:creationId xmlns:a16="http://schemas.microsoft.com/office/drawing/2014/main" id="{3F08A701-520B-4ADC-A3E4-EDD12D6AA514}"/>
              </a:ext>
            </a:extLst>
          </p:cNvPr>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4680" y="4725144"/>
            <a:ext cx="11911024" cy="1674187"/>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9F10ACB7-E27C-4386-B5FA-9454ADE44A68}"/>
              </a:ext>
            </a:extLst>
          </p:cNvPr>
          <p:cNvCxnSpPr/>
          <p:nvPr/>
        </p:nvCxnSpPr>
        <p:spPr>
          <a:xfrm>
            <a:off x="1055440" y="1340768"/>
            <a:ext cx="25202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69B4AA9-6291-437A-A751-2DDD23CD32B8}"/>
              </a:ext>
            </a:extLst>
          </p:cNvPr>
          <p:cNvCxnSpPr/>
          <p:nvPr/>
        </p:nvCxnSpPr>
        <p:spPr>
          <a:xfrm>
            <a:off x="4007768" y="1340768"/>
            <a:ext cx="25202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14C0F28-9CAD-49D3-BEBD-7DDC9CB6F19A}"/>
              </a:ext>
            </a:extLst>
          </p:cNvPr>
          <p:cNvCxnSpPr>
            <a:cxnSpLocks/>
          </p:cNvCxnSpPr>
          <p:nvPr/>
        </p:nvCxnSpPr>
        <p:spPr>
          <a:xfrm>
            <a:off x="1343472" y="4221088"/>
            <a:ext cx="2880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74D41DA-1A91-472E-B640-8EC317E3710B}"/>
              </a:ext>
            </a:extLst>
          </p:cNvPr>
          <p:cNvCxnSpPr>
            <a:cxnSpLocks/>
          </p:cNvCxnSpPr>
          <p:nvPr/>
        </p:nvCxnSpPr>
        <p:spPr>
          <a:xfrm>
            <a:off x="747416" y="5949280"/>
            <a:ext cx="110172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3C8D7DF-1E3B-422F-8AF0-86FB35E32453}"/>
              </a:ext>
            </a:extLst>
          </p:cNvPr>
          <p:cNvCxnSpPr>
            <a:cxnSpLocks/>
          </p:cNvCxnSpPr>
          <p:nvPr/>
        </p:nvCxnSpPr>
        <p:spPr>
          <a:xfrm>
            <a:off x="191344" y="6453336"/>
            <a:ext cx="2880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404664"/>
            <a:ext cx="10871200" cy="5256212"/>
          </a:xfrm>
        </p:spPr>
        <p:txBody>
          <a:bodyPr/>
          <a:lstStyle/>
          <a:p>
            <a:r>
              <a:rPr lang="zh-CN" altLang="zh-CN" b="1" dirty="0">
                <a:solidFill>
                  <a:schemeClr val="tx1"/>
                </a:solidFill>
              </a:rPr>
              <a:t>定理</a:t>
            </a:r>
            <a:r>
              <a:rPr lang="en-US" altLang="zh-CN" b="1" dirty="0">
                <a:solidFill>
                  <a:schemeClr val="tx1"/>
                </a:solidFill>
              </a:rPr>
              <a:t>5.10  </a:t>
            </a:r>
            <a:r>
              <a:rPr lang="zh-CN" altLang="zh-CN" dirty="0">
                <a:solidFill>
                  <a:schemeClr val="tx1"/>
                </a:solidFill>
              </a:rPr>
              <a:t>若</a:t>
            </a:r>
            <a:r>
              <a:rPr lang="en-US" altLang="zh-CN" i="1" dirty="0">
                <a:solidFill>
                  <a:schemeClr val="tx1"/>
                </a:solidFill>
              </a:rPr>
              <a:t>G</a:t>
            </a:r>
            <a:r>
              <a:rPr lang="zh-CN" altLang="zh-CN" dirty="0">
                <a:solidFill>
                  <a:schemeClr val="tx1"/>
                </a:solidFill>
              </a:rPr>
              <a:t>是非平凡的连通图，则下述命题等价。</a:t>
            </a:r>
          </a:p>
          <a:p>
            <a:r>
              <a:rPr lang="zh-CN" altLang="zh-CN" b="1" dirty="0">
                <a:solidFill>
                  <a:schemeClr val="tx1"/>
                </a:solidFill>
              </a:rPr>
              <a:t>（</a:t>
            </a:r>
            <a:r>
              <a:rPr lang="en-US" altLang="zh-CN" b="1" dirty="0">
                <a:solidFill>
                  <a:schemeClr val="tx1"/>
                </a:solidFill>
              </a:rPr>
              <a:t>1</a:t>
            </a:r>
            <a:r>
              <a:rPr lang="zh-CN" altLang="zh-CN" b="1" dirty="0">
                <a:solidFill>
                  <a:schemeClr val="tx1"/>
                </a:solidFill>
              </a:rPr>
              <a:t>）</a:t>
            </a:r>
            <a:r>
              <a:rPr lang="en-US" altLang="zh-CN" b="1" i="1" dirty="0">
                <a:solidFill>
                  <a:schemeClr val="tx1"/>
                </a:solidFill>
              </a:rPr>
              <a:t>G </a:t>
            </a:r>
            <a:r>
              <a:rPr lang="zh-CN" altLang="zh-CN" b="1" dirty="0">
                <a:solidFill>
                  <a:schemeClr val="tx1"/>
                </a:solidFill>
              </a:rPr>
              <a:t>是半欧拉图。（</a:t>
            </a:r>
            <a:r>
              <a:rPr lang="en-US" altLang="zh-CN" b="1" dirty="0">
                <a:solidFill>
                  <a:schemeClr val="tx1"/>
                </a:solidFill>
              </a:rPr>
              <a:t>2</a:t>
            </a:r>
            <a:r>
              <a:rPr lang="zh-CN" altLang="zh-CN" b="1" dirty="0">
                <a:solidFill>
                  <a:schemeClr val="tx1"/>
                </a:solidFill>
              </a:rPr>
              <a:t>）</a:t>
            </a:r>
            <a:r>
              <a:rPr lang="en-US" altLang="zh-CN" b="1" i="1" dirty="0">
                <a:solidFill>
                  <a:schemeClr val="tx1"/>
                </a:solidFill>
              </a:rPr>
              <a:t>G </a:t>
            </a:r>
            <a:r>
              <a:rPr lang="zh-CN" altLang="zh-CN" b="1" dirty="0">
                <a:solidFill>
                  <a:schemeClr val="tx1"/>
                </a:solidFill>
              </a:rPr>
              <a:t>中恰有两个奇点，而且这两个奇点即是欧拉通路的起点和终点。</a:t>
            </a:r>
          </a:p>
          <a:p>
            <a:r>
              <a:rPr lang="zh-CN" altLang="zh-CN" b="1" dirty="0">
                <a:solidFill>
                  <a:schemeClr val="tx1"/>
                </a:solidFill>
              </a:rPr>
              <a:t>证明</a:t>
            </a:r>
            <a:r>
              <a:rPr lang="en-US" altLang="zh-CN" dirty="0">
                <a:solidFill>
                  <a:schemeClr val="tx1"/>
                </a:solidFill>
              </a:rPr>
              <a:t>  </a:t>
            </a:r>
            <a:r>
              <a:rPr lang="zh-CN" altLang="zh-CN" dirty="0">
                <a:solidFill>
                  <a:schemeClr val="tx1"/>
                </a:solidFill>
              </a:rPr>
              <a:t>（</a:t>
            </a:r>
            <a:r>
              <a:rPr lang="en-US" altLang="zh-CN" dirty="0">
                <a:solidFill>
                  <a:schemeClr val="tx1"/>
                </a:solidFill>
              </a:rPr>
              <a:t>1</a:t>
            </a:r>
            <a:r>
              <a:rPr lang="zh-CN" altLang="zh-CN" dirty="0">
                <a:solidFill>
                  <a:schemeClr val="tx1"/>
                </a:solidFill>
              </a:rPr>
              <a:t>）</a:t>
            </a:r>
            <a:r>
              <a:rPr lang="en-US" altLang="zh-CN" dirty="0">
                <a:solidFill>
                  <a:schemeClr val="tx1"/>
                </a:solidFill>
              </a:rPr>
              <a:t>    </a:t>
            </a:r>
            <a:r>
              <a:rPr lang="zh-CN" altLang="zh-CN" dirty="0">
                <a:solidFill>
                  <a:schemeClr val="tx1"/>
                </a:solidFill>
              </a:rPr>
              <a:t>（</a:t>
            </a:r>
            <a:r>
              <a:rPr lang="en-US" altLang="zh-CN" dirty="0">
                <a:solidFill>
                  <a:schemeClr val="tx1"/>
                </a:solidFill>
              </a:rPr>
              <a:t>2</a:t>
            </a:r>
            <a:r>
              <a:rPr lang="zh-CN" altLang="zh-CN" dirty="0">
                <a:solidFill>
                  <a:schemeClr val="tx1"/>
                </a:solidFill>
              </a:rPr>
              <a:t>）：若</a:t>
            </a:r>
            <a:r>
              <a:rPr lang="en-US" altLang="zh-CN" i="1" dirty="0">
                <a:solidFill>
                  <a:schemeClr val="tx1"/>
                </a:solidFill>
              </a:rPr>
              <a:t>G</a:t>
            </a:r>
            <a:r>
              <a:rPr lang="zh-CN" altLang="zh-CN" dirty="0">
                <a:solidFill>
                  <a:schemeClr val="tx1"/>
                </a:solidFill>
              </a:rPr>
              <a:t>是连通的而且是半欧拉图，则欧拉通路包含所有的边，也包含了所有顶点。沿着该欧拉通路前进，则只有起点和终点经过奇数次，其他顶点必然经历偶数次，即入顶点和出顶点的次数成对，所以</a:t>
            </a:r>
            <a:r>
              <a:rPr lang="en-US" altLang="zh-CN" i="1" dirty="0">
                <a:solidFill>
                  <a:schemeClr val="tx1"/>
                </a:solidFill>
              </a:rPr>
              <a:t>G </a:t>
            </a:r>
            <a:r>
              <a:rPr lang="zh-CN" altLang="zh-CN" dirty="0">
                <a:solidFill>
                  <a:schemeClr val="tx1"/>
                </a:solidFill>
              </a:rPr>
              <a:t>中恰有两个奇点。</a:t>
            </a:r>
          </a:p>
          <a:p>
            <a:r>
              <a:rPr lang="zh-CN" altLang="zh-CN" dirty="0">
                <a:solidFill>
                  <a:schemeClr val="tx1"/>
                </a:solidFill>
              </a:rPr>
              <a:t>（</a:t>
            </a:r>
            <a:r>
              <a:rPr lang="en-US" altLang="zh-CN" dirty="0">
                <a:solidFill>
                  <a:schemeClr val="tx1"/>
                </a:solidFill>
              </a:rPr>
              <a:t>2</a:t>
            </a:r>
            <a:r>
              <a:rPr lang="zh-CN" altLang="zh-CN" dirty="0">
                <a:solidFill>
                  <a:schemeClr val="tx1"/>
                </a:solidFill>
              </a:rPr>
              <a:t>）</a:t>
            </a:r>
            <a:r>
              <a:rPr lang="en-US" altLang="zh-CN" dirty="0">
                <a:solidFill>
                  <a:schemeClr val="tx1"/>
                </a:solidFill>
              </a:rPr>
              <a:t>     </a:t>
            </a:r>
            <a:r>
              <a:rPr lang="zh-CN" altLang="zh-CN" dirty="0">
                <a:solidFill>
                  <a:schemeClr val="tx1"/>
                </a:solidFill>
              </a:rPr>
              <a:t>（</a:t>
            </a:r>
            <a:r>
              <a:rPr lang="en-US" altLang="zh-CN" dirty="0">
                <a:solidFill>
                  <a:schemeClr val="tx1"/>
                </a:solidFill>
              </a:rPr>
              <a:t>1</a:t>
            </a:r>
            <a:r>
              <a:rPr lang="zh-CN" altLang="zh-CN" dirty="0">
                <a:solidFill>
                  <a:schemeClr val="tx1"/>
                </a:solidFill>
              </a:rPr>
              <a:t>）：在该两个奇点之间连一条边，则新构成的图不含奇点，从而是欧拉图，存在欧拉回路。在该欧拉回路去掉新加入的边，则变成了欧拉通路，即原图</a:t>
            </a:r>
            <a:r>
              <a:rPr lang="en-US" altLang="zh-CN" i="1" dirty="0">
                <a:solidFill>
                  <a:schemeClr val="tx1"/>
                </a:solidFill>
              </a:rPr>
              <a:t>G </a:t>
            </a:r>
            <a:r>
              <a:rPr lang="zh-CN" altLang="zh-CN" dirty="0">
                <a:solidFill>
                  <a:schemeClr val="tx1"/>
                </a:solidFill>
              </a:rPr>
              <a:t>中有欧拉通路，所以，</a:t>
            </a:r>
            <a:r>
              <a:rPr lang="en-US" altLang="zh-CN" i="1" dirty="0">
                <a:solidFill>
                  <a:schemeClr val="tx1"/>
                </a:solidFill>
              </a:rPr>
              <a:t>G </a:t>
            </a:r>
            <a:r>
              <a:rPr lang="zh-CN" altLang="zh-CN" dirty="0">
                <a:solidFill>
                  <a:schemeClr val="tx1"/>
                </a:solidFill>
              </a:rPr>
              <a:t>是半欧拉图。</a:t>
            </a:r>
          </a:p>
          <a:p>
            <a:endParaRPr lang="zh-CN" altLang="en-US" dirty="0"/>
          </a:p>
        </p:txBody>
      </p:sp>
      <p:sp>
        <p:nvSpPr>
          <p:cNvPr id="57446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74465" name="Object 1"/>
          <p:cNvGraphicFramePr>
            <a:graphicFrameLocks noChangeAspect="1"/>
          </p:cNvGraphicFramePr>
          <p:nvPr>
            <p:extLst>
              <p:ext uri="{D42A27DB-BD31-4B8C-83A1-F6EECF244321}">
                <p14:modId xmlns:p14="http://schemas.microsoft.com/office/powerpoint/2010/main" val="2511641302"/>
              </p:ext>
            </p:extLst>
          </p:nvPr>
        </p:nvGraphicFramePr>
        <p:xfrm>
          <a:off x="1377950" y="2807518"/>
          <a:ext cx="421364" cy="332656"/>
        </p:xfrm>
        <a:graphic>
          <a:graphicData uri="http://schemas.openxmlformats.org/presentationml/2006/ole">
            <mc:AlternateContent xmlns:mc="http://schemas.openxmlformats.org/markup-compatibility/2006">
              <mc:Choice xmlns:v="urn:schemas-microsoft-com:vml" Requires="v">
                <p:oleObj spid="_x0000_s719280" r:id="rId3" imgW="177415" imgH="139397" progId="Equation.DSMT4">
                  <p:embed/>
                </p:oleObj>
              </mc:Choice>
              <mc:Fallback>
                <p:oleObj r:id="rId3" imgW="177415" imgH="139397"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50" y="2807518"/>
                        <a:ext cx="421364" cy="332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67" name="Object 3"/>
          <p:cNvGraphicFramePr>
            <a:graphicFrameLocks noChangeAspect="1"/>
          </p:cNvGraphicFramePr>
          <p:nvPr>
            <p:extLst>
              <p:ext uri="{D42A27DB-BD31-4B8C-83A1-F6EECF244321}">
                <p14:modId xmlns:p14="http://schemas.microsoft.com/office/powerpoint/2010/main" val="3545582800"/>
              </p:ext>
            </p:extLst>
          </p:nvPr>
        </p:nvGraphicFramePr>
        <p:xfrm>
          <a:off x="2026022" y="1483990"/>
          <a:ext cx="420688" cy="333375"/>
        </p:xfrm>
        <a:graphic>
          <a:graphicData uri="http://schemas.openxmlformats.org/presentationml/2006/ole">
            <mc:AlternateContent xmlns:mc="http://schemas.openxmlformats.org/markup-compatibility/2006">
              <mc:Choice xmlns:v="urn:schemas-microsoft-com:vml" Requires="v">
                <p:oleObj spid="_x0000_s719281" r:id="rId5" imgW="177415" imgH="139397" progId="Equation.DSMT4">
                  <p:embed/>
                </p:oleObj>
              </mc:Choice>
              <mc:Fallback>
                <p:oleObj r:id="rId5" imgW="177415" imgH="139397"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022" y="1483990"/>
                        <a:ext cx="420688"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a:extLst>
              <a:ext uri="{FF2B5EF4-FFF2-40B4-BE49-F238E27FC236}">
                <a16:creationId xmlns:a16="http://schemas.microsoft.com/office/drawing/2014/main" id="{9A09F36E-3859-4C45-AD8D-B3C1DF717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720" y="4221088"/>
            <a:ext cx="4279974" cy="3208296"/>
          </a:xfrm>
          <a:prstGeom prst="rect">
            <a:avLst/>
          </a:prstGeom>
        </p:spPr>
      </p:pic>
      <p:cxnSp>
        <p:nvCxnSpPr>
          <p:cNvPr id="7" name="直接连接符 6">
            <a:extLst>
              <a:ext uri="{FF2B5EF4-FFF2-40B4-BE49-F238E27FC236}">
                <a16:creationId xmlns:a16="http://schemas.microsoft.com/office/drawing/2014/main" id="{C52674C8-8491-48A3-8BDB-DFCAA6DF5098}"/>
              </a:ext>
            </a:extLst>
          </p:cNvPr>
          <p:cNvCxnSpPr>
            <a:cxnSpLocks/>
          </p:cNvCxnSpPr>
          <p:nvPr/>
        </p:nvCxnSpPr>
        <p:spPr>
          <a:xfrm>
            <a:off x="839416" y="1340768"/>
            <a:ext cx="10225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96E2CC0A-3535-4804-8567-37D431911938}"/>
              </a:ext>
            </a:extLst>
          </p:cNvPr>
          <p:cNvSpPr>
            <a:spLocks noChangeArrowheads="1"/>
          </p:cNvSpPr>
          <p:nvPr/>
        </p:nvSpPr>
        <p:spPr bwMode="auto">
          <a:xfrm>
            <a:off x="695400" y="522287"/>
            <a:ext cx="10875093" cy="168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b="1" dirty="0">
                <a:solidFill>
                  <a:srgbClr val="FF0000"/>
                </a:solidFill>
              </a:rPr>
              <a:t>哥尼斯堡七桥问题与欧拉图</a:t>
            </a:r>
            <a:r>
              <a:rPr lang="en-US" altLang="zh-CN" b="1" dirty="0">
                <a:solidFill>
                  <a:srgbClr val="FF0000"/>
                </a:solidFill>
              </a:rPr>
              <a:t>:</a:t>
            </a:r>
          </a:p>
          <a:p>
            <a:pPr algn="just" eaLnBrk="1" hangingPunct="1">
              <a:lnSpc>
                <a:spcPct val="150000"/>
              </a:lnSpc>
            </a:pPr>
            <a:r>
              <a:rPr lang="zh-CN" altLang="en-US" b="1" dirty="0"/>
              <a:t>哥尼斯堡七桥问题就是要求在这个图中走一条欧拉回路，由于</a:t>
            </a:r>
            <a:r>
              <a:rPr lang="en-US" altLang="zh-CN" b="1" dirty="0"/>
              <a:t>4</a:t>
            </a:r>
            <a:r>
              <a:rPr lang="zh-CN" altLang="en-US" b="1" dirty="0"/>
              <a:t>个顶点都是奇度</a:t>
            </a:r>
            <a:endParaRPr lang="en-US" altLang="zh-CN" b="1" dirty="0"/>
          </a:p>
          <a:p>
            <a:pPr algn="just" eaLnBrk="1" hangingPunct="1">
              <a:lnSpc>
                <a:spcPct val="150000"/>
              </a:lnSpc>
            </a:pPr>
            <a:r>
              <a:rPr lang="zh-CN" altLang="en-US" b="1" dirty="0"/>
              <a:t>顶点，所以该问题</a:t>
            </a:r>
            <a:r>
              <a:rPr lang="zh-CN" altLang="en-US" b="1" u="sng" dirty="0"/>
              <a:t>无解</a:t>
            </a:r>
            <a:r>
              <a:rPr lang="zh-CN" altLang="en-US" b="1" dirty="0"/>
              <a:t>。</a:t>
            </a:r>
            <a:endParaRPr lang="en-US" altLang="zh-CN" b="1" dirty="0"/>
          </a:p>
        </p:txBody>
      </p:sp>
      <p:pic>
        <p:nvPicPr>
          <p:cNvPr id="2" name="图片 1">
            <a:extLst>
              <a:ext uri="{FF2B5EF4-FFF2-40B4-BE49-F238E27FC236}">
                <a16:creationId xmlns:a16="http://schemas.microsoft.com/office/drawing/2014/main" id="{1A643909-75D0-4BB1-A091-7229F0F48DCF}"/>
              </a:ext>
            </a:extLst>
          </p:cNvPr>
          <p:cNvPicPr>
            <a:picLocks noChangeAspect="1"/>
          </p:cNvPicPr>
          <p:nvPr/>
        </p:nvPicPr>
        <p:blipFill>
          <a:blip r:embed="rId2"/>
          <a:stretch>
            <a:fillRect/>
          </a:stretch>
        </p:blipFill>
        <p:spPr>
          <a:xfrm>
            <a:off x="144016" y="2708920"/>
            <a:ext cx="11928648" cy="3410750"/>
          </a:xfrm>
          <a:prstGeom prst="rect">
            <a:avLst/>
          </a:prstGeom>
        </p:spPr>
      </p:pic>
      <p:sp>
        <p:nvSpPr>
          <p:cNvPr id="3" name="椭圆 2">
            <a:extLst>
              <a:ext uri="{FF2B5EF4-FFF2-40B4-BE49-F238E27FC236}">
                <a16:creationId xmlns:a16="http://schemas.microsoft.com/office/drawing/2014/main" id="{5687FAA8-A5F9-4D6F-81A1-26DCDDB5BCA7}"/>
              </a:ext>
            </a:extLst>
          </p:cNvPr>
          <p:cNvSpPr/>
          <p:nvPr/>
        </p:nvSpPr>
        <p:spPr>
          <a:xfrm>
            <a:off x="5303913" y="3014030"/>
            <a:ext cx="504055" cy="41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A0D2F3C-9AF1-416C-A560-AB6D5A81561F}"/>
              </a:ext>
            </a:extLst>
          </p:cNvPr>
          <p:cNvSpPr/>
          <p:nvPr/>
        </p:nvSpPr>
        <p:spPr>
          <a:xfrm>
            <a:off x="4943873" y="4206810"/>
            <a:ext cx="504055" cy="41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E3D16DE-F3AB-4FA6-907E-A8A2CE5E97E3}"/>
              </a:ext>
            </a:extLst>
          </p:cNvPr>
          <p:cNvSpPr/>
          <p:nvPr/>
        </p:nvSpPr>
        <p:spPr>
          <a:xfrm>
            <a:off x="5303912" y="5390294"/>
            <a:ext cx="504055" cy="41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39EC10C-F7C0-4F90-930C-EEFCAF9FE9A2}"/>
              </a:ext>
            </a:extLst>
          </p:cNvPr>
          <p:cNvSpPr/>
          <p:nvPr/>
        </p:nvSpPr>
        <p:spPr>
          <a:xfrm>
            <a:off x="7248128" y="4206810"/>
            <a:ext cx="504055" cy="41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312C340-AD14-4029-A0B5-FB77171937DE}"/>
              </a:ext>
            </a:extLst>
          </p:cNvPr>
          <p:cNvCxnSpPr>
            <a:cxnSpLocks/>
          </p:cNvCxnSpPr>
          <p:nvPr/>
        </p:nvCxnSpPr>
        <p:spPr>
          <a:xfrm>
            <a:off x="6888088" y="1628800"/>
            <a:ext cx="12961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73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404664"/>
            <a:ext cx="10871200" cy="5256212"/>
          </a:xfrm>
        </p:spPr>
        <p:txBody>
          <a:bodyPr/>
          <a:lstStyle/>
          <a:p>
            <a:r>
              <a:rPr lang="en-US" altLang="zh-CN" sz="2400" dirty="0">
                <a:solidFill>
                  <a:schemeClr val="tx1"/>
                </a:solidFill>
              </a:rPr>
              <a:t>     </a:t>
            </a:r>
            <a:r>
              <a:rPr lang="zh-CN" altLang="zh-CN" sz="2400" dirty="0">
                <a:solidFill>
                  <a:schemeClr val="tx1"/>
                </a:solidFill>
              </a:rPr>
              <a:t>图</a:t>
            </a:r>
            <a:r>
              <a:rPr lang="en-US" altLang="zh-CN" sz="2400" dirty="0">
                <a:solidFill>
                  <a:schemeClr val="tx1"/>
                </a:solidFill>
              </a:rPr>
              <a:t>5.11</a:t>
            </a:r>
            <a:r>
              <a:rPr lang="zh-CN" altLang="zh-CN" sz="2400" dirty="0">
                <a:solidFill>
                  <a:schemeClr val="tx1"/>
                </a:solidFill>
              </a:rPr>
              <a:t>中的</a:t>
            </a:r>
            <a:r>
              <a:rPr lang="en-US" altLang="zh-CN" sz="2400" dirty="0">
                <a:solidFill>
                  <a:schemeClr val="tx1"/>
                </a:solidFill>
              </a:rPr>
              <a:t>3</a:t>
            </a:r>
            <a:r>
              <a:rPr lang="zh-CN" altLang="zh-CN" sz="2400" dirty="0">
                <a:solidFill>
                  <a:schemeClr val="tx1"/>
                </a:solidFill>
              </a:rPr>
              <a:t>个图既不是欧拉图，也不是半欧拉图。</a:t>
            </a:r>
          </a:p>
          <a:p>
            <a:pPr indent="457200"/>
            <a:r>
              <a:rPr lang="zh-CN" altLang="zh-CN" b="1" dirty="0">
                <a:solidFill>
                  <a:srgbClr val="C00000"/>
                </a:solidFill>
              </a:rPr>
              <a:t>例</a:t>
            </a:r>
            <a:r>
              <a:rPr lang="en-US" altLang="zh-CN" b="1" dirty="0">
                <a:solidFill>
                  <a:srgbClr val="C00000"/>
                </a:solidFill>
              </a:rPr>
              <a:t>5.16  </a:t>
            </a:r>
            <a:r>
              <a:rPr lang="zh-CN" altLang="zh-CN" b="1" dirty="0">
                <a:solidFill>
                  <a:srgbClr val="C00000"/>
                </a:solidFill>
              </a:rPr>
              <a:t>某工作是用一条连续曲线与图的每条边各相交一次。证明：这项工作对于图</a:t>
            </a:r>
            <a:r>
              <a:rPr lang="en-US" altLang="zh-CN" b="1" dirty="0">
                <a:solidFill>
                  <a:srgbClr val="C00000"/>
                </a:solidFill>
              </a:rPr>
              <a:t>5.11</a:t>
            </a:r>
            <a:r>
              <a:rPr lang="zh-CN" altLang="zh-CN" b="1" dirty="0">
                <a:solidFill>
                  <a:srgbClr val="C00000"/>
                </a:solidFill>
              </a:rPr>
              <a:t>（</a:t>
            </a:r>
            <a:r>
              <a:rPr lang="en-US" altLang="zh-CN" b="1" dirty="0">
                <a:solidFill>
                  <a:srgbClr val="C00000"/>
                </a:solidFill>
              </a:rPr>
              <a:t>a</a:t>
            </a:r>
            <a:r>
              <a:rPr lang="zh-CN" altLang="zh-CN" b="1" dirty="0">
                <a:solidFill>
                  <a:srgbClr val="C00000"/>
                </a:solidFill>
              </a:rPr>
              <a:t>）可以用一条封闭曲线完成；对于图</a:t>
            </a:r>
            <a:r>
              <a:rPr lang="en-US" altLang="zh-CN" b="1" dirty="0">
                <a:solidFill>
                  <a:srgbClr val="C00000"/>
                </a:solidFill>
              </a:rPr>
              <a:t>5.11</a:t>
            </a:r>
            <a:r>
              <a:rPr lang="zh-CN" altLang="zh-CN" b="1" dirty="0">
                <a:solidFill>
                  <a:srgbClr val="C00000"/>
                </a:solidFill>
              </a:rPr>
              <a:t>（</a:t>
            </a:r>
            <a:r>
              <a:rPr lang="en-US" altLang="zh-CN" b="1" dirty="0">
                <a:solidFill>
                  <a:srgbClr val="C00000"/>
                </a:solidFill>
              </a:rPr>
              <a:t>b</a:t>
            </a:r>
            <a:r>
              <a:rPr lang="zh-CN" altLang="zh-CN" b="1" dirty="0">
                <a:solidFill>
                  <a:srgbClr val="C00000"/>
                </a:solidFill>
              </a:rPr>
              <a:t>）只能用一条非封闭的曲线完成；对于图</a:t>
            </a:r>
            <a:r>
              <a:rPr lang="en-US" altLang="zh-CN" b="1" dirty="0">
                <a:solidFill>
                  <a:srgbClr val="C00000"/>
                </a:solidFill>
              </a:rPr>
              <a:t>5.11</a:t>
            </a:r>
            <a:r>
              <a:rPr lang="zh-CN" altLang="zh-CN" b="1" dirty="0">
                <a:solidFill>
                  <a:srgbClr val="C00000"/>
                </a:solidFill>
              </a:rPr>
              <a:t>（</a:t>
            </a:r>
            <a:r>
              <a:rPr lang="en-US" altLang="zh-CN" b="1" dirty="0">
                <a:solidFill>
                  <a:srgbClr val="C00000"/>
                </a:solidFill>
              </a:rPr>
              <a:t>c</a:t>
            </a:r>
            <a:r>
              <a:rPr lang="zh-CN" altLang="zh-CN" b="1" dirty="0">
                <a:solidFill>
                  <a:srgbClr val="C00000"/>
                </a:solidFill>
              </a:rPr>
              <a:t>）则不可能。</a:t>
            </a:r>
          </a:p>
          <a:p>
            <a:endParaRPr lang="zh-CN" altLang="en-US" dirty="0"/>
          </a:p>
        </p:txBody>
      </p:sp>
      <p:pic>
        <p:nvPicPr>
          <p:cNvPr id="573441" name="Picture 1" descr="6-21"/>
          <p:cNvPicPr>
            <a:picLocks noChangeAspect="1" noChangeArrowheads="1"/>
          </p:cNvPicPr>
          <p:nvPr/>
        </p:nvPicPr>
        <p:blipFill>
          <a:blip r:embed="rId2" cstate="print"/>
          <a:srcRect/>
          <a:stretch>
            <a:fillRect/>
          </a:stretch>
        </p:blipFill>
        <p:spPr bwMode="auto">
          <a:xfrm>
            <a:off x="992312" y="2842333"/>
            <a:ext cx="10133360" cy="3114745"/>
          </a:xfrm>
          <a:prstGeom prst="rect">
            <a:avLst/>
          </a:prstGeom>
          <a:noFill/>
          <a:ln w="9525">
            <a:noFill/>
            <a:miter lim="800000"/>
            <a:headEnd/>
            <a:tailEnd/>
          </a:ln>
        </p:spPr>
      </p:pic>
      <p:sp>
        <p:nvSpPr>
          <p:cNvPr id="5" name="矩形 4"/>
          <p:cNvSpPr/>
          <p:nvPr/>
        </p:nvSpPr>
        <p:spPr>
          <a:xfrm>
            <a:off x="4079776" y="6253281"/>
            <a:ext cx="3318537" cy="400110"/>
          </a:xfrm>
          <a:prstGeom prst="rect">
            <a:avLst/>
          </a:prstGeom>
        </p:spPr>
        <p:txBody>
          <a:bodyPr wrap="none">
            <a:spAutoFit/>
          </a:bodyPr>
          <a:lstStyle/>
          <a:p>
            <a:pPr algn="ctr"/>
            <a:r>
              <a:rPr lang="zh-CN" altLang="zh-CN" sz="2000" b="1" dirty="0"/>
              <a:t>图</a:t>
            </a:r>
            <a:r>
              <a:rPr lang="en-US" altLang="zh-CN" sz="2000" b="1" dirty="0"/>
              <a:t>5.11  </a:t>
            </a:r>
            <a:r>
              <a:rPr lang="zh-CN" altLang="zh-CN" sz="2000" b="1" dirty="0"/>
              <a:t>用连续曲线相交的图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7408" y="692696"/>
            <a:ext cx="10871200" cy="5256212"/>
          </a:xfrm>
        </p:spPr>
        <p:txBody>
          <a:bodyPr/>
          <a:lstStyle/>
          <a:p>
            <a:pPr algn="just"/>
            <a:r>
              <a:rPr lang="zh-CN" altLang="zh-CN" b="1" dirty="0">
                <a:solidFill>
                  <a:schemeClr val="tx1"/>
                </a:solidFill>
              </a:rPr>
              <a:t>证明</a:t>
            </a:r>
            <a:r>
              <a:rPr lang="en-US" altLang="zh-CN" b="1" dirty="0">
                <a:solidFill>
                  <a:schemeClr val="tx1"/>
                </a:solidFill>
              </a:rPr>
              <a:t>  </a:t>
            </a:r>
            <a:r>
              <a:rPr lang="zh-CN" altLang="zh-CN" dirty="0">
                <a:solidFill>
                  <a:schemeClr val="tx1"/>
                </a:solidFill>
              </a:rPr>
              <a:t>在图</a:t>
            </a:r>
            <a:r>
              <a:rPr lang="en-US" altLang="zh-CN" dirty="0">
                <a:solidFill>
                  <a:schemeClr val="tx1"/>
                </a:solidFill>
              </a:rPr>
              <a:t>5.11</a:t>
            </a:r>
            <a:r>
              <a:rPr lang="zh-CN" altLang="zh-CN" dirty="0">
                <a:solidFill>
                  <a:schemeClr val="tx1"/>
                </a:solidFill>
              </a:rPr>
              <a:t>中，每条边都是两个相邻区域的分界线，若一条连续曲线与某边相交一次，则该连续曲线必然是从一个区域到另外一个区域。若把边看成是河流，把区域看成是陆地的话，那么每次相交就是走过连接两个陆地的桥，这正好和欧拉的七桥问题类似。因此，我们可以采用类似的方法，用顶点来表示区域，用每一个相交作为边，从而得到图</a:t>
            </a:r>
            <a:r>
              <a:rPr lang="en-US" altLang="zh-CN" dirty="0">
                <a:solidFill>
                  <a:schemeClr val="tx1"/>
                </a:solidFill>
              </a:rPr>
              <a:t>5.12</a:t>
            </a:r>
            <a:r>
              <a:rPr lang="zh-CN" altLang="zh-CN" dirty="0">
                <a:solidFill>
                  <a:schemeClr val="tx1"/>
                </a:solidFill>
              </a:rPr>
              <a:t>（实线部分）。</a:t>
            </a:r>
          </a:p>
          <a:p>
            <a:endParaRPr lang="zh-CN" altLang="en-US" dirty="0"/>
          </a:p>
        </p:txBody>
      </p:sp>
      <p:pic>
        <p:nvPicPr>
          <p:cNvPr id="572417" name="Picture 1"/>
          <p:cNvPicPr>
            <a:picLocks noChangeAspect="1" noChangeArrowheads="1"/>
          </p:cNvPicPr>
          <p:nvPr/>
        </p:nvPicPr>
        <p:blipFill>
          <a:blip r:embed="rId2" cstate="print"/>
          <a:srcRect b="11481"/>
          <a:stretch>
            <a:fillRect/>
          </a:stretch>
        </p:blipFill>
        <p:spPr bwMode="auto">
          <a:xfrm>
            <a:off x="1055440" y="2636912"/>
            <a:ext cx="9993198" cy="3169146"/>
          </a:xfrm>
          <a:prstGeom prst="rect">
            <a:avLst/>
          </a:prstGeom>
          <a:noFill/>
          <a:ln w="9525">
            <a:noFill/>
            <a:miter lim="800000"/>
            <a:headEnd/>
            <a:tailEnd/>
          </a:ln>
        </p:spPr>
      </p:pic>
      <p:sp>
        <p:nvSpPr>
          <p:cNvPr id="5" name="矩形 4"/>
          <p:cNvSpPr/>
          <p:nvPr/>
        </p:nvSpPr>
        <p:spPr>
          <a:xfrm>
            <a:off x="1631504" y="5948908"/>
            <a:ext cx="8640960" cy="707886"/>
          </a:xfrm>
          <a:prstGeom prst="rect">
            <a:avLst/>
          </a:prstGeom>
        </p:spPr>
        <p:txBody>
          <a:bodyPr wrap="square">
            <a:spAutoFit/>
          </a:bodyPr>
          <a:lstStyle/>
          <a:p>
            <a:pPr algn="ctr"/>
            <a:r>
              <a:rPr lang="en-US" altLang="zh-CN" sz="2000" b="1" dirty="0"/>
              <a:t>(a)                                              (b)                                                     (c)</a:t>
            </a:r>
            <a:endParaRPr lang="zh-CN" altLang="zh-CN" sz="2000" b="1" dirty="0"/>
          </a:p>
          <a:p>
            <a:pPr algn="ctr"/>
            <a:r>
              <a:rPr lang="zh-CN" altLang="zh-CN" sz="2000" b="1" dirty="0"/>
              <a:t>图</a:t>
            </a:r>
            <a:r>
              <a:rPr lang="en-US" altLang="zh-CN" sz="2000" b="1" dirty="0"/>
              <a:t>5.12  </a:t>
            </a:r>
            <a:r>
              <a:rPr lang="zh-CN" altLang="zh-CN" sz="2000" b="1" dirty="0"/>
              <a:t>连续曲线与图中边的相交情况</a:t>
            </a:r>
          </a:p>
        </p:txBody>
      </p:sp>
      <p:sp>
        <p:nvSpPr>
          <p:cNvPr id="2" name="椭圆 1">
            <a:extLst>
              <a:ext uri="{FF2B5EF4-FFF2-40B4-BE49-F238E27FC236}">
                <a16:creationId xmlns:a16="http://schemas.microsoft.com/office/drawing/2014/main" id="{5A7A6D0F-CC2F-4CB8-A283-D2C9BBC843B3}"/>
              </a:ext>
            </a:extLst>
          </p:cNvPr>
          <p:cNvSpPr/>
          <p:nvPr/>
        </p:nvSpPr>
        <p:spPr>
          <a:xfrm>
            <a:off x="6312024" y="3717032"/>
            <a:ext cx="36004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65E94A8-1E69-4116-B123-1A4BD1F254B4}"/>
              </a:ext>
            </a:extLst>
          </p:cNvPr>
          <p:cNvSpPr/>
          <p:nvPr/>
        </p:nvSpPr>
        <p:spPr>
          <a:xfrm>
            <a:off x="5015880" y="3788370"/>
            <a:ext cx="36004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CDC848-481C-4872-8413-8D9C566088BD}"/>
              </a:ext>
            </a:extLst>
          </p:cNvPr>
          <p:cNvSpPr/>
          <p:nvPr/>
        </p:nvSpPr>
        <p:spPr>
          <a:xfrm>
            <a:off x="9408368" y="342900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1D5FA5F-9F6F-44FF-92AA-CA4BA41B4332}"/>
              </a:ext>
            </a:extLst>
          </p:cNvPr>
          <p:cNvSpPr/>
          <p:nvPr/>
        </p:nvSpPr>
        <p:spPr>
          <a:xfrm>
            <a:off x="8544272" y="342900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906543B-75C0-4838-A532-0C21CC858C2E}"/>
              </a:ext>
            </a:extLst>
          </p:cNvPr>
          <p:cNvSpPr/>
          <p:nvPr/>
        </p:nvSpPr>
        <p:spPr>
          <a:xfrm>
            <a:off x="8904312" y="450979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D58AB96-7125-42DF-9CFD-B01D51B25A7C}"/>
              </a:ext>
            </a:extLst>
          </p:cNvPr>
          <p:cNvSpPr/>
          <p:nvPr/>
        </p:nvSpPr>
        <p:spPr>
          <a:xfrm>
            <a:off x="8904312" y="5085854"/>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9AC11C4-EEB6-431B-9A71-EA8E8386D980}"/>
              </a:ext>
            </a:extLst>
          </p:cNvPr>
          <p:cNvSpPr txBox="1"/>
          <p:nvPr/>
        </p:nvSpPr>
        <p:spPr>
          <a:xfrm>
            <a:off x="2999656" y="5515484"/>
            <a:ext cx="301686" cy="369332"/>
          </a:xfrm>
          <a:prstGeom prst="rect">
            <a:avLst/>
          </a:prstGeom>
          <a:noFill/>
        </p:spPr>
        <p:txBody>
          <a:bodyPr wrap="none" rtlCol="0">
            <a:spAutoFit/>
          </a:bodyPr>
          <a:lstStyle/>
          <a:p>
            <a:r>
              <a:rPr lang="en-US" altLang="zh-CN" b="1" dirty="0"/>
              <a:t>1</a:t>
            </a:r>
            <a:endParaRPr lang="zh-CN" altLang="en-US" b="1" dirty="0"/>
          </a:p>
        </p:txBody>
      </p:sp>
      <p:sp>
        <p:nvSpPr>
          <p:cNvPr id="12" name="文本框 11">
            <a:extLst>
              <a:ext uri="{FF2B5EF4-FFF2-40B4-BE49-F238E27FC236}">
                <a16:creationId xmlns:a16="http://schemas.microsoft.com/office/drawing/2014/main" id="{68E953EE-97DF-4974-9D79-5DD86F169C39}"/>
              </a:ext>
            </a:extLst>
          </p:cNvPr>
          <p:cNvSpPr txBox="1"/>
          <p:nvPr/>
        </p:nvSpPr>
        <p:spPr>
          <a:xfrm>
            <a:off x="2207568" y="4643844"/>
            <a:ext cx="301686" cy="369332"/>
          </a:xfrm>
          <a:prstGeom prst="rect">
            <a:avLst/>
          </a:prstGeom>
          <a:noFill/>
        </p:spPr>
        <p:txBody>
          <a:bodyPr wrap="none" rtlCol="0">
            <a:spAutoFit/>
          </a:bodyPr>
          <a:lstStyle/>
          <a:p>
            <a:r>
              <a:rPr lang="en-US" altLang="zh-CN" b="1" dirty="0"/>
              <a:t>2</a:t>
            </a:r>
            <a:endParaRPr lang="zh-CN" altLang="en-US" b="1" dirty="0"/>
          </a:p>
        </p:txBody>
      </p:sp>
      <p:sp>
        <p:nvSpPr>
          <p:cNvPr id="14" name="文本框 13">
            <a:extLst>
              <a:ext uri="{FF2B5EF4-FFF2-40B4-BE49-F238E27FC236}">
                <a16:creationId xmlns:a16="http://schemas.microsoft.com/office/drawing/2014/main" id="{5CD6A71D-BF06-4A5A-9289-DCBC9D9ECBA8}"/>
              </a:ext>
            </a:extLst>
          </p:cNvPr>
          <p:cNvSpPr txBox="1"/>
          <p:nvPr/>
        </p:nvSpPr>
        <p:spPr>
          <a:xfrm>
            <a:off x="3274034" y="4643844"/>
            <a:ext cx="301686" cy="369332"/>
          </a:xfrm>
          <a:prstGeom prst="rect">
            <a:avLst/>
          </a:prstGeom>
          <a:noFill/>
        </p:spPr>
        <p:txBody>
          <a:bodyPr wrap="none" rtlCol="0">
            <a:spAutoFit/>
          </a:bodyPr>
          <a:lstStyle/>
          <a:p>
            <a:r>
              <a:rPr lang="en-US" altLang="zh-CN" b="1" dirty="0"/>
              <a:t>3</a:t>
            </a:r>
            <a:endParaRPr lang="zh-CN" altLang="en-US" b="1" dirty="0"/>
          </a:p>
        </p:txBody>
      </p:sp>
      <p:sp>
        <p:nvSpPr>
          <p:cNvPr id="15" name="文本框 14">
            <a:extLst>
              <a:ext uri="{FF2B5EF4-FFF2-40B4-BE49-F238E27FC236}">
                <a16:creationId xmlns:a16="http://schemas.microsoft.com/office/drawing/2014/main" id="{90192A05-29CC-4F8F-971F-7B359A73DC96}"/>
              </a:ext>
            </a:extLst>
          </p:cNvPr>
          <p:cNvSpPr txBox="1"/>
          <p:nvPr/>
        </p:nvSpPr>
        <p:spPr>
          <a:xfrm>
            <a:off x="3426434" y="3501008"/>
            <a:ext cx="301686" cy="369332"/>
          </a:xfrm>
          <a:prstGeom prst="rect">
            <a:avLst/>
          </a:prstGeom>
          <a:noFill/>
        </p:spPr>
        <p:txBody>
          <a:bodyPr wrap="none" rtlCol="0">
            <a:spAutoFit/>
          </a:bodyPr>
          <a:lstStyle/>
          <a:p>
            <a:r>
              <a:rPr lang="en-US" altLang="zh-CN" b="1" dirty="0"/>
              <a:t>4</a:t>
            </a:r>
            <a:endParaRPr lang="zh-CN" altLang="en-US" b="1" dirty="0"/>
          </a:p>
        </p:txBody>
      </p:sp>
      <p:sp>
        <p:nvSpPr>
          <p:cNvPr id="16" name="文本框 15">
            <a:extLst>
              <a:ext uri="{FF2B5EF4-FFF2-40B4-BE49-F238E27FC236}">
                <a16:creationId xmlns:a16="http://schemas.microsoft.com/office/drawing/2014/main" id="{825DB0AB-1C14-4600-AFFB-C1C0F2D4FAC7}"/>
              </a:ext>
            </a:extLst>
          </p:cNvPr>
          <p:cNvSpPr txBox="1"/>
          <p:nvPr/>
        </p:nvSpPr>
        <p:spPr>
          <a:xfrm>
            <a:off x="2409938" y="3356992"/>
            <a:ext cx="301686" cy="369332"/>
          </a:xfrm>
          <a:prstGeom prst="rect">
            <a:avLst/>
          </a:prstGeom>
          <a:noFill/>
        </p:spPr>
        <p:txBody>
          <a:bodyPr wrap="none" rtlCol="0">
            <a:spAutoFit/>
          </a:bodyPr>
          <a:lstStyle/>
          <a:p>
            <a:r>
              <a:rPr lang="en-US" altLang="zh-CN" b="1" dirty="0"/>
              <a:t>5</a:t>
            </a:r>
            <a:endParaRPr lang="zh-CN" altLang="en-US" b="1" dirty="0"/>
          </a:p>
        </p:txBody>
      </p:sp>
      <p:sp>
        <p:nvSpPr>
          <p:cNvPr id="17" name="文本框 16">
            <a:extLst>
              <a:ext uri="{FF2B5EF4-FFF2-40B4-BE49-F238E27FC236}">
                <a16:creationId xmlns:a16="http://schemas.microsoft.com/office/drawing/2014/main" id="{11A39D98-835B-4529-A2FB-C978D174A996}"/>
              </a:ext>
            </a:extLst>
          </p:cNvPr>
          <p:cNvSpPr txBox="1"/>
          <p:nvPr/>
        </p:nvSpPr>
        <p:spPr>
          <a:xfrm>
            <a:off x="5650298" y="5363924"/>
            <a:ext cx="301686" cy="369332"/>
          </a:xfrm>
          <a:prstGeom prst="rect">
            <a:avLst/>
          </a:prstGeom>
          <a:noFill/>
        </p:spPr>
        <p:txBody>
          <a:bodyPr wrap="none" rtlCol="0">
            <a:spAutoFit/>
          </a:bodyPr>
          <a:lstStyle/>
          <a:p>
            <a:r>
              <a:rPr lang="en-US" altLang="zh-CN" b="1" dirty="0"/>
              <a:t>1</a:t>
            </a:r>
            <a:endParaRPr lang="zh-CN" altLang="en-US" b="1" dirty="0"/>
          </a:p>
        </p:txBody>
      </p:sp>
      <p:sp>
        <p:nvSpPr>
          <p:cNvPr id="18" name="文本框 17">
            <a:extLst>
              <a:ext uri="{FF2B5EF4-FFF2-40B4-BE49-F238E27FC236}">
                <a16:creationId xmlns:a16="http://schemas.microsoft.com/office/drawing/2014/main" id="{81D0BFE9-07B6-4F24-9C3A-B07E8A2040C4}"/>
              </a:ext>
            </a:extLst>
          </p:cNvPr>
          <p:cNvSpPr txBox="1"/>
          <p:nvPr/>
        </p:nvSpPr>
        <p:spPr>
          <a:xfrm>
            <a:off x="5794314" y="4437112"/>
            <a:ext cx="301686" cy="369332"/>
          </a:xfrm>
          <a:prstGeom prst="rect">
            <a:avLst/>
          </a:prstGeom>
          <a:noFill/>
        </p:spPr>
        <p:txBody>
          <a:bodyPr wrap="none" rtlCol="0">
            <a:spAutoFit/>
          </a:bodyPr>
          <a:lstStyle/>
          <a:p>
            <a:r>
              <a:rPr lang="en-US" altLang="zh-CN" b="1" dirty="0"/>
              <a:t>2</a:t>
            </a:r>
            <a:endParaRPr lang="zh-CN" altLang="en-US" b="1" dirty="0"/>
          </a:p>
        </p:txBody>
      </p:sp>
      <p:sp>
        <p:nvSpPr>
          <p:cNvPr id="19" name="文本框 18">
            <a:extLst>
              <a:ext uri="{FF2B5EF4-FFF2-40B4-BE49-F238E27FC236}">
                <a16:creationId xmlns:a16="http://schemas.microsoft.com/office/drawing/2014/main" id="{0B070FB5-A672-4726-B12E-49D6BD21B217}"/>
              </a:ext>
            </a:extLst>
          </p:cNvPr>
          <p:cNvSpPr txBox="1"/>
          <p:nvPr/>
        </p:nvSpPr>
        <p:spPr>
          <a:xfrm>
            <a:off x="5002226" y="3501008"/>
            <a:ext cx="301686" cy="369332"/>
          </a:xfrm>
          <a:prstGeom prst="rect">
            <a:avLst/>
          </a:prstGeom>
          <a:noFill/>
        </p:spPr>
        <p:txBody>
          <a:bodyPr wrap="none" rtlCol="0">
            <a:spAutoFit/>
          </a:bodyPr>
          <a:lstStyle/>
          <a:p>
            <a:r>
              <a:rPr lang="en-US" altLang="zh-CN" b="1" dirty="0"/>
              <a:t>3</a:t>
            </a:r>
            <a:endParaRPr lang="zh-CN" altLang="en-US" b="1" dirty="0"/>
          </a:p>
        </p:txBody>
      </p:sp>
      <p:sp>
        <p:nvSpPr>
          <p:cNvPr id="20" name="文本框 19">
            <a:extLst>
              <a:ext uri="{FF2B5EF4-FFF2-40B4-BE49-F238E27FC236}">
                <a16:creationId xmlns:a16="http://schemas.microsoft.com/office/drawing/2014/main" id="{1CF06F1E-F1D0-4DFB-9E67-3500014CD058}"/>
              </a:ext>
            </a:extLst>
          </p:cNvPr>
          <p:cNvSpPr txBox="1"/>
          <p:nvPr/>
        </p:nvSpPr>
        <p:spPr>
          <a:xfrm>
            <a:off x="6082346" y="3851756"/>
            <a:ext cx="301686" cy="369332"/>
          </a:xfrm>
          <a:prstGeom prst="rect">
            <a:avLst/>
          </a:prstGeom>
          <a:noFill/>
        </p:spPr>
        <p:txBody>
          <a:bodyPr wrap="none" rtlCol="0">
            <a:spAutoFit/>
          </a:bodyPr>
          <a:lstStyle/>
          <a:p>
            <a:r>
              <a:rPr lang="en-US" altLang="zh-CN" b="1" dirty="0"/>
              <a:t>4</a:t>
            </a:r>
            <a:endParaRPr lang="zh-CN" altLang="en-US" b="1" dirty="0"/>
          </a:p>
        </p:txBody>
      </p:sp>
      <p:sp>
        <p:nvSpPr>
          <p:cNvPr id="21" name="文本框 20">
            <a:extLst>
              <a:ext uri="{FF2B5EF4-FFF2-40B4-BE49-F238E27FC236}">
                <a16:creationId xmlns:a16="http://schemas.microsoft.com/office/drawing/2014/main" id="{14043EF3-0445-463D-8C92-67F0E3FE6BC4}"/>
              </a:ext>
            </a:extLst>
          </p:cNvPr>
          <p:cNvSpPr txBox="1"/>
          <p:nvPr/>
        </p:nvSpPr>
        <p:spPr>
          <a:xfrm>
            <a:off x="5506282" y="3131676"/>
            <a:ext cx="301686" cy="369332"/>
          </a:xfrm>
          <a:prstGeom prst="rect">
            <a:avLst/>
          </a:prstGeom>
          <a:noFill/>
        </p:spPr>
        <p:txBody>
          <a:bodyPr wrap="none" rtlCol="0">
            <a:spAutoFit/>
          </a:bodyPr>
          <a:lstStyle/>
          <a:p>
            <a:r>
              <a:rPr lang="en-US" altLang="zh-CN" b="1" dirty="0"/>
              <a:t>5</a:t>
            </a:r>
            <a:endParaRPr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4366" y="-27384"/>
            <a:ext cx="10871200" cy="5256212"/>
          </a:xfrm>
        </p:spPr>
        <p:txBody>
          <a:bodyPr/>
          <a:lstStyle/>
          <a:p>
            <a:r>
              <a:rPr lang="zh-CN" altLang="zh-CN" dirty="0">
                <a:solidFill>
                  <a:schemeClr val="tx1"/>
                </a:solidFill>
              </a:rPr>
              <a:t>（</a:t>
            </a:r>
            <a:r>
              <a:rPr lang="en-US" altLang="zh-CN" dirty="0">
                <a:solidFill>
                  <a:schemeClr val="tx1"/>
                </a:solidFill>
              </a:rPr>
              <a:t>3</a:t>
            </a:r>
            <a:r>
              <a:rPr lang="zh-CN" altLang="zh-CN" dirty="0">
                <a:solidFill>
                  <a:schemeClr val="tx1"/>
                </a:solidFill>
              </a:rPr>
              <a:t>）在图中，若边</a:t>
            </a:r>
            <a:r>
              <a:rPr lang="en-US" altLang="zh-CN" dirty="0">
                <a:solidFill>
                  <a:schemeClr val="tx1"/>
                </a:solidFill>
              </a:rPr>
              <a:t>                     </a:t>
            </a:r>
            <a:r>
              <a:rPr lang="zh-CN" altLang="zh-CN" dirty="0">
                <a:solidFill>
                  <a:schemeClr val="tx1"/>
                </a:solidFill>
              </a:rPr>
              <a:t>，则称顶点</a:t>
            </a:r>
            <a:r>
              <a:rPr lang="en-US" altLang="zh-CN" i="1" dirty="0">
                <a:solidFill>
                  <a:schemeClr val="tx1"/>
                </a:solidFill>
              </a:rPr>
              <a:t>u</a:t>
            </a:r>
            <a:r>
              <a:rPr lang="en-US" altLang="zh-CN" dirty="0">
                <a:solidFill>
                  <a:schemeClr val="tx1"/>
                </a:solidFill>
              </a:rPr>
              <a:t> </a:t>
            </a:r>
            <a:r>
              <a:rPr lang="zh-CN" altLang="zh-CN" dirty="0">
                <a:solidFill>
                  <a:schemeClr val="tx1"/>
                </a:solidFill>
              </a:rPr>
              <a:t>与顶点</a:t>
            </a:r>
            <a:r>
              <a:rPr lang="en-US" altLang="zh-CN" i="1" dirty="0">
                <a:solidFill>
                  <a:schemeClr val="tx1"/>
                </a:solidFill>
              </a:rPr>
              <a:t>v</a:t>
            </a:r>
            <a:r>
              <a:rPr lang="en-US" altLang="zh-CN" dirty="0">
                <a:solidFill>
                  <a:schemeClr val="tx1"/>
                </a:solidFill>
              </a:rPr>
              <a:t> </a:t>
            </a:r>
            <a:r>
              <a:rPr lang="zh-CN" altLang="zh-CN" dirty="0">
                <a:solidFill>
                  <a:schemeClr val="tx1"/>
                </a:solidFill>
              </a:rPr>
              <a:t>相</a:t>
            </a:r>
            <a:r>
              <a:rPr lang="zh-CN" altLang="zh-CN" b="1" dirty="0">
                <a:solidFill>
                  <a:schemeClr val="tx1"/>
                </a:solidFill>
              </a:rPr>
              <a:t>邻接</a:t>
            </a:r>
            <a:r>
              <a:rPr lang="zh-CN" altLang="zh-CN" dirty="0">
                <a:solidFill>
                  <a:schemeClr val="tx1"/>
                </a:solidFill>
              </a:rPr>
              <a:t>；并说顶点</a:t>
            </a:r>
            <a:r>
              <a:rPr lang="en-US" altLang="zh-CN" dirty="0">
                <a:solidFill>
                  <a:schemeClr val="tx1"/>
                </a:solidFill>
              </a:rPr>
              <a:t> </a:t>
            </a:r>
            <a:r>
              <a:rPr lang="en-US" altLang="zh-CN" i="1" dirty="0">
                <a:solidFill>
                  <a:schemeClr val="tx1"/>
                </a:solidFill>
              </a:rPr>
              <a:t>u</a:t>
            </a:r>
            <a:r>
              <a:rPr lang="zh-CN" altLang="zh-CN" dirty="0">
                <a:solidFill>
                  <a:schemeClr val="tx1"/>
                </a:solidFill>
              </a:rPr>
              <a:t>与边</a:t>
            </a:r>
            <a:r>
              <a:rPr lang="en-US" altLang="zh-CN" i="1" dirty="0">
                <a:solidFill>
                  <a:schemeClr val="tx1"/>
                </a:solidFill>
              </a:rPr>
              <a:t>e </a:t>
            </a:r>
            <a:r>
              <a:rPr lang="zh-CN" altLang="zh-CN" dirty="0">
                <a:solidFill>
                  <a:schemeClr val="tx1"/>
                </a:solidFill>
              </a:rPr>
              <a:t>相</a:t>
            </a:r>
            <a:r>
              <a:rPr lang="zh-CN" altLang="zh-CN" b="1" dirty="0">
                <a:solidFill>
                  <a:schemeClr val="tx1"/>
                </a:solidFill>
              </a:rPr>
              <a:t>关联</a:t>
            </a:r>
            <a:r>
              <a:rPr lang="zh-CN" altLang="zh-CN" dirty="0">
                <a:solidFill>
                  <a:schemeClr val="tx1"/>
                </a:solidFill>
              </a:rPr>
              <a:t>，顶点</a:t>
            </a:r>
            <a:r>
              <a:rPr lang="en-US" altLang="zh-CN" dirty="0">
                <a:solidFill>
                  <a:schemeClr val="tx1"/>
                </a:solidFill>
              </a:rPr>
              <a:t> </a:t>
            </a:r>
            <a:r>
              <a:rPr lang="en-US" altLang="zh-CN" i="1" dirty="0">
                <a:solidFill>
                  <a:schemeClr val="tx1"/>
                </a:solidFill>
              </a:rPr>
              <a:t>v </a:t>
            </a:r>
            <a:r>
              <a:rPr lang="zh-CN" altLang="zh-CN" dirty="0">
                <a:solidFill>
                  <a:schemeClr val="tx1"/>
                </a:solidFill>
              </a:rPr>
              <a:t>与边</a:t>
            </a:r>
            <a:r>
              <a:rPr lang="en-US" altLang="zh-CN" i="1" dirty="0">
                <a:solidFill>
                  <a:schemeClr val="tx1"/>
                </a:solidFill>
              </a:rPr>
              <a:t> e </a:t>
            </a:r>
            <a:r>
              <a:rPr lang="zh-CN" altLang="zh-CN" dirty="0">
                <a:solidFill>
                  <a:schemeClr val="tx1"/>
                </a:solidFill>
              </a:rPr>
              <a:t>相</a:t>
            </a:r>
            <a:r>
              <a:rPr lang="zh-CN" altLang="zh-CN" b="1" dirty="0">
                <a:solidFill>
                  <a:schemeClr val="tx1"/>
                </a:solidFill>
              </a:rPr>
              <a:t>关联</a:t>
            </a:r>
            <a:r>
              <a:rPr lang="zh-CN" altLang="zh-CN" dirty="0">
                <a:solidFill>
                  <a:schemeClr val="tx1"/>
                </a:solidFill>
              </a:rPr>
              <a:t>；若边</a:t>
            </a:r>
            <a:r>
              <a:rPr lang="en-US" altLang="zh-CN" dirty="0">
                <a:solidFill>
                  <a:schemeClr val="tx1"/>
                </a:solidFill>
              </a:rPr>
              <a:t> </a:t>
            </a:r>
            <a:r>
              <a:rPr lang="en-US" altLang="zh-CN" i="1" dirty="0">
                <a:solidFill>
                  <a:schemeClr val="tx1"/>
                </a:solidFill>
              </a:rPr>
              <a:t>e </a:t>
            </a:r>
            <a:r>
              <a:rPr lang="zh-CN" altLang="zh-CN" dirty="0">
                <a:solidFill>
                  <a:schemeClr val="tx1"/>
                </a:solidFill>
              </a:rPr>
              <a:t>和边</a:t>
            </a:r>
            <a:r>
              <a:rPr lang="en-US" altLang="zh-CN" i="1" dirty="0">
                <a:solidFill>
                  <a:schemeClr val="tx1"/>
                </a:solidFill>
              </a:rPr>
              <a:t>f</a:t>
            </a:r>
            <a:r>
              <a:rPr lang="en-US" altLang="zh-CN" dirty="0">
                <a:solidFill>
                  <a:schemeClr val="tx1"/>
                </a:solidFill>
              </a:rPr>
              <a:t> </a:t>
            </a:r>
            <a:r>
              <a:rPr lang="zh-CN" altLang="zh-CN" dirty="0">
                <a:solidFill>
                  <a:schemeClr val="tx1"/>
                </a:solidFill>
              </a:rPr>
              <a:t>有一个共同的端点，则称边</a:t>
            </a:r>
            <a:r>
              <a:rPr lang="en-US" altLang="zh-CN" i="1" dirty="0">
                <a:solidFill>
                  <a:schemeClr val="tx1"/>
                </a:solidFill>
              </a:rPr>
              <a:t>e</a:t>
            </a:r>
            <a:r>
              <a:rPr lang="en-US" altLang="zh-CN" dirty="0">
                <a:solidFill>
                  <a:schemeClr val="tx1"/>
                </a:solidFill>
              </a:rPr>
              <a:t> </a:t>
            </a:r>
            <a:r>
              <a:rPr lang="zh-CN" altLang="zh-CN" dirty="0">
                <a:solidFill>
                  <a:schemeClr val="tx1"/>
                </a:solidFill>
              </a:rPr>
              <a:t>和边</a:t>
            </a:r>
            <a:r>
              <a:rPr lang="en-US" altLang="zh-CN" i="1" dirty="0">
                <a:solidFill>
                  <a:schemeClr val="tx1"/>
                </a:solidFill>
              </a:rPr>
              <a:t>f  </a:t>
            </a:r>
            <a:r>
              <a:rPr lang="zh-CN" altLang="zh-CN" dirty="0">
                <a:solidFill>
                  <a:schemeClr val="tx1"/>
                </a:solidFill>
              </a:rPr>
              <a:t>相</a:t>
            </a:r>
            <a:r>
              <a:rPr lang="zh-CN" altLang="zh-CN" b="1" dirty="0">
                <a:solidFill>
                  <a:schemeClr val="tx1"/>
                </a:solidFill>
              </a:rPr>
              <a:t>邻接</a:t>
            </a:r>
            <a:r>
              <a:rPr lang="zh-CN" altLang="zh-CN" dirty="0">
                <a:solidFill>
                  <a:schemeClr val="tx1"/>
                </a:solidFill>
              </a:rPr>
              <a:t>；没有边关联于它的顶点称为</a:t>
            </a:r>
            <a:r>
              <a:rPr lang="zh-CN" altLang="zh-CN" b="1" dirty="0">
                <a:solidFill>
                  <a:schemeClr val="tx1"/>
                </a:solidFill>
              </a:rPr>
              <a:t>孤立点</a:t>
            </a:r>
            <a:r>
              <a:rPr lang="zh-CN" altLang="zh-CN" dirty="0">
                <a:solidFill>
                  <a:schemeClr val="tx1"/>
                </a:solidFill>
              </a:rPr>
              <a:t>，不与其他任何边相邻接的边称为</a:t>
            </a:r>
            <a:r>
              <a:rPr lang="zh-CN" altLang="zh-CN" b="1" dirty="0">
                <a:solidFill>
                  <a:schemeClr val="tx1"/>
                </a:solidFill>
              </a:rPr>
              <a:t>孤立边</a:t>
            </a:r>
            <a:r>
              <a:rPr lang="zh-CN" altLang="zh-CN" dirty="0">
                <a:solidFill>
                  <a:schemeClr val="tx1"/>
                </a:solidFill>
              </a:rPr>
              <a:t>。</a:t>
            </a:r>
          </a:p>
          <a:p>
            <a:r>
              <a:rPr lang="zh-CN" altLang="zh-CN" dirty="0">
                <a:solidFill>
                  <a:schemeClr val="tx1"/>
                </a:solidFill>
              </a:rPr>
              <a:t>（</a:t>
            </a:r>
            <a:r>
              <a:rPr lang="en-US" altLang="zh-CN" dirty="0">
                <a:solidFill>
                  <a:schemeClr val="tx1"/>
                </a:solidFill>
              </a:rPr>
              <a:t>4</a:t>
            </a:r>
            <a:r>
              <a:rPr lang="zh-CN" altLang="zh-CN" dirty="0">
                <a:solidFill>
                  <a:schemeClr val="tx1"/>
                </a:solidFill>
              </a:rPr>
              <a:t>）在图中，两端点相同的边称为</a:t>
            </a:r>
            <a:r>
              <a:rPr lang="zh-CN" altLang="zh-CN" b="1" dirty="0">
                <a:solidFill>
                  <a:schemeClr val="tx1"/>
                </a:solidFill>
              </a:rPr>
              <a:t>环</a:t>
            </a:r>
            <a:r>
              <a:rPr lang="zh-CN" altLang="zh-CN" dirty="0">
                <a:solidFill>
                  <a:schemeClr val="tx1"/>
                </a:solidFill>
              </a:rPr>
              <a:t>；两端点间的若干条边称为</a:t>
            </a:r>
            <a:r>
              <a:rPr lang="zh-CN" altLang="zh-CN" b="1" dirty="0">
                <a:solidFill>
                  <a:schemeClr val="tx1"/>
                </a:solidFill>
              </a:rPr>
              <a:t>平行边</a:t>
            </a:r>
            <a:r>
              <a:rPr lang="zh-CN" altLang="zh-CN" dirty="0">
                <a:solidFill>
                  <a:schemeClr val="tx1"/>
                </a:solidFill>
              </a:rPr>
              <a:t>；有环的图称为</a:t>
            </a:r>
            <a:r>
              <a:rPr lang="zh-CN" altLang="zh-CN" b="1" dirty="0">
                <a:solidFill>
                  <a:schemeClr val="tx1"/>
                </a:solidFill>
              </a:rPr>
              <a:t>带环图</a:t>
            </a:r>
            <a:r>
              <a:rPr lang="zh-CN" altLang="zh-CN" dirty="0">
                <a:solidFill>
                  <a:schemeClr val="tx1"/>
                </a:solidFill>
              </a:rPr>
              <a:t>，没有环的图称为</a:t>
            </a:r>
            <a:r>
              <a:rPr lang="zh-CN" altLang="zh-CN" b="1" dirty="0">
                <a:solidFill>
                  <a:schemeClr val="tx1"/>
                </a:solidFill>
              </a:rPr>
              <a:t>无环图</a:t>
            </a:r>
            <a:r>
              <a:rPr lang="zh-CN" altLang="zh-CN" dirty="0">
                <a:solidFill>
                  <a:schemeClr val="tx1"/>
                </a:solidFill>
              </a:rPr>
              <a:t>；有平行边的图称为</a:t>
            </a:r>
            <a:r>
              <a:rPr lang="zh-CN" altLang="zh-CN" b="1" dirty="0">
                <a:solidFill>
                  <a:schemeClr val="tx1"/>
                </a:solidFill>
              </a:rPr>
              <a:t>多重图</a:t>
            </a:r>
            <a:r>
              <a:rPr lang="zh-CN" altLang="zh-CN" dirty="0">
                <a:solidFill>
                  <a:schemeClr val="tx1"/>
                </a:solidFill>
              </a:rPr>
              <a:t>；没有环也没有平行边的图，称为</a:t>
            </a:r>
            <a:r>
              <a:rPr lang="zh-CN" altLang="zh-CN" b="1" dirty="0">
                <a:solidFill>
                  <a:schemeClr val="tx1"/>
                </a:solidFill>
              </a:rPr>
              <a:t>简单图</a:t>
            </a:r>
            <a:r>
              <a:rPr lang="zh-CN" altLang="zh-CN" dirty="0">
                <a:solidFill>
                  <a:schemeClr val="tx1"/>
                </a:solidFill>
              </a:rPr>
              <a:t>。</a:t>
            </a:r>
          </a:p>
          <a:p>
            <a:r>
              <a:rPr lang="zh-CN" altLang="zh-CN" dirty="0">
                <a:solidFill>
                  <a:schemeClr val="tx1"/>
                </a:solidFill>
              </a:rPr>
              <a:t>（</a:t>
            </a:r>
            <a:r>
              <a:rPr lang="en-US" altLang="zh-CN" dirty="0">
                <a:solidFill>
                  <a:schemeClr val="tx1"/>
                </a:solidFill>
              </a:rPr>
              <a:t>5</a:t>
            </a:r>
            <a:r>
              <a:rPr lang="zh-CN" altLang="zh-CN" dirty="0">
                <a:solidFill>
                  <a:schemeClr val="tx1"/>
                </a:solidFill>
              </a:rPr>
              <a:t>）任何两个不同顶点之间都有边相连的简单图叫</a:t>
            </a:r>
            <a:r>
              <a:rPr lang="zh-CN" altLang="zh-CN" b="1" dirty="0">
                <a:solidFill>
                  <a:schemeClr val="tx1"/>
                </a:solidFill>
              </a:rPr>
              <a:t>完全图</a:t>
            </a:r>
            <a:r>
              <a:rPr lang="zh-CN" altLang="zh-CN" dirty="0">
                <a:solidFill>
                  <a:schemeClr val="tx1"/>
                </a:solidFill>
              </a:rPr>
              <a:t>。具有</a:t>
            </a:r>
            <a:r>
              <a:rPr lang="en-US" altLang="zh-CN" dirty="0">
                <a:solidFill>
                  <a:schemeClr val="tx1"/>
                </a:solidFill>
              </a:rPr>
              <a:t> </a:t>
            </a:r>
            <a:r>
              <a:rPr lang="en-US" altLang="zh-CN" i="1" dirty="0">
                <a:solidFill>
                  <a:schemeClr val="tx1"/>
                </a:solidFill>
              </a:rPr>
              <a:t>p </a:t>
            </a:r>
            <a:r>
              <a:rPr lang="zh-CN" altLang="zh-CN" dirty="0">
                <a:solidFill>
                  <a:schemeClr val="tx1"/>
                </a:solidFill>
              </a:rPr>
              <a:t>个顶点的完全图记作</a:t>
            </a:r>
            <a:r>
              <a:rPr lang="en-US" altLang="zh-CN" dirty="0">
                <a:solidFill>
                  <a:schemeClr val="tx1"/>
                </a:solidFill>
              </a:rPr>
              <a:t>       </a:t>
            </a:r>
            <a:r>
              <a:rPr lang="zh-CN" altLang="zh-CN" dirty="0">
                <a:solidFill>
                  <a:schemeClr val="tx1"/>
                </a:solidFill>
              </a:rPr>
              <a:t>。</a:t>
            </a:r>
            <a:r>
              <a:rPr lang="en-US" altLang="zh-CN" dirty="0">
                <a:solidFill>
                  <a:schemeClr val="tx1"/>
                </a:solidFill>
              </a:rPr>
              <a:t> </a:t>
            </a:r>
            <a:r>
              <a:rPr lang="zh-CN" altLang="zh-CN" dirty="0">
                <a:solidFill>
                  <a:schemeClr val="tx1"/>
                </a:solidFill>
              </a:rPr>
              <a:t>完全图的总边数为</a:t>
            </a:r>
            <a:r>
              <a:rPr lang="en-US" altLang="zh-CN" dirty="0">
                <a:solidFill>
                  <a:schemeClr val="tx1"/>
                </a:solidFill>
              </a:rPr>
              <a:t>                     </a:t>
            </a:r>
            <a:r>
              <a:rPr lang="zh-CN" altLang="zh-CN" dirty="0">
                <a:solidFill>
                  <a:schemeClr val="tx1"/>
                </a:solidFill>
              </a:rPr>
              <a:t>。</a:t>
            </a:r>
            <a:r>
              <a:rPr lang="zh-CN" altLang="en-US" dirty="0">
                <a:solidFill>
                  <a:schemeClr val="tx1"/>
                </a:solidFill>
              </a:rPr>
              <a:t>下图为</a:t>
            </a:r>
            <a:r>
              <a:rPr lang="en-US" altLang="zh-CN" i="1" dirty="0">
                <a:solidFill>
                  <a:schemeClr val="tx1"/>
                </a:solidFill>
              </a:rPr>
              <a:t>K</a:t>
            </a:r>
            <a:r>
              <a:rPr lang="en-US" altLang="zh-CN" baseline="-25000" dirty="0">
                <a:solidFill>
                  <a:schemeClr val="tx1"/>
                </a:solidFill>
              </a:rPr>
              <a:t>7</a:t>
            </a:r>
            <a:r>
              <a:rPr lang="zh-CN" altLang="zh-CN" dirty="0">
                <a:solidFill>
                  <a:schemeClr val="tx1"/>
                </a:solidFill>
              </a:rPr>
              <a:t>图</a:t>
            </a:r>
            <a:r>
              <a:rPr lang="zh-CN" altLang="en-US" dirty="0">
                <a:solidFill>
                  <a:schemeClr val="tx1"/>
                </a:solidFill>
              </a:rPr>
              <a:t>。</a:t>
            </a:r>
            <a:endParaRPr lang="zh-CN" altLang="zh-CN" baseline="-25000" dirty="0">
              <a:solidFill>
                <a:schemeClr val="tx1"/>
              </a:solidFill>
            </a:endParaRPr>
          </a:p>
          <a:p>
            <a:endParaRPr lang="zh-CN" altLang="en-US" dirty="0"/>
          </a:p>
        </p:txBody>
      </p:sp>
      <p:graphicFrame>
        <p:nvGraphicFramePr>
          <p:cNvPr id="270337" name="Object 1"/>
          <p:cNvGraphicFramePr>
            <a:graphicFrameLocks noChangeAspect="1"/>
          </p:cNvGraphicFramePr>
          <p:nvPr>
            <p:extLst>
              <p:ext uri="{D42A27DB-BD31-4B8C-83A1-F6EECF244321}">
                <p14:modId xmlns:p14="http://schemas.microsoft.com/office/powerpoint/2010/main" val="995828796"/>
              </p:ext>
            </p:extLst>
          </p:nvPr>
        </p:nvGraphicFramePr>
        <p:xfrm>
          <a:off x="3068100" y="43830"/>
          <a:ext cx="1453850" cy="476672"/>
        </p:xfrm>
        <a:graphic>
          <a:graphicData uri="http://schemas.openxmlformats.org/presentationml/2006/ole">
            <mc:AlternateContent xmlns:mc="http://schemas.openxmlformats.org/markup-compatibility/2006">
              <mc:Choice xmlns:v="urn:schemas-microsoft-com:vml" Requires="v">
                <p:oleObj spid="_x0000_s735365" r:id="rId3" imgW="584200" imgH="190500" progId="">
                  <p:embed/>
                </p:oleObj>
              </mc:Choice>
              <mc:Fallback>
                <p:oleObj r:id="rId3" imgW="584200" imgH="19050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100" y="43830"/>
                        <a:ext cx="1453850"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2"/>
          <p:cNvGraphicFramePr>
            <a:graphicFrameLocks noChangeAspect="1"/>
          </p:cNvGraphicFramePr>
          <p:nvPr>
            <p:extLst>
              <p:ext uri="{D42A27DB-BD31-4B8C-83A1-F6EECF244321}">
                <p14:modId xmlns:p14="http://schemas.microsoft.com/office/powerpoint/2010/main" val="62398418"/>
              </p:ext>
            </p:extLst>
          </p:nvPr>
        </p:nvGraphicFramePr>
        <p:xfrm>
          <a:off x="10700948" y="2276078"/>
          <a:ext cx="504056" cy="576064"/>
        </p:xfrm>
        <a:graphic>
          <a:graphicData uri="http://schemas.openxmlformats.org/presentationml/2006/ole">
            <mc:AlternateContent xmlns:mc="http://schemas.openxmlformats.org/markup-compatibility/2006">
              <mc:Choice xmlns:v="urn:schemas-microsoft-com:vml" Requires="v">
                <p:oleObj spid="_x0000_s735366" r:id="rId5" imgW="203112" imgH="228501" progId="">
                  <p:embed/>
                </p:oleObj>
              </mc:Choice>
              <mc:Fallback>
                <p:oleObj r:id="rId5" imgW="203112" imgH="228501"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48" y="2276078"/>
                        <a:ext cx="504056"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0340" name="Object 4"/>
          <p:cNvGraphicFramePr>
            <a:graphicFrameLocks noChangeAspect="1"/>
          </p:cNvGraphicFramePr>
          <p:nvPr>
            <p:extLst>
              <p:ext uri="{D42A27DB-BD31-4B8C-83A1-F6EECF244321}">
                <p14:modId xmlns:p14="http://schemas.microsoft.com/office/powerpoint/2010/main" val="1140967519"/>
              </p:ext>
            </p:extLst>
          </p:nvPr>
        </p:nvGraphicFramePr>
        <p:xfrm>
          <a:off x="2852738" y="2779713"/>
          <a:ext cx="1547812" cy="477837"/>
        </p:xfrm>
        <a:graphic>
          <a:graphicData uri="http://schemas.openxmlformats.org/presentationml/2006/ole">
            <mc:AlternateContent xmlns:mc="http://schemas.openxmlformats.org/markup-compatibility/2006">
              <mc:Choice xmlns:v="urn:schemas-microsoft-com:vml" Requires="v">
                <p:oleObj spid="_x0000_s735367" r:id="rId7" imgW="622300" imgH="190500" progId="">
                  <p:embed/>
                </p:oleObj>
              </mc:Choice>
              <mc:Fallback>
                <p:oleObj r:id="rId7" imgW="622300" imgH="1905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38" y="2779713"/>
                        <a:ext cx="1547812"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图片 4">
            <a:extLst>
              <a:ext uri="{FF2B5EF4-FFF2-40B4-BE49-F238E27FC236}">
                <a16:creationId xmlns:a16="http://schemas.microsoft.com/office/drawing/2014/main" id="{BF6EB8A1-7316-4B9E-9278-B53172949E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2059" y="3717032"/>
            <a:ext cx="2637201" cy="2587753"/>
          </a:xfrm>
          <a:prstGeom prst="rect">
            <a:avLst/>
          </a:prstGeom>
        </p:spPr>
      </p:pic>
      <p:pic>
        <p:nvPicPr>
          <p:cNvPr id="7" name="Picture 14" descr="6-02">
            <a:extLst>
              <a:ext uri="{FF2B5EF4-FFF2-40B4-BE49-F238E27FC236}">
                <a16:creationId xmlns:a16="http://schemas.microsoft.com/office/drawing/2014/main" id="{991AFAAE-1B18-4517-91E9-A6FF312A0B67}"/>
              </a:ext>
            </a:extLst>
          </p:cNvPr>
          <p:cNvPicPr>
            <a:picLocks noChangeAspect="1" noChangeArrowheads="1"/>
          </p:cNvPicPr>
          <p:nvPr/>
        </p:nvPicPr>
        <p:blipFill>
          <a:blip r:embed="rId10" cstate="print"/>
          <a:srcRect/>
          <a:stretch>
            <a:fillRect/>
          </a:stretch>
        </p:blipFill>
        <p:spPr bwMode="auto">
          <a:xfrm>
            <a:off x="2409969" y="4460102"/>
            <a:ext cx="3542015" cy="2137250"/>
          </a:xfrm>
          <a:prstGeom prst="rect">
            <a:avLst/>
          </a:prstGeom>
          <a:noFill/>
          <a:ln w="9525">
            <a:noFill/>
            <a:miter lim="800000"/>
            <a:headEnd/>
            <a:tailEnd/>
          </a:ln>
          <a:effectLst>
            <a:softEdge rad="31750"/>
          </a:effectLst>
        </p:spPr>
      </p:pic>
      <p:sp>
        <p:nvSpPr>
          <p:cNvPr id="2" name="文本框 1">
            <a:extLst>
              <a:ext uri="{FF2B5EF4-FFF2-40B4-BE49-F238E27FC236}">
                <a16:creationId xmlns:a16="http://schemas.microsoft.com/office/drawing/2014/main" id="{F80D8ACE-4CEB-4F8E-962D-5F4642346CF6}"/>
              </a:ext>
            </a:extLst>
          </p:cNvPr>
          <p:cNvSpPr txBox="1"/>
          <p:nvPr/>
        </p:nvSpPr>
        <p:spPr>
          <a:xfrm>
            <a:off x="9696400" y="6304785"/>
            <a:ext cx="4796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K7</a:t>
            </a:r>
            <a:endParaRPr lang="zh-CN" altLang="en-US"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67F5CA1-4BA5-48BF-97E2-8678CE4C9A69}"/>
              </a:ext>
            </a:extLst>
          </p:cNvPr>
          <p:cNvSpPr/>
          <p:nvPr/>
        </p:nvSpPr>
        <p:spPr>
          <a:xfrm>
            <a:off x="8277726" y="5985395"/>
            <a:ext cx="836504" cy="504056"/>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47270AE-AE07-4B0C-98E6-79E9D4143098}"/>
              </a:ext>
            </a:extLst>
          </p:cNvPr>
          <p:cNvSpPr txBox="1"/>
          <p:nvPr/>
        </p:nvSpPr>
        <p:spPr>
          <a:xfrm>
            <a:off x="3217410" y="6546830"/>
            <a:ext cx="1927131" cy="338554"/>
          </a:xfrm>
          <a:prstGeom prst="rect">
            <a:avLst/>
          </a:prstGeom>
          <a:noFill/>
        </p:spPr>
        <p:txBody>
          <a:bodyPr wrap="none" rtlCol="0">
            <a:spAutoFit/>
          </a:bodyPr>
          <a:lstStyle/>
          <a:p>
            <a:r>
              <a:rPr lang="zh-CN" altLang="en-US" sz="1600" b="1" dirty="0"/>
              <a:t>图</a:t>
            </a:r>
            <a:r>
              <a:rPr lang="en-US" altLang="zh-CN" sz="1600" b="1" dirty="0"/>
              <a:t>5.2 </a:t>
            </a:r>
            <a:r>
              <a:rPr lang="zh-CN" altLang="en-US" sz="1600" b="1" dirty="0"/>
              <a:t>一个图的示例</a:t>
            </a:r>
          </a:p>
        </p:txBody>
      </p:sp>
      <p:cxnSp>
        <p:nvCxnSpPr>
          <p:cNvPr id="11" name="直接连接符 10">
            <a:extLst>
              <a:ext uri="{FF2B5EF4-FFF2-40B4-BE49-F238E27FC236}">
                <a16:creationId xmlns:a16="http://schemas.microsoft.com/office/drawing/2014/main" id="{5DBDF153-1EF7-4966-B58C-68A5D04F9574}"/>
              </a:ext>
            </a:extLst>
          </p:cNvPr>
          <p:cNvCxnSpPr>
            <a:cxnSpLocks/>
          </p:cNvCxnSpPr>
          <p:nvPr/>
        </p:nvCxnSpPr>
        <p:spPr>
          <a:xfrm>
            <a:off x="5519936" y="2708920"/>
            <a:ext cx="7920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74EA53D2-C349-4473-8DA3-375D181DCA0A}"/>
              </a:ext>
            </a:extLst>
          </p:cNvPr>
          <p:cNvPicPr>
            <a:picLocks noChangeAspect="1"/>
          </p:cNvPicPr>
          <p:nvPr/>
        </p:nvPicPr>
        <p:blipFill>
          <a:blip r:embed="rId11"/>
          <a:stretch>
            <a:fillRect/>
          </a:stretch>
        </p:blipFill>
        <p:spPr>
          <a:xfrm>
            <a:off x="700633" y="3198629"/>
            <a:ext cx="7267575" cy="1219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44624"/>
            <a:ext cx="11233770" cy="2837443"/>
          </a:xfrm>
        </p:spPr>
        <p:txBody>
          <a:bodyPr/>
          <a:lstStyle/>
          <a:p>
            <a:pPr algn="just"/>
            <a:r>
              <a:rPr lang="en-US" altLang="zh-CN" dirty="0">
                <a:solidFill>
                  <a:schemeClr val="tx1"/>
                </a:solidFill>
              </a:rPr>
              <a:t>       </a:t>
            </a:r>
            <a:r>
              <a:rPr lang="zh-CN" altLang="zh-CN" dirty="0">
                <a:solidFill>
                  <a:schemeClr val="tx1"/>
                </a:solidFill>
              </a:rPr>
              <a:t>注意，这里的外部区域用一个顶点表示。这样，证明就可以转换成欧拉图的判断问题。图</a:t>
            </a:r>
            <a:r>
              <a:rPr lang="en-US" altLang="zh-CN" dirty="0">
                <a:solidFill>
                  <a:schemeClr val="tx1"/>
                </a:solidFill>
              </a:rPr>
              <a:t>5.12</a:t>
            </a:r>
            <a:r>
              <a:rPr lang="zh-CN" altLang="zh-CN" dirty="0">
                <a:solidFill>
                  <a:schemeClr val="tx1"/>
                </a:solidFill>
              </a:rPr>
              <a:t>（</a:t>
            </a:r>
            <a:r>
              <a:rPr lang="en-US" altLang="zh-CN" dirty="0">
                <a:solidFill>
                  <a:schemeClr val="tx1"/>
                </a:solidFill>
              </a:rPr>
              <a:t>a</a:t>
            </a:r>
            <a:r>
              <a:rPr lang="zh-CN" altLang="zh-CN" dirty="0">
                <a:solidFill>
                  <a:schemeClr val="tx1"/>
                </a:solidFill>
              </a:rPr>
              <a:t>）（实线部分）有</a:t>
            </a:r>
            <a:r>
              <a:rPr lang="en-US" altLang="zh-CN" dirty="0">
                <a:solidFill>
                  <a:schemeClr val="tx1"/>
                </a:solidFill>
              </a:rPr>
              <a:t>5</a:t>
            </a:r>
            <a:r>
              <a:rPr lang="zh-CN" altLang="zh-CN" dirty="0">
                <a:solidFill>
                  <a:schemeClr val="tx1"/>
                </a:solidFill>
              </a:rPr>
              <a:t>个顶点，每个顶点的度数都为偶数，所以必然存在欧拉回路，即存在一条封闭的曲线与图</a:t>
            </a:r>
            <a:r>
              <a:rPr lang="en-US" altLang="zh-CN" dirty="0">
                <a:solidFill>
                  <a:schemeClr val="tx1"/>
                </a:solidFill>
              </a:rPr>
              <a:t>5.11</a:t>
            </a:r>
            <a:r>
              <a:rPr lang="zh-CN" altLang="zh-CN" dirty="0">
                <a:solidFill>
                  <a:schemeClr val="tx1"/>
                </a:solidFill>
              </a:rPr>
              <a:t>（</a:t>
            </a:r>
            <a:r>
              <a:rPr lang="en-US" altLang="zh-CN" dirty="0">
                <a:solidFill>
                  <a:schemeClr val="tx1"/>
                </a:solidFill>
              </a:rPr>
              <a:t>a</a:t>
            </a:r>
            <a:r>
              <a:rPr lang="zh-CN" altLang="zh-CN" dirty="0">
                <a:solidFill>
                  <a:schemeClr val="tx1"/>
                </a:solidFill>
              </a:rPr>
              <a:t>）每条边各相交一次。图</a:t>
            </a:r>
            <a:r>
              <a:rPr lang="en-US" altLang="zh-CN" dirty="0">
                <a:solidFill>
                  <a:schemeClr val="tx1"/>
                </a:solidFill>
              </a:rPr>
              <a:t>5.12</a:t>
            </a:r>
            <a:r>
              <a:rPr lang="zh-CN" altLang="zh-CN" dirty="0">
                <a:solidFill>
                  <a:schemeClr val="tx1"/>
                </a:solidFill>
              </a:rPr>
              <a:t>（</a:t>
            </a:r>
            <a:r>
              <a:rPr lang="en-US" altLang="zh-CN" dirty="0">
                <a:solidFill>
                  <a:schemeClr val="tx1"/>
                </a:solidFill>
              </a:rPr>
              <a:t>b</a:t>
            </a:r>
            <a:r>
              <a:rPr lang="zh-CN" altLang="zh-CN" dirty="0">
                <a:solidFill>
                  <a:schemeClr val="tx1"/>
                </a:solidFill>
              </a:rPr>
              <a:t>）（实线部分）恰有两个奇数点，以该两个奇点分别为起点和终点，可以构成欧拉通路，所以存在一个非封闭的曲线与图</a:t>
            </a:r>
            <a:r>
              <a:rPr lang="en-US" altLang="zh-CN" dirty="0">
                <a:solidFill>
                  <a:schemeClr val="tx1"/>
                </a:solidFill>
              </a:rPr>
              <a:t>5.11</a:t>
            </a:r>
            <a:r>
              <a:rPr lang="zh-CN" altLang="zh-CN" dirty="0">
                <a:solidFill>
                  <a:schemeClr val="tx1"/>
                </a:solidFill>
              </a:rPr>
              <a:t>（</a:t>
            </a:r>
            <a:r>
              <a:rPr lang="en-US" altLang="zh-CN" dirty="0">
                <a:solidFill>
                  <a:schemeClr val="tx1"/>
                </a:solidFill>
              </a:rPr>
              <a:t>b</a:t>
            </a:r>
            <a:r>
              <a:rPr lang="zh-CN" altLang="zh-CN" dirty="0">
                <a:solidFill>
                  <a:schemeClr val="tx1"/>
                </a:solidFill>
              </a:rPr>
              <a:t>）每条边各相交一次。图</a:t>
            </a:r>
            <a:r>
              <a:rPr lang="en-US" altLang="zh-CN" dirty="0">
                <a:solidFill>
                  <a:schemeClr val="tx1"/>
                </a:solidFill>
              </a:rPr>
              <a:t>5.12</a:t>
            </a:r>
            <a:r>
              <a:rPr lang="zh-CN" altLang="zh-CN" dirty="0">
                <a:solidFill>
                  <a:schemeClr val="tx1"/>
                </a:solidFill>
              </a:rPr>
              <a:t>（</a:t>
            </a:r>
            <a:r>
              <a:rPr lang="en-US" altLang="zh-CN" dirty="0">
                <a:solidFill>
                  <a:schemeClr val="tx1"/>
                </a:solidFill>
              </a:rPr>
              <a:t>c</a:t>
            </a:r>
            <a:r>
              <a:rPr lang="zh-CN" altLang="zh-CN" dirty="0">
                <a:solidFill>
                  <a:schemeClr val="tx1"/>
                </a:solidFill>
              </a:rPr>
              <a:t>）（实线部分）中有</a:t>
            </a:r>
            <a:r>
              <a:rPr lang="en-US" altLang="zh-CN" dirty="0">
                <a:solidFill>
                  <a:schemeClr val="tx1"/>
                </a:solidFill>
              </a:rPr>
              <a:t>4</a:t>
            </a:r>
            <a:r>
              <a:rPr lang="zh-CN" altLang="zh-CN" dirty="0">
                <a:solidFill>
                  <a:schemeClr val="tx1"/>
                </a:solidFill>
              </a:rPr>
              <a:t>个奇点，所以不存在欧拉通路，即不存在任何连续曲线与图</a:t>
            </a:r>
            <a:r>
              <a:rPr lang="en-US" altLang="zh-CN" dirty="0">
                <a:solidFill>
                  <a:schemeClr val="tx1"/>
                </a:solidFill>
              </a:rPr>
              <a:t>5.11</a:t>
            </a:r>
            <a:r>
              <a:rPr lang="zh-CN" altLang="zh-CN" dirty="0">
                <a:solidFill>
                  <a:schemeClr val="tx1"/>
                </a:solidFill>
              </a:rPr>
              <a:t>（</a:t>
            </a:r>
            <a:r>
              <a:rPr lang="en-US" altLang="zh-CN" dirty="0">
                <a:solidFill>
                  <a:schemeClr val="tx1"/>
                </a:solidFill>
              </a:rPr>
              <a:t>c</a:t>
            </a:r>
            <a:r>
              <a:rPr lang="zh-CN" altLang="zh-CN" dirty="0">
                <a:solidFill>
                  <a:schemeClr val="tx1"/>
                </a:solidFill>
              </a:rPr>
              <a:t>）每条边各相交一次。</a:t>
            </a:r>
          </a:p>
          <a:p>
            <a:endParaRPr lang="zh-CN" altLang="en-US" dirty="0"/>
          </a:p>
        </p:txBody>
      </p:sp>
      <p:pic>
        <p:nvPicPr>
          <p:cNvPr id="2" name="Picture 1">
            <a:extLst>
              <a:ext uri="{FF2B5EF4-FFF2-40B4-BE49-F238E27FC236}">
                <a16:creationId xmlns:a16="http://schemas.microsoft.com/office/drawing/2014/main" id="{533092CC-15CB-4C1C-B60F-7370D3AFB5CB}"/>
              </a:ext>
            </a:extLst>
          </p:cNvPr>
          <p:cNvPicPr>
            <a:picLocks noChangeAspect="1" noChangeArrowheads="1"/>
          </p:cNvPicPr>
          <p:nvPr/>
        </p:nvPicPr>
        <p:blipFill>
          <a:blip r:embed="rId3" cstate="print"/>
          <a:srcRect b="11481"/>
          <a:stretch>
            <a:fillRect/>
          </a:stretch>
        </p:blipFill>
        <p:spPr bwMode="auto">
          <a:xfrm>
            <a:off x="1143362" y="2996158"/>
            <a:ext cx="9993198" cy="3169146"/>
          </a:xfrm>
          <a:prstGeom prst="rect">
            <a:avLst/>
          </a:prstGeom>
          <a:noFill/>
          <a:ln w="9525">
            <a:noFill/>
            <a:miter lim="800000"/>
            <a:headEnd/>
            <a:tailEnd/>
          </a:ln>
        </p:spPr>
      </p:pic>
      <p:sp>
        <p:nvSpPr>
          <p:cNvPr id="5" name="矩形 4">
            <a:extLst>
              <a:ext uri="{FF2B5EF4-FFF2-40B4-BE49-F238E27FC236}">
                <a16:creationId xmlns:a16="http://schemas.microsoft.com/office/drawing/2014/main" id="{0F964F98-DBD2-4F68-AF29-176B8F86D1E4}"/>
              </a:ext>
            </a:extLst>
          </p:cNvPr>
          <p:cNvSpPr/>
          <p:nvPr/>
        </p:nvSpPr>
        <p:spPr>
          <a:xfrm>
            <a:off x="1719426" y="6177498"/>
            <a:ext cx="8640960" cy="707886"/>
          </a:xfrm>
          <a:prstGeom prst="rect">
            <a:avLst/>
          </a:prstGeom>
        </p:spPr>
        <p:txBody>
          <a:bodyPr wrap="square">
            <a:spAutoFit/>
          </a:bodyPr>
          <a:lstStyle/>
          <a:p>
            <a:pPr algn="ctr"/>
            <a:r>
              <a:rPr lang="en-US" altLang="zh-CN" sz="2000" b="1" dirty="0"/>
              <a:t>(a)                                              (b)                                                     (c)</a:t>
            </a:r>
            <a:endParaRPr lang="zh-CN" altLang="zh-CN" sz="2000" b="1" dirty="0"/>
          </a:p>
          <a:p>
            <a:pPr algn="ctr"/>
            <a:r>
              <a:rPr lang="zh-CN" altLang="zh-CN" sz="2000" b="1" dirty="0"/>
              <a:t>图</a:t>
            </a:r>
            <a:r>
              <a:rPr lang="en-US" altLang="zh-CN" sz="2000" b="1" dirty="0"/>
              <a:t>5.12  </a:t>
            </a:r>
            <a:r>
              <a:rPr lang="zh-CN" altLang="zh-CN" sz="2000" b="1" dirty="0"/>
              <a:t>连续曲线与图中边的相交情况</a:t>
            </a:r>
          </a:p>
        </p:txBody>
      </p:sp>
      <p:sp>
        <p:nvSpPr>
          <p:cNvPr id="7" name="椭圆 6">
            <a:extLst>
              <a:ext uri="{FF2B5EF4-FFF2-40B4-BE49-F238E27FC236}">
                <a16:creationId xmlns:a16="http://schemas.microsoft.com/office/drawing/2014/main" id="{AE9911C3-DF8B-4CD6-84BD-B7BC848B8CD9}"/>
              </a:ext>
            </a:extLst>
          </p:cNvPr>
          <p:cNvSpPr/>
          <p:nvPr/>
        </p:nvSpPr>
        <p:spPr>
          <a:xfrm>
            <a:off x="6399946" y="3945622"/>
            <a:ext cx="36004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F34EF1F-432C-4349-B735-94DC5437E705}"/>
              </a:ext>
            </a:extLst>
          </p:cNvPr>
          <p:cNvSpPr/>
          <p:nvPr/>
        </p:nvSpPr>
        <p:spPr>
          <a:xfrm>
            <a:off x="5103802" y="4016960"/>
            <a:ext cx="36004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86BD50A-6C27-409C-94E2-9A6A64CF1232}"/>
              </a:ext>
            </a:extLst>
          </p:cNvPr>
          <p:cNvSpPr/>
          <p:nvPr/>
        </p:nvSpPr>
        <p:spPr>
          <a:xfrm>
            <a:off x="9496290" y="365759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AD57BE1-17A2-464F-93CB-5B50FC2A5D63}"/>
              </a:ext>
            </a:extLst>
          </p:cNvPr>
          <p:cNvSpPr/>
          <p:nvPr/>
        </p:nvSpPr>
        <p:spPr>
          <a:xfrm>
            <a:off x="8632194" y="365759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5EE1F18-F299-4C1C-92AC-E9E3A7D20656}"/>
              </a:ext>
            </a:extLst>
          </p:cNvPr>
          <p:cNvSpPr/>
          <p:nvPr/>
        </p:nvSpPr>
        <p:spPr>
          <a:xfrm>
            <a:off x="8992234" y="4738380"/>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68CE90B-D60E-4598-AB45-70E32645FA39}"/>
              </a:ext>
            </a:extLst>
          </p:cNvPr>
          <p:cNvSpPr/>
          <p:nvPr/>
        </p:nvSpPr>
        <p:spPr>
          <a:xfrm>
            <a:off x="8992234" y="5314444"/>
            <a:ext cx="360040" cy="3593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7AF5E00-F836-405C-AAE3-310A497479C9}"/>
              </a:ext>
            </a:extLst>
          </p:cNvPr>
          <p:cNvSpPr txBox="1"/>
          <p:nvPr/>
        </p:nvSpPr>
        <p:spPr>
          <a:xfrm>
            <a:off x="3071664" y="5808166"/>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6" name="文本框 5">
            <a:extLst>
              <a:ext uri="{FF2B5EF4-FFF2-40B4-BE49-F238E27FC236}">
                <a16:creationId xmlns:a16="http://schemas.microsoft.com/office/drawing/2014/main" id="{5CA30DBF-BC38-402D-8B50-4BF0848625F9}"/>
              </a:ext>
            </a:extLst>
          </p:cNvPr>
          <p:cNvSpPr txBox="1"/>
          <p:nvPr/>
        </p:nvSpPr>
        <p:spPr>
          <a:xfrm>
            <a:off x="2279576" y="4945112"/>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8" name="文本框 7">
            <a:extLst>
              <a:ext uri="{FF2B5EF4-FFF2-40B4-BE49-F238E27FC236}">
                <a16:creationId xmlns:a16="http://schemas.microsoft.com/office/drawing/2014/main" id="{1091EEFA-6955-458E-B2E1-1B2894FFC041}"/>
              </a:ext>
            </a:extLst>
          </p:cNvPr>
          <p:cNvSpPr txBox="1"/>
          <p:nvPr/>
        </p:nvSpPr>
        <p:spPr>
          <a:xfrm>
            <a:off x="3322562" y="4972145"/>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0" name="文本框 9">
            <a:extLst>
              <a:ext uri="{FF2B5EF4-FFF2-40B4-BE49-F238E27FC236}">
                <a16:creationId xmlns:a16="http://schemas.microsoft.com/office/drawing/2014/main" id="{86FF4C4E-B064-4035-9B5A-EC83F040EA73}"/>
              </a:ext>
            </a:extLst>
          </p:cNvPr>
          <p:cNvSpPr txBox="1"/>
          <p:nvPr/>
        </p:nvSpPr>
        <p:spPr>
          <a:xfrm>
            <a:off x="3460354" y="3842430"/>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D4E6124F-A627-4322-9CC5-BA13C9B08DC9}"/>
              </a:ext>
            </a:extLst>
          </p:cNvPr>
          <p:cNvSpPr txBox="1"/>
          <p:nvPr/>
        </p:nvSpPr>
        <p:spPr>
          <a:xfrm>
            <a:off x="2539773" y="368322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16" name="文本框 15">
            <a:extLst>
              <a:ext uri="{FF2B5EF4-FFF2-40B4-BE49-F238E27FC236}">
                <a16:creationId xmlns:a16="http://schemas.microsoft.com/office/drawing/2014/main" id="{36BDDE8E-1216-454A-8600-C8B45E9930FD}"/>
              </a:ext>
            </a:extLst>
          </p:cNvPr>
          <p:cNvSpPr txBox="1"/>
          <p:nvPr/>
        </p:nvSpPr>
        <p:spPr>
          <a:xfrm>
            <a:off x="5735960" y="5733256"/>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8" name="文本框 17">
            <a:extLst>
              <a:ext uri="{FF2B5EF4-FFF2-40B4-BE49-F238E27FC236}">
                <a16:creationId xmlns:a16="http://schemas.microsoft.com/office/drawing/2014/main" id="{05807927-D20F-4ED0-8828-65F5B3A54CD1}"/>
              </a:ext>
            </a:extLst>
          </p:cNvPr>
          <p:cNvSpPr txBox="1"/>
          <p:nvPr/>
        </p:nvSpPr>
        <p:spPr>
          <a:xfrm>
            <a:off x="5879976" y="4725144"/>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20" name="文本框 19">
            <a:extLst>
              <a:ext uri="{FF2B5EF4-FFF2-40B4-BE49-F238E27FC236}">
                <a16:creationId xmlns:a16="http://schemas.microsoft.com/office/drawing/2014/main" id="{387C8EDD-8D80-4816-BBBD-3FEAEA4AA290}"/>
              </a:ext>
            </a:extLst>
          </p:cNvPr>
          <p:cNvSpPr txBox="1"/>
          <p:nvPr/>
        </p:nvSpPr>
        <p:spPr>
          <a:xfrm>
            <a:off x="5087888" y="4005064"/>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21" name="文本框 20">
            <a:extLst>
              <a:ext uri="{FF2B5EF4-FFF2-40B4-BE49-F238E27FC236}">
                <a16:creationId xmlns:a16="http://schemas.microsoft.com/office/drawing/2014/main" id="{E2049AB8-1948-4FC9-A19D-63672B54128E}"/>
              </a:ext>
            </a:extLst>
          </p:cNvPr>
          <p:cNvSpPr txBox="1"/>
          <p:nvPr/>
        </p:nvSpPr>
        <p:spPr>
          <a:xfrm>
            <a:off x="6096000" y="4221088"/>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22" name="文本框 21">
            <a:extLst>
              <a:ext uri="{FF2B5EF4-FFF2-40B4-BE49-F238E27FC236}">
                <a16:creationId xmlns:a16="http://schemas.microsoft.com/office/drawing/2014/main" id="{3F11F8E9-E508-4F09-BCC1-FA417D1582A4}"/>
              </a:ext>
            </a:extLst>
          </p:cNvPr>
          <p:cNvSpPr txBox="1"/>
          <p:nvPr/>
        </p:nvSpPr>
        <p:spPr>
          <a:xfrm>
            <a:off x="5591944" y="3573016"/>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5400" y="332656"/>
            <a:ext cx="10871200" cy="5256212"/>
          </a:xfrm>
        </p:spPr>
        <p:txBody>
          <a:bodyPr/>
          <a:lstStyle/>
          <a:p>
            <a:pPr algn="just"/>
            <a:r>
              <a:rPr lang="en-US" altLang="zh-CN" dirty="0"/>
              <a:t>         </a:t>
            </a:r>
            <a:r>
              <a:rPr lang="zh-CN" altLang="zh-CN" dirty="0"/>
              <a:t>设</a:t>
            </a:r>
            <a:r>
              <a:rPr lang="en-US" altLang="zh-CN" dirty="0"/>
              <a:t>                      </a:t>
            </a:r>
            <a:r>
              <a:rPr lang="zh-CN" altLang="zh-CN" dirty="0"/>
              <a:t>是</a:t>
            </a:r>
            <a:r>
              <a:rPr lang="en-US" altLang="zh-CN" dirty="0"/>
              <a:t>              </a:t>
            </a:r>
            <a:r>
              <a:rPr lang="zh-CN" altLang="zh-CN" dirty="0"/>
              <a:t>欧拉图（半欧拉图），一般来说，</a:t>
            </a:r>
            <a:r>
              <a:rPr lang="en-US" altLang="zh-CN" i="1" dirty="0"/>
              <a:t>G </a:t>
            </a:r>
            <a:r>
              <a:rPr lang="zh-CN" altLang="zh-CN" dirty="0"/>
              <a:t>中存在若干条欧拉回路（通路），求解欧拉回路（通路）的方法也不止一种。下面介绍一种求欧拉回路（通路）的算法，称为</a:t>
            </a:r>
            <a:r>
              <a:rPr lang="en-US" altLang="zh-CN" b="1" dirty="0">
                <a:latin typeface="Times New Roman" panose="02020603050405020304" pitchFamily="18" charset="0"/>
                <a:cs typeface="Times New Roman" panose="02020603050405020304" pitchFamily="18" charset="0"/>
              </a:rPr>
              <a:t>Fleury</a:t>
            </a:r>
            <a:r>
              <a:rPr lang="zh-CN" altLang="zh-CN" b="1" dirty="0"/>
              <a:t>算法</a:t>
            </a:r>
            <a:r>
              <a:rPr lang="en-US" altLang="zh-CN" b="1" dirty="0"/>
              <a:t>(</a:t>
            </a:r>
            <a:r>
              <a:rPr lang="zh-CN" altLang="en-US" b="1" dirty="0"/>
              <a:t>弗罗莱算法</a:t>
            </a:r>
            <a:r>
              <a:rPr lang="en-US" altLang="zh-CN" b="1" dirty="0"/>
              <a:t>)</a:t>
            </a:r>
            <a:r>
              <a:rPr lang="zh-CN" altLang="zh-CN" dirty="0"/>
              <a:t>。</a:t>
            </a:r>
            <a:r>
              <a:rPr lang="en-US" altLang="zh-CN" dirty="0">
                <a:solidFill>
                  <a:schemeClr val="tx1"/>
                </a:solidFill>
              </a:rPr>
              <a:t>(</a:t>
            </a:r>
            <a:r>
              <a:rPr lang="zh-CN" altLang="en-US" dirty="0">
                <a:solidFill>
                  <a:schemeClr val="tx1"/>
                </a:solidFill>
              </a:rPr>
              <a:t>算法基本思想是能不走</a:t>
            </a:r>
            <a:r>
              <a:rPr lang="zh-CN" altLang="en-US" b="1" dirty="0">
                <a:solidFill>
                  <a:schemeClr val="tx1"/>
                </a:solidFill>
              </a:rPr>
              <a:t>桥</a:t>
            </a:r>
            <a:r>
              <a:rPr lang="zh-CN" altLang="en-US" dirty="0">
                <a:solidFill>
                  <a:schemeClr val="tx1"/>
                </a:solidFill>
              </a:rPr>
              <a:t>就不走</a:t>
            </a:r>
            <a:r>
              <a:rPr lang="zh-CN" altLang="en-US" b="1" dirty="0">
                <a:solidFill>
                  <a:schemeClr val="tx1"/>
                </a:solidFill>
              </a:rPr>
              <a:t>桥</a:t>
            </a:r>
            <a:r>
              <a:rPr lang="en-US" altLang="zh-CN" dirty="0">
                <a:solidFill>
                  <a:schemeClr val="tx1"/>
                </a:solidFill>
              </a:rPr>
              <a:t>)</a:t>
            </a:r>
            <a:endParaRPr lang="zh-CN" altLang="zh-CN" dirty="0">
              <a:solidFill>
                <a:schemeClr val="tx1"/>
              </a:solidFill>
            </a:endParaRPr>
          </a:p>
          <a:p>
            <a:endParaRPr lang="zh-CN" altLang="en-US" dirty="0"/>
          </a:p>
        </p:txBody>
      </p:sp>
      <p:sp>
        <p:nvSpPr>
          <p:cNvPr id="57037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70369" name="Object 1"/>
          <p:cNvGraphicFramePr>
            <a:graphicFrameLocks noChangeAspect="1"/>
          </p:cNvGraphicFramePr>
          <p:nvPr>
            <p:extLst>
              <p:ext uri="{D42A27DB-BD31-4B8C-83A1-F6EECF244321}">
                <p14:modId xmlns:p14="http://schemas.microsoft.com/office/powerpoint/2010/main" val="236034852"/>
              </p:ext>
            </p:extLst>
          </p:nvPr>
        </p:nvGraphicFramePr>
        <p:xfrm>
          <a:off x="1772990" y="476672"/>
          <a:ext cx="1559496" cy="335588"/>
        </p:xfrm>
        <a:graphic>
          <a:graphicData uri="http://schemas.openxmlformats.org/presentationml/2006/ole">
            <mc:AlternateContent xmlns:mc="http://schemas.openxmlformats.org/markup-compatibility/2006">
              <mc:Choice xmlns:v="urn:schemas-microsoft-com:vml" Requires="v">
                <p:oleObj spid="_x0000_s720304" r:id="rId3" imgW="749300" imgH="165100" progId="Equation.DSMT4">
                  <p:embed/>
                </p:oleObj>
              </mc:Choice>
              <mc:Fallback>
                <p:oleObj r:id="rId3" imgW="749300" imgH="1651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990" y="476672"/>
                        <a:ext cx="1559496" cy="33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0371" name="Object 3"/>
          <p:cNvGraphicFramePr>
            <a:graphicFrameLocks noChangeAspect="1"/>
          </p:cNvGraphicFramePr>
          <p:nvPr>
            <p:extLst>
              <p:ext uri="{D42A27DB-BD31-4B8C-83A1-F6EECF244321}">
                <p14:modId xmlns:p14="http://schemas.microsoft.com/office/powerpoint/2010/main" val="706352646"/>
              </p:ext>
            </p:extLst>
          </p:nvPr>
        </p:nvGraphicFramePr>
        <p:xfrm>
          <a:off x="3645198" y="403870"/>
          <a:ext cx="1034277" cy="470126"/>
        </p:xfrm>
        <a:graphic>
          <a:graphicData uri="http://schemas.openxmlformats.org/presentationml/2006/ole">
            <mc:AlternateContent xmlns:mc="http://schemas.openxmlformats.org/markup-compatibility/2006">
              <mc:Choice xmlns:v="urn:schemas-microsoft-com:vml" Requires="v">
                <p:oleObj spid="_x0000_s720305" r:id="rId5" imgW="419100" imgH="190500" progId="Equation.DSMT4">
                  <p:embed/>
                </p:oleObj>
              </mc:Choice>
              <mc:Fallback>
                <p:oleObj r:id="rId5" imgW="419100" imgH="1905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198" y="403870"/>
                        <a:ext cx="1034277" cy="470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70374" name="Picture 6"/>
          <p:cNvPicPr>
            <a:picLocks noChangeAspect="1" noChangeArrowheads="1"/>
          </p:cNvPicPr>
          <p:nvPr/>
        </p:nvPicPr>
        <p:blipFill>
          <a:blip r:embed="rId7" cstate="print">
            <a:duotone>
              <a:prstClr val="black"/>
              <a:srgbClr val="D9C3A5">
                <a:tint val="50000"/>
                <a:satMod val="180000"/>
              </a:srgbClr>
            </a:duotone>
          </a:blip>
          <a:srcRect/>
          <a:stretch>
            <a:fillRect/>
          </a:stretch>
        </p:blipFill>
        <p:spPr bwMode="auto">
          <a:xfrm>
            <a:off x="1124918" y="1844824"/>
            <a:ext cx="9721080" cy="4480566"/>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2414D54E-D5D4-4CA4-B2BD-D95FA15C120E}"/>
              </a:ext>
            </a:extLst>
          </p:cNvPr>
          <p:cNvCxnSpPr/>
          <p:nvPr/>
        </p:nvCxnSpPr>
        <p:spPr>
          <a:xfrm>
            <a:off x="2135560" y="4437112"/>
            <a:ext cx="80648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C0CC5E-E5A4-4B32-9760-FAC897B4A4DF}"/>
              </a:ext>
            </a:extLst>
          </p:cNvPr>
          <p:cNvCxnSpPr>
            <a:cxnSpLocks/>
          </p:cNvCxnSpPr>
          <p:nvPr/>
        </p:nvCxnSpPr>
        <p:spPr>
          <a:xfrm>
            <a:off x="3215680" y="2564904"/>
            <a:ext cx="3600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260648"/>
            <a:ext cx="10871200" cy="1643226"/>
          </a:xfrm>
        </p:spPr>
        <p:txBody>
          <a:bodyPr/>
          <a:lstStyle/>
          <a:p>
            <a:r>
              <a:rPr lang="zh-CN" altLang="zh-CN" b="1" dirty="0">
                <a:solidFill>
                  <a:srgbClr val="C00000"/>
                </a:solidFill>
              </a:rPr>
              <a:t>例</a:t>
            </a:r>
            <a:r>
              <a:rPr lang="en-US" altLang="zh-CN" b="1" dirty="0">
                <a:solidFill>
                  <a:srgbClr val="C00000"/>
                </a:solidFill>
              </a:rPr>
              <a:t>5.17  </a:t>
            </a:r>
            <a:r>
              <a:rPr lang="zh-CN" altLang="zh-CN" b="1" dirty="0">
                <a:solidFill>
                  <a:srgbClr val="C00000"/>
                </a:solidFill>
              </a:rPr>
              <a:t>用</a:t>
            </a:r>
            <a:r>
              <a:rPr lang="en-US" altLang="zh-CN" b="1" dirty="0">
                <a:solidFill>
                  <a:srgbClr val="C00000"/>
                </a:solidFill>
              </a:rPr>
              <a:t>Fleury</a:t>
            </a:r>
            <a:r>
              <a:rPr lang="zh-CN" altLang="zh-CN" b="1" dirty="0">
                <a:solidFill>
                  <a:srgbClr val="C00000"/>
                </a:solidFill>
              </a:rPr>
              <a:t>算法从图</a:t>
            </a:r>
            <a:r>
              <a:rPr lang="en-US" altLang="zh-CN" b="1" dirty="0">
                <a:solidFill>
                  <a:srgbClr val="C00000"/>
                </a:solidFill>
              </a:rPr>
              <a:t>5.7</a:t>
            </a:r>
            <a:r>
              <a:rPr lang="zh-CN" altLang="zh-CN" b="1" dirty="0">
                <a:solidFill>
                  <a:srgbClr val="C00000"/>
                </a:solidFill>
              </a:rPr>
              <a:t>中找出一条欧拉通路。</a:t>
            </a:r>
          </a:p>
          <a:p>
            <a:r>
              <a:rPr lang="zh-CN" altLang="zh-CN" dirty="0">
                <a:solidFill>
                  <a:schemeClr val="tx1"/>
                </a:solidFill>
              </a:rPr>
              <a:t>解</a:t>
            </a:r>
            <a:r>
              <a:rPr lang="en-US" altLang="zh-CN" dirty="0">
                <a:solidFill>
                  <a:schemeClr val="tx1"/>
                </a:solidFill>
              </a:rPr>
              <a:t>  </a:t>
            </a:r>
            <a:r>
              <a:rPr lang="zh-CN" altLang="zh-CN" dirty="0">
                <a:solidFill>
                  <a:schemeClr val="tx1"/>
                </a:solidFill>
              </a:rPr>
              <a:t>图中奇数度顶点是</a:t>
            </a:r>
            <a:r>
              <a:rPr lang="en-US" altLang="zh-CN" dirty="0">
                <a:solidFill>
                  <a:schemeClr val="tx1"/>
                </a:solidFill>
              </a:rPr>
              <a:t>1</a:t>
            </a:r>
            <a:r>
              <a:rPr lang="zh-CN" altLang="zh-CN" dirty="0">
                <a:solidFill>
                  <a:schemeClr val="tx1"/>
                </a:solidFill>
              </a:rPr>
              <a:t>，</a:t>
            </a:r>
            <a:r>
              <a:rPr lang="en-US" altLang="zh-CN" dirty="0">
                <a:solidFill>
                  <a:schemeClr val="tx1"/>
                </a:solidFill>
              </a:rPr>
              <a:t>4</a:t>
            </a:r>
            <a:r>
              <a:rPr lang="zh-CN" altLang="zh-CN" dirty="0">
                <a:solidFill>
                  <a:schemeClr val="tx1"/>
                </a:solidFill>
              </a:rPr>
              <a:t>，根据</a:t>
            </a:r>
            <a:r>
              <a:rPr lang="en-US" altLang="zh-CN" b="1" dirty="0">
                <a:solidFill>
                  <a:schemeClr val="tx1"/>
                </a:solidFill>
              </a:rPr>
              <a:t>Fleury</a:t>
            </a:r>
            <a:r>
              <a:rPr lang="zh-CN" altLang="zh-CN" dirty="0">
                <a:solidFill>
                  <a:schemeClr val="tx1"/>
                </a:solidFill>
              </a:rPr>
              <a:t>算法找出一条</a:t>
            </a:r>
            <a:r>
              <a:rPr lang="zh-CN" altLang="zh-CN" b="1" dirty="0">
                <a:solidFill>
                  <a:srgbClr val="FF0000"/>
                </a:solidFill>
              </a:rPr>
              <a:t>欧拉通路</a:t>
            </a:r>
            <a:r>
              <a:rPr lang="zh-CN" altLang="zh-CN" dirty="0">
                <a:solidFill>
                  <a:schemeClr val="tx1"/>
                </a:solidFill>
              </a:rPr>
              <a:t>如下：</a:t>
            </a:r>
          </a:p>
          <a:p>
            <a:endParaRPr lang="zh-CN" altLang="en-US" dirty="0"/>
          </a:p>
        </p:txBody>
      </p:sp>
      <p:sp>
        <p:nvSpPr>
          <p:cNvPr id="569346" name="Rectangle 2"/>
          <p:cNvSpPr>
            <a:spLocks noChangeArrowheads="1"/>
          </p:cNvSpPr>
          <p:nvPr/>
        </p:nvSpPr>
        <p:spPr bwMode="auto">
          <a:xfrm>
            <a:off x="0" y="-747464"/>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69345" name="Object 1"/>
          <p:cNvGraphicFramePr>
            <a:graphicFrameLocks noChangeAspect="1"/>
          </p:cNvGraphicFramePr>
          <p:nvPr>
            <p:extLst>
              <p:ext uri="{D42A27DB-BD31-4B8C-83A1-F6EECF244321}">
                <p14:modId xmlns:p14="http://schemas.microsoft.com/office/powerpoint/2010/main" val="2801728194"/>
              </p:ext>
            </p:extLst>
          </p:nvPr>
        </p:nvGraphicFramePr>
        <p:xfrm>
          <a:off x="551384" y="1339974"/>
          <a:ext cx="11365514" cy="548680"/>
        </p:xfrm>
        <a:graphic>
          <a:graphicData uri="http://schemas.openxmlformats.org/presentationml/2006/ole">
            <mc:AlternateContent xmlns:mc="http://schemas.openxmlformats.org/markup-compatibility/2006">
              <mc:Choice xmlns:v="urn:schemas-microsoft-com:vml" Requires="v">
                <p:oleObj spid="_x0000_s570073" r:id="rId3" imgW="4140200" imgH="203200" progId="Equation.DSMT4">
                  <p:embed/>
                </p:oleObj>
              </mc:Choice>
              <mc:Fallback>
                <p:oleObj r:id="rId3" imgW="4140200" imgH="2032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84" y="1339974"/>
                        <a:ext cx="11365514" cy="548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6-11">
            <a:extLst>
              <a:ext uri="{FF2B5EF4-FFF2-40B4-BE49-F238E27FC236}">
                <a16:creationId xmlns:a16="http://schemas.microsoft.com/office/drawing/2014/main" id="{7E35596A-D9C4-431F-B9B3-006FC9B02351}"/>
              </a:ext>
            </a:extLst>
          </p:cNvPr>
          <p:cNvPicPr>
            <a:picLocks noChangeAspect="1" noChangeArrowheads="1"/>
          </p:cNvPicPr>
          <p:nvPr/>
        </p:nvPicPr>
        <p:blipFill>
          <a:blip r:embed="rId5" cstate="print"/>
          <a:srcRect/>
          <a:stretch>
            <a:fillRect/>
          </a:stretch>
        </p:blipFill>
        <p:spPr bwMode="auto">
          <a:xfrm>
            <a:off x="3845715" y="1988840"/>
            <a:ext cx="4338517" cy="4188626"/>
          </a:xfrm>
          <a:prstGeom prst="rect">
            <a:avLst/>
          </a:prstGeom>
          <a:noFill/>
          <a:ln w="9525">
            <a:noFill/>
            <a:miter lim="800000"/>
            <a:headEnd/>
            <a:tailEnd/>
          </a:ln>
          <a:effectLst>
            <a:softEdge rad="31750"/>
          </a:effectLst>
        </p:spPr>
      </p:pic>
      <p:sp>
        <p:nvSpPr>
          <p:cNvPr id="4" name="矩形 3">
            <a:extLst>
              <a:ext uri="{FF2B5EF4-FFF2-40B4-BE49-F238E27FC236}">
                <a16:creationId xmlns:a16="http://schemas.microsoft.com/office/drawing/2014/main" id="{CF47328C-3066-49D2-86D2-1351FE04CA83}"/>
              </a:ext>
            </a:extLst>
          </p:cNvPr>
          <p:cNvSpPr/>
          <p:nvPr/>
        </p:nvSpPr>
        <p:spPr>
          <a:xfrm>
            <a:off x="4669698" y="6162547"/>
            <a:ext cx="2794454" cy="400110"/>
          </a:xfrm>
          <a:prstGeom prst="rect">
            <a:avLst/>
          </a:prstGeom>
        </p:spPr>
        <p:txBody>
          <a:bodyPr wrap="square">
            <a:spAutoFit/>
          </a:bodyPr>
          <a:lstStyle/>
          <a:p>
            <a:pPr algn="ctr"/>
            <a:r>
              <a:rPr lang="zh-CN" altLang="zh-CN" sz="2000" b="1" dirty="0"/>
              <a:t>图</a:t>
            </a:r>
            <a:r>
              <a:rPr lang="en-US" altLang="zh-CN" sz="2000" b="1" dirty="0"/>
              <a:t>5.7  </a:t>
            </a:r>
            <a:r>
              <a:rPr lang="zh-CN" altLang="zh-CN" sz="2000" b="1" dirty="0"/>
              <a:t>图的通路</a:t>
            </a:r>
          </a:p>
        </p:txBody>
      </p:sp>
      <p:sp>
        <p:nvSpPr>
          <p:cNvPr id="5" name="椭圆 4">
            <a:extLst>
              <a:ext uri="{FF2B5EF4-FFF2-40B4-BE49-F238E27FC236}">
                <a16:creationId xmlns:a16="http://schemas.microsoft.com/office/drawing/2014/main" id="{81045316-43DE-43DD-B638-7D4886C2A6D0}"/>
              </a:ext>
            </a:extLst>
          </p:cNvPr>
          <p:cNvSpPr/>
          <p:nvPr/>
        </p:nvSpPr>
        <p:spPr>
          <a:xfrm>
            <a:off x="4943872" y="5229200"/>
            <a:ext cx="360040" cy="258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8F8B5B3-6BC9-48CC-9120-540DFD4CFCEA}"/>
              </a:ext>
            </a:extLst>
          </p:cNvPr>
          <p:cNvSpPr txBox="1"/>
          <p:nvPr/>
        </p:nvSpPr>
        <p:spPr>
          <a:xfrm>
            <a:off x="109217" y="6464396"/>
            <a:ext cx="4978671" cy="369332"/>
          </a:xfrm>
          <a:prstGeom prst="rect">
            <a:avLst/>
          </a:prstGeom>
          <a:noFill/>
        </p:spPr>
        <p:txBody>
          <a:bodyPr wrap="none" rtlCol="0">
            <a:spAutoFit/>
          </a:bodyPr>
          <a:lstStyle/>
          <a:p>
            <a:r>
              <a:rPr lang="zh-CN" altLang="en-US" b="1" dirty="0"/>
              <a:t>请自学参考资料：</a:t>
            </a:r>
            <a:r>
              <a:rPr lang="en-US" altLang="zh-CN" b="1" dirty="0"/>
              <a:t>Fleury (</a:t>
            </a:r>
            <a:r>
              <a:rPr lang="zh-CN" altLang="en-US" b="1" dirty="0"/>
              <a:t>弗罗莱</a:t>
            </a:r>
            <a:r>
              <a:rPr lang="en-US" altLang="zh-CN" b="1" dirty="0"/>
              <a:t>) </a:t>
            </a:r>
            <a:r>
              <a:rPr lang="zh-CN" altLang="en-US" b="1" dirty="0"/>
              <a:t>算法通俗解释</a:t>
            </a:r>
          </a:p>
        </p:txBody>
      </p:sp>
      <p:sp>
        <p:nvSpPr>
          <p:cNvPr id="12" name="椭圆 11">
            <a:extLst>
              <a:ext uri="{FF2B5EF4-FFF2-40B4-BE49-F238E27FC236}">
                <a16:creationId xmlns:a16="http://schemas.microsoft.com/office/drawing/2014/main" id="{130E165C-91DA-477C-9536-93CAD3058743}"/>
              </a:ext>
            </a:extLst>
          </p:cNvPr>
          <p:cNvSpPr/>
          <p:nvPr/>
        </p:nvSpPr>
        <p:spPr>
          <a:xfrm>
            <a:off x="5591944" y="2234814"/>
            <a:ext cx="360040" cy="258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777D0E-9A3D-4D55-800D-5E1A4D6AABBD}"/>
              </a:ext>
            </a:extLst>
          </p:cNvPr>
          <p:cNvSpPr txBox="1"/>
          <p:nvPr/>
        </p:nvSpPr>
        <p:spPr>
          <a:xfrm>
            <a:off x="263352" y="116632"/>
            <a:ext cx="8149219" cy="923330"/>
          </a:xfrm>
          <a:prstGeom prst="rect">
            <a:avLst/>
          </a:prstGeom>
          <a:noFill/>
        </p:spPr>
        <p:txBody>
          <a:bodyPr wrap="none" rtlCol="0">
            <a:spAutoFit/>
          </a:bodyPr>
          <a:lstStyle/>
          <a:p>
            <a:r>
              <a:rPr lang="zh-CN" altLang="en-US" b="1" i="0" dirty="0">
                <a:solidFill>
                  <a:srgbClr val="000000"/>
                </a:solidFill>
                <a:effectLst/>
                <a:latin typeface="Microsoft YaHei" panose="020B0503020204020204" pitchFamily="34" charset="-122"/>
                <a:ea typeface="Microsoft YaHei" panose="020B0503020204020204" pitchFamily="34" charset="-122"/>
              </a:rPr>
              <a:t>补充自学例题</a:t>
            </a:r>
            <a:r>
              <a:rPr lang="en-US" altLang="zh-CN" b="1" i="0" dirty="0">
                <a:solidFill>
                  <a:srgbClr val="000000"/>
                </a:solidFill>
                <a:effectLst/>
                <a:latin typeface="Microsoft YaHei" panose="020B0503020204020204" pitchFamily="34" charset="-122"/>
                <a:ea typeface="Microsoft YaHei" panose="020B0503020204020204" pitchFamily="34" charset="-122"/>
              </a:rPr>
              <a:t>1</a:t>
            </a:r>
            <a:r>
              <a:rPr lang="zh-CN" altLang="en-US" b="1" i="0" dirty="0">
                <a:solidFill>
                  <a:srgbClr val="000000"/>
                </a:solidFill>
                <a:effectLst/>
                <a:latin typeface="Microsoft YaHei" panose="020B0503020204020204" pitchFamily="34" charset="-122"/>
                <a:ea typeface="Microsoft YaHei" panose="020B0503020204020204" pitchFamily="34" charset="-122"/>
              </a:rPr>
              <a:t>：</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r>
              <a:rPr lang="en-US" altLang="zh-CN" b="1" i="0" dirty="0">
                <a:solidFill>
                  <a:srgbClr val="000000"/>
                </a:solidFill>
                <a:effectLst/>
                <a:latin typeface="Microsoft YaHei" panose="020B0503020204020204" pitchFamily="34" charset="-122"/>
                <a:ea typeface="Microsoft YaHei" panose="020B0503020204020204" pitchFamily="34" charset="-122"/>
              </a:rPr>
              <a:t>Fleury (</a:t>
            </a:r>
            <a:r>
              <a:rPr lang="zh-CN" altLang="en-US" b="1" i="0" dirty="0">
                <a:solidFill>
                  <a:srgbClr val="000000"/>
                </a:solidFill>
                <a:effectLst/>
                <a:latin typeface="Microsoft YaHei" panose="020B0503020204020204" pitchFamily="34" charset="-122"/>
                <a:ea typeface="Microsoft YaHei" panose="020B0503020204020204" pitchFamily="34" charset="-122"/>
              </a:rPr>
              <a:t>弗罗莱</a:t>
            </a:r>
            <a:r>
              <a:rPr lang="en-US" altLang="zh-CN" b="1" i="0" dirty="0">
                <a:solidFill>
                  <a:srgbClr val="000000"/>
                </a:solidFill>
                <a:effectLst/>
                <a:latin typeface="Microsoft YaHei" panose="020B0503020204020204" pitchFamily="34" charset="-122"/>
                <a:ea typeface="Microsoft YaHei" panose="020B0503020204020204" pitchFamily="34" charset="-122"/>
              </a:rPr>
              <a:t>) </a:t>
            </a:r>
            <a:r>
              <a:rPr lang="zh-CN" altLang="en-US" b="1" i="0" dirty="0">
                <a:solidFill>
                  <a:srgbClr val="000000"/>
                </a:solidFill>
                <a:effectLst/>
                <a:latin typeface="Microsoft YaHei" panose="020B0503020204020204" pitchFamily="34" charset="-122"/>
                <a:ea typeface="Microsoft YaHei" panose="020B0503020204020204" pitchFamily="34" charset="-122"/>
              </a:rPr>
              <a:t>算法通俗解释</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effectLst/>
                <a:latin typeface="Microsoft YaHei" panose="020B0503020204020204" pitchFamily="34" charset="-122"/>
                <a:ea typeface="Microsoft YaHei" panose="020B0503020204020204" pitchFamily="34" charset="-122"/>
              </a:rPr>
              <a:t>本文链接：</a:t>
            </a:r>
            <a:r>
              <a:rPr lang="en-US" altLang="zh-CN" dirty="0">
                <a:latin typeface="Microsoft YaHei" panose="020B0503020204020204" pitchFamily="34" charset="-122"/>
                <a:ea typeface="Microsoft YaHei" panose="020B0503020204020204" pitchFamily="34" charset="-122"/>
              </a:rPr>
              <a:t>https://blog.csdn.net/guomutian911/article/details/42105127</a:t>
            </a:r>
            <a:endParaRPr lang="zh-CN" altLang="en-US" dirty="0"/>
          </a:p>
        </p:txBody>
      </p:sp>
      <p:pic>
        <p:nvPicPr>
          <p:cNvPr id="6" name="图片 5">
            <a:extLst>
              <a:ext uri="{FF2B5EF4-FFF2-40B4-BE49-F238E27FC236}">
                <a16:creationId xmlns:a16="http://schemas.microsoft.com/office/drawing/2014/main" id="{B189BD6B-E4E2-4B83-9105-24FD1262D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390" y="2276872"/>
            <a:ext cx="6411220" cy="3515216"/>
          </a:xfrm>
          <a:prstGeom prst="rect">
            <a:avLst/>
          </a:prstGeom>
        </p:spPr>
      </p:pic>
      <p:sp>
        <p:nvSpPr>
          <p:cNvPr id="7" name="文本框 6">
            <a:extLst>
              <a:ext uri="{FF2B5EF4-FFF2-40B4-BE49-F238E27FC236}">
                <a16:creationId xmlns:a16="http://schemas.microsoft.com/office/drawing/2014/main" id="{D38FB2C9-264F-424A-97C8-1AA0723DB86E}"/>
              </a:ext>
            </a:extLst>
          </p:cNvPr>
          <p:cNvSpPr txBox="1"/>
          <p:nvPr/>
        </p:nvSpPr>
        <p:spPr>
          <a:xfrm>
            <a:off x="263352" y="1289085"/>
            <a:ext cx="9344609" cy="369332"/>
          </a:xfrm>
          <a:prstGeom prst="rect">
            <a:avLst/>
          </a:prstGeom>
          <a:noFill/>
        </p:spPr>
        <p:txBody>
          <a:bodyPr wrap="none" rtlCol="0">
            <a:spAutoFit/>
          </a:bodyPr>
          <a:lstStyle/>
          <a:p>
            <a:r>
              <a:rPr lang="zh-CN" altLang="en-US" b="0" i="0" dirty="0">
                <a:effectLst/>
                <a:latin typeface="Microsoft YaHei" panose="020B0503020204020204" pitchFamily="34" charset="-122"/>
                <a:ea typeface="Microsoft YaHei" panose="020B0503020204020204" pitchFamily="34" charset="-122"/>
              </a:rPr>
              <a:t>下图为连通图</a:t>
            </a:r>
            <a:r>
              <a:rPr lang="en-US" altLang="zh-CN" b="0" i="0" dirty="0">
                <a:effectLst/>
                <a:latin typeface="Microsoft YaHei" panose="020B0503020204020204" pitchFamily="34" charset="-122"/>
                <a:ea typeface="Microsoft YaHei" panose="020B0503020204020204" pitchFamily="34" charset="-122"/>
              </a:rPr>
              <a:t>G</a:t>
            </a:r>
            <a:r>
              <a:rPr lang="zh-CN" altLang="en-US" b="0" i="0" dirty="0">
                <a:effectLst/>
                <a:latin typeface="Microsoft YaHei" panose="020B0503020204020204" pitchFamily="34" charset="-122"/>
                <a:ea typeface="Microsoft YaHei" panose="020B0503020204020204" pitchFamily="34" charset="-122"/>
              </a:rPr>
              <a:t>，现利用</a:t>
            </a:r>
            <a:r>
              <a:rPr lang="en-US" altLang="zh-CN" b="0" i="0" dirty="0">
                <a:effectLst/>
                <a:latin typeface="Microsoft YaHei" panose="020B0503020204020204" pitchFamily="34" charset="-122"/>
                <a:ea typeface="Microsoft YaHei" panose="020B0503020204020204" pitchFamily="34" charset="-122"/>
              </a:rPr>
              <a:t>Fleury</a:t>
            </a:r>
            <a:r>
              <a:rPr lang="zh-CN" altLang="en-US" b="0" i="0" dirty="0">
                <a:effectLst/>
                <a:latin typeface="Microsoft YaHei" panose="020B0503020204020204" pitchFamily="34" charset="-122"/>
                <a:ea typeface="Microsoft YaHei" panose="020B0503020204020204" pitchFamily="34" charset="-122"/>
              </a:rPr>
              <a:t>算法求它的欧拉通路。（注意区分：欧拉通路、欧拉回路）</a:t>
            </a:r>
            <a:endParaRPr lang="zh-CN" altLang="en-US" dirty="0"/>
          </a:p>
        </p:txBody>
      </p:sp>
    </p:spTree>
    <p:extLst>
      <p:ext uri="{BB962C8B-B14F-4D97-AF65-F5344CB8AC3E}">
        <p14:creationId xmlns:p14="http://schemas.microsoft.com/office/powerpoint/2010/main" val="4282667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777D0E-9A3D-4D55-800D-5E1A4D6AABBD}"/>
              </a:ext>
            </a:extLst>
          </p:cNvPr>
          <p:cNvSpPr txBox="1"/>
          <p:nvPr/>
        </p:nvSpPr>
        <p:spPr>
          <a:xfrm>
            <a:off x="263352" y="116632"/>
            <a:ext cx="8149219" cy="923330"/>
          </a:xfrm>
          <a:prstGeom prst="rect">
            <a:avLst/>
          </a:prstGeom>
          <a:noFill/>
        </p:spPr>
        <p:txBody>
          <a:bodyPr wrap="none" rtlCol="0">
            <a:spAutoFit/>
          </a:bodyPr>
          <a:lstStyle/>
          <a:p>
            <a:r>
              <a:rPr lang="en-US" altLang="zh-CN" b="1" i="0" dirty="0">
                <a:solidFill>
                  <a:srgbClr val="000000"/>
                </a:solidFill>
                <a:effectLst/>
                <a:latin typeface="Microsoft YaHei" panose="020B0503020204020204" pitchFamily="34" charset="-122"/>
                <a:ea typeface="Microsoft YaHei" panose="020B0503020204020204" pitchFamily="34" charset="-122"/>
              </a:rPr>
              <a:t>Fleury (</a:t>
            </a:r>
            <a:r>
              <a:rPr lang="zh-CN" altLang="en-US" b="1" i="0" dirty="0">
                <a:solidFill>
                  <a:srgbClr val="000000"/>
                </a:solidFill>
                <a:effectLst/>
                <a:latin typeface="Microsoft YaHei" panose="020B0503020204020204" pitchFamily="34" charset="-122"/>
                <a:ea typeface="Microsoft YaHei" panose="020B0503020204020204" pitchFamily="34" charset="-122"/>
              </a:rPr>
              <a:t>弗罗莱</a:t>
            </a:r>
            <a:r>
              <a:rPr lang="en-US" altLang="zh-CN" b="1" i="0" dirty="0">
                <a:solidFill>
                  <a:srgbClr val="000000"/>
                </a:solidFill>
                <a:effectLst/>
                <a:latin typeface="Microsoft YaHei" panose="020B0503020204020204" pitchFamily="34" charset="-122"/>
                <a:ea typeface="Microsoft YaHei" panose="020B0503020204020204" pitchFamily="34" charset="-122"/>
              </a:rPr>
              <a:t>) </a:t>
            </a:r>
            <a:r>
              <a:rPr lang="zh-CN" altLang="en-US" b="1" i="0" dirty="0">
                <a:solidFill>
                  <a:srgbClr val="000000"/>
                </a:solidFill>
                <a:effectLst/>
                <a:latin typeface="Microsoft YaHei" panose="020B0503020204020204" pitchFamily="34" charset="-122"/>
                <a:ea typeface="Microsoft YaHei" panose="020B0503020204020204" pitchFamily="34" charset="-122"/>
              </a:rPr>
              <a:t>算法通俗解释</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effectLst/>
                <a:latin typeface="Microsoft YaHei" panose="020B0503020204020204" pitchFamily="34" charset="-122"/>
                <a:ea typeface="Microsoft YaHei" panose="020B0503020204020204" pitchFamily="34" charset="-122"/>
              </a:rPr>
              <a:t>本文链接：</a:t>
            </a:r>
            <a:r>
              <a:rPr lang="en-US" altLang="zh-CN" dirty="0">
                <a:latin typeface="Microsoft YaHei" panose="020B0503020204020204" pitchFamily="34" charset="-122"/>
                <a:ea typeface="Microsoft YaHei" panose="020B0503020204020204" pitchFamily="34" charset="-122"/>
              </a:rPr>
              <a:t>https://blog.csdn.net/guomutian911/article/details/42105127</a:t>
            </a:r>
            <a:endParaRPr lang="zh-CN" altLang="en-US" b="1" i="0" dirty="0">
              <a:effectLst/>
              <a:latin typeface="Microsoft YaHei" panose="020B0503020204020204" pitchFamily="34" charset="-122"/>
              <a:ea typeface="Microsoft YaHei" panose="020B0503020204020204" pitchFamily="34" charset="-122"/>
            </a:endParaRPr>
          </a:p>
          <a:p>
            <a:endParaRPr lang="zh-CN" altLang="en-US" dirty="0"/>
          </a:p>
        </p:txBody>
      </p:sp>
      <p:sp>
        <p:nvSpPr>
          <p:cNvPr id="7" name="文本框 6">
            <a:extLst>
              <a:ext uri="{FF2B5EF4-FFF2-40B4-BE49-F238E27FC236}">
                <a16:creationId xmlns:a16="http://schemas.microsoft.com/office/drawing/2014/main" id="{D38FB2C9-264F-424A-97C8-1AA0723DB86E}"/>
              </a:ext>
            </a:extLst>
          </p:cNvPr>
          <p:cNvSpPr txBox="1"/>
          <p:nvPr/>
        </p:nvSpPr>
        <p:spPr>
          <a:xfrm>
            <a:off x="263352" y="1289085"/>
            <a:ext cx="8071440" cy="369332"/>
          </a:xfrm>
          <a:prstGeom prst="rect">
            <a:avLst/>
          </a:prstGeom>
          <a:noFill/>
        </p:spPr>
        <p:txBody>
          <a:bodyPr wrap="none" rtlCol="0">
            <a:spAutoFit/>
          </a:bodyPr>
          <a:lstStyle/>
          <a:p>
            <a:r>
              <a:rPr lang="zh-CN" altLang="en-US" b="0" i="0" dirty="0">
                <a:effectLst/>
                <a:latin typeface="Microsoft YaHei" panose="020B0503020204020204" pitchFamily="34" charset="-122"/>
                <a:ea typeface="Microsoft YaHei" panose="020B0503020204020204" pitchFamily="34" charset="-122"/>
              </a:rPr>
              <a:t>其中一种欧拉通路如下：</a:t>
            </a:r>
            <a:r>
              <a:rPr lang="en-US" altLang="zh-CN" b="0" i="0" dirty="0">
                <a:effectLst/>
                <a:latin typeface="Microsoft YaHei" panose="020B0503020204020204" pitchFamily="34" charset="-122"/>
                <a:ea typeface="Microsoft YaHei" panose="020B0503020204020204" pitchFamily="34" charset="-122"/>
              </a:rPr>
              <a:t>4 5 8 7 6 8 9 1 5 3 2 4 6</a:t>
            </a:r>
            <a:r>
              <a:rPr lang="zh-CN" altLang="en-US" b="0" i="0" dirty="0">
                <a:effectLst/>
                <a:latin typeface="Microsoft YaHei" panose="020B0503020204020204" pitchFamily="34" charset="-122"/>
                <a:ea typeface="Microsoft YaHei" panose="020B0503020204020204" pitchFamily="34" charset="-122"/>
              </a:rPr>
              <a:t>，其搜索路径如下图所示：</a:t>
            </a:r>
            <a:endParaRPr lang="zh-CN" altLang="en-US" dirty="0"/>
          </a:p>
        </p:txBody>
      </p:sp>
      <p:pic>
        <p:nvPicPr>
          <p:cNvPr id="3" name="图片 2">
            <a:extLst>
              <a:ext uri="{FF2B5EF4-FFF2-40B4-BE49-F238E27FC236}">
                <a16:creationId xmlns:a16="http://schemas.microsoft.com/office/drawing/2014/main" id="{BBF34023-3EBB-4925-93B5-2B9C55C0F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053699"/>
            <a:ext cx="6411220" cy="3515216"/>
          </a:xfrm>
          <a:prstGeom prst="rect">
            <a:avLst/>
          </a:prstGeom>
        </p:spPr>
      </p:pic>
    </p:spTree>
    <p:extLst>
      <p:ext uri="{BB962C8B-B14F-4D97-AF65-F5344CB8AC3E}">
        <p14:creationId xmlns:p14="http://schemas.microsoft.com/office/powerpoint/2010/main" val="1775552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777D0E-9A3D-4D55-800D-5E1A4D6AABBD}"/>
              </a:ext>
            </a:extLst>
          </p:cNvPr>
          <p:cNvSpPr txBox="1"/>
          <p:nvPr/>
        </p:nvSpPr>
        <p:spPr>
          <a:xfrm>
            <a:off x="263352" y="-27384"/>
            <a:ext cx="8149219" cy="923330"/>
          </a:xfrm>
          <a:prstGeom prst="rect">
            <a:avLst/>
          </a:prstGeom>
          <a:noFill/>
        </p:spPr>
        <p:txBody>
          <a:bodyPr wrap="none" rtlCol="0">
            <a:spAutoFit/>
          </a:bodyPr>
          <a:lstStyle/>
          <a:p>
            <a:r>
              <a:rPr lang="en-US" altLang="zh-CN" b="1" i="0" dirty="0">
                <a:solidFill>
                  <a:srgbClr val="000000"/>
                </a:solidFill>
                <a:effectLst/>
                <a:latin typeface="Microsoft YaHei" panose="020B0503020204020204" pitchFamily="34" charset="-122"/>
                <a:ea typeface="Microsoft YaHei" panose="020B0503020204020204" pitchFamily="34" charset="-122"/>
              </a:rPr>
              <a:t>Fleury (</a:t>
            </a:r>
            <a:r>
              <a:rPr lang="zh-CN" altLang="en-US" b="1" i="0" dirty="0">
                <a:solidFill>
                  <a:srgbClr val="000000"/>
                </a:solidFill>
                <a:effectLst/>
                <a:latin typeface="Microsoft YaHei" panose="020B0503020204020204" pitchFamily="34" charset="-122"/>
                <a:ea typeface="Microsoft YaHei" panose="020B0503020204020204" pitchFamily="34" charset="-122"/>
              </a:rPr>
              <a:t>弗罗莱</a:t>
            </a:r>
            <a:r>
              <a:rPr lang="en-US" altLang="zh-CN" b="1" i="0" dirty="0">
                <a:solidFill>
                  <a:srgbClr val="000000"/>
                </a:solidFill>
                <a:effectLst/>
                <a:latin typeface="Microsoft YaHei" panose="020B0503020204020204" pitchFamily="34" charset="-122"/>
                <a:ea typeface="Microsoft YaHei" panose="020B0503020204020204" pitchFamily="34" charset="-122"/>
              </a:rPr>
              <a:t>) </a:t>
            </a:r>
            <a:r>
              <a:rPr lang="zh-CN" altLang="en-US" b="1" i="0" dirty="0">
                <a:solidFill>
                  <a:srgbClr val="000000"/>
                </a:solidFill>
                <a:effectLst/>
                <a:latin typeface="Microsoft YaHei" panose="020B0503020204020204" pitchFamily="34" charset="-122"/>
                <a:ea typeface="Microsoft YaHei" panose="020B0503020204020204" pitchFamily="34" charset="-122"/>
              </a:rPr>
              <a:t>算法通俗解释</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effectLst/>
                <a:latin typeface="Microsoft YaHei" panose="020B0503020204020204" pitchFamily="34" charset="-122"/>
                <a:ea typeface="Microsoft YaHei" panose="020B0503020204020204" pitchFamily="34" charset="-122"/>
              </a:rPr>
              <a:t>本文链接：</a:t>
            </a:r>
            <a:r>
              <a:rPr lang="en-US" altLang="zh-CN" dirty="0">
                <a:latin typeface="Microsoft YaHei" panose="020B0503020204020204" pitchFamily="34" charset="-122"/>
                <a:ea typeface="Microsoft YaHei" panose="020B0503020204020204" pitchFamily="34" charset="-122"/>
              </a:rPr>
              <a:t>https://blog.csdn.net/guomutian911/article/details/42105127</a:t>
            </a:r>
            <a:endParaRPr lang="zh-CN" altLang="en-US" b="1" i="0" dirty="0">
              <a:effectLst/>
              <a:latin typeface="Microsoft YaHei" panose="020B0503020204020204" pitchFamily="34" charset="-122"/>
              <a:ea typeface="Microsoft YaHei" panose="020B0503020204020204" pitchFamily="34" charset="-122"/>
            </a:endParaRPr>
          </a:p>
          <a:p>
            <a:endParaRPr lang="zh-CN" altLang="en-US" dirty="0"/>
          </a:p>
        </p:txBody>
      </p:sp>
      <p:sp>
        <p:nvSpPr>
          <p:cNvPr id="7" name="文本框 6">
            <a:extLst>
              <a:ext uri="{FF2B5EF4-FFF2-40B4-BE49-F238E27FC236}">
                <a16:creationId xmlns:a16="http://schemas.microsoft.com/office/drawing/2014/main" id="{D38FB2C9-264F-424A-97C8-1AA0723DB86E}"/>
              </a:ext>
            </a:extLst>
          </p:cNvPr>
          <p:cNvSpPr txBox="1"/>
          <p:nvPr/>
        </p:nvSpPr>
        <p:spPr>
          <a:xfrm>
            <a:off x="263352" y="692696"/>
            <a:ext cx="11161239" cy="923330"/>
          </a:xfrm>
          <a:prstGeom prst="rect">
            <a:avLst/>
          </a:prstGeom>
          <a:noFill/>
        </p:spPr>
        <p:txBody>
          <a:bodyPr wrap="square" rtlCol="0">
            <a:spAutoFit/>
          </a:bodyPr>
          <a:lstStyle/>
          <a:p>
            <a:pPr algn="l"/>
            <a:r>
              <a:rPr lang="zh-CN" altLang="en-US" b="0" i="0" dirty="0">
                <a:effectLst/>
                <a:latin typeface="Microsoft YaHei" panose="020B0503020204020204" pitchFamily="34" charset="-122"/>
                <a:ea typeface="Microsoft YaHei" panose="020B0503020204020204" pitchFamily="34" charset="-122"/>
              </a:rPr>
              <a:t>现在让我们来分析算法实现过程：</a:t>
            </a:r>
          </a:p>
          <a:p>
            <a:pPr algn="l"/>
            <a:r>
              <a:rPr lang="zh-CN" altLang="en-US" b="0" i="0" dirty="0">
                <a:effectLst/>
                <a:latin typeface="Microsoft YaHei" panose="020B0503020204020204" pitchFamily="34" charset="-122"/>
                <a:ea typeface="Microsoft YaHei" panose="020B0503020204020204" pitchFamily="34" charset="-122"/>
              </a:rPr>
              <a:t>       假设我们这样走：</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6</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8</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5</a:t>
            </a:r>
            <a:r>
              <a:rPr lang="zh-CN" altLang="en-US" b="0" i="0" dirty="0">
                <a:effectLst/>
                <a:latin typeface="Microsoft YaHei" panose="020B0503020204020204" pitchFamily="34" charset="-122"/>
                <a:ea typeface="Microsoft YaHei" panose="020B0503020204020204" pitchFamily="34" charset="-122"/>
              </a:rPr>
              <a:t>，此时在</a:t>
            </a:r>
            <a:r>
              <a:rPr lang="en-US" altLang="zh-CN" b="0" i="0" dirty="0">
                <a:effectLst/>
                <a:latin typeface="Microsoft YaHei" panose="020B0503020204020204" pitchFamily="34" charset="-122"/>
                <a:ea typeface="Microsoft YaHei" panose="020B0503020204020204" pitchFamily="34" charset="-122"/>
              </a:rPr>
              <a:t>5</a:t>
            </a:r>
            <a:r>
              <a:rPr lang="zh-CN" altLang="en-US" b="0" i="0" dirty="0">
                <a:effectLst/>
                <a:latin typeface="Microsoft YaHei" panose="020B0503020204020204" pitchFamily="34" charset="-122"/>
                <a:ea typeface="Microsoft YaHei" panose="020B0503020204020204" pitchFamily="34" charset="-122"/>
              </a:rPr>
              <a:t>处有三种选择（</a:t>
            </a:r>
            <a:r>
              <a:rPr lang="en-US" altLang="zh-CN" b="0" i="0" dirty="0">
                <a:effectLst/>
                <a:latin typeface="Microsoft YaHei" panose="020B0503020204020204" pitchFamily="34" charset="-122"/>
                <a:ea typeface="Microsoft YaHei" panose="020B0503020204020204" pitchFamily="34" charset="-122"/>
              </a:rPr>
              <a:t>3</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），那么哪种能走通哪种走不通呢？答案是（</a:t>
            </a:r>
            <a:r>
              <a:rPr lang="en-US" altLang="zh-CN" b="0" i="0" dirty="0">
                <a:effectLst/>
                <a:latin typeface="Microsoft YaHei" panose="020B0503020204020204" pitchFamily="34" charset="-122"/>
                <a:ea typeface="Microsoft YaHei" panose="020B0503020204020204" pitchFamily="34" charset="-122"/>
              </a:rPr>
              <a:t>3</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）通，</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不通。为什么呢？来看下图</a:t>
            </a:r>
            <a:r>
              <a:rPr lang="en-US" altLang="zh-CN" b="0" i="0" dirty="0">
                <a:effectLst/>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A9B152BC-285C-4C77-A42F-13F9687AC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628800"/>
            <a:ext cx="6411220" cy="3515216"/>
          </a:xfrm>
          <a:prstGeom prst="rect">
            <a:avLst/>
          </a:prstGeom>
        </p:spPr>
      </p:pic>
      <p:sp>
        <p:nvSpPr>
          <p:cNvPr id="6" name="文本框 5">
            <a:extLst>
              <a:ext uri="{FF2B5EF4-FFF2-40B4-BE49-F238E27FC236}">
                <a16:creationId xmlns:a16="http://schemas.microsoft.com/office/drawing/2014/main" id="{892DEA97-8431-4FDC-A9CA-ACAC1DC55389}"/>
              </a:ext>
            </a:extLst>
          </p:cNvPr>
          <p:cNvSpPr txBox="1"/>
          <p:nvPr/>
        </p:nvSpPr>
        <p:spPr>
          <a:xfrm>
            <a:off x="335361" y="5373216"/>
            <a:ext cx="11521279" cy="1477328"/>
          </a:xfrm>
          <a:prstGeom prst="rect">
            <a:avLst/>
          </a:prstGeom>
          <a:noFill/>
        </p:spPr>
        <p:txBody>
          <a:bodyPr wrap="square" rtlCol="0">
            <a:spAutoFit/>
          </a:bodyPr>
          <a:lstStyle/>
          <a:p>
            <a:pPr algn="just"/>
            <a:r>
              <a:rPr lang="zh-CN" altLang="en-US" b="1" dirty="0"/>
              <a:t>分析：</a:t>
            </a:r>
            <a:r>
              <a:rPr lang="zh-CN" altLang="en-US" dirty="0"/>
              <a:t>因为（</a:t>
            </a:r>
            <a:r>
              <a:rPr lang="en-US" altLang="zh-CN" dirty="0"/>
              <a:t>5~1</a:t>
            </a:r>
            <a:r>
              <a:rPr lang="zh-CN" altLang="en-US" dirty="0"/>
              <a:t>）之间的边是除去已走过边（</a:t>
            </a:r>
            <a:r>
              <a:rPr lang="en-US" altLang="zh-CN" dirty="0"/>
              <a:t>E</a:t>
            </a:r>
            <a:r>
              <a:rPr lang="zh-CN" altLang="en-US" dirty="0"/>
              <a:t>（</a:t>
            </a:r>
            <a:r>
              <a:rPr lang="en-US" altLang="zh-CN" dirty="0"/>
              <a:t>G</a:t>
            </a:r>
            <a:r>
              <a:rPr lang="zh-CN" altLang="en-US" dirty="0"/>
              <a:t>）</a:t>
            </a:r>
            <a:r>
              <a:rPr lang="en-US" altLang="zh-CN" dirty="0"/>
              <a:t>-</a:t>
            </a:r>
            <a:r>
              <a:rPr lang="zh-CN" altLang="en-US" dirty="0"/>
              <a:t>｛</a:t>
            </a:r>
            <a:r>
              <a:rPr lang="en-US" altLang="zh-CN" dirty="0"/>
              <a:t>E1</a:t>
            </a:r>
            <a:r>
              <a:rPr lang="zh-CN" altLang="en-US" dirty="0"/>
              <a:t>（</a:t>
            </a:r>
            <a:r>
              <a:rPr lang="en-US" altLang="zh-CN" dirty="0"/>
              <a:t>4~6</a:t>
            </a:r>
            <a:r>
              <a:rPr lang="zh-CN" altLang="en-US" dirty="0"/>
              <a:t>），</a:t>
            </a:r>
            <a:r>
              <a:rPr lang="en-US" altLang="zh-CN" dirty="0"/>
              <a:t>E2</a:t>
            </a:r>
            <a:r>
              <a:rPr lang="zh-CN" altLang="en-US" dirty="0"/>
              <a:t>（</a:t>
            </a:r>
            <a:r>
              <a:rPr lang="en-US" altLang="zh-CN" dirty="0"/>
              <a:t>6~8</a:t>
            </a:r>
            <a:r>
              <a:rPr lang="zh-CN" altLang="en-US" dirty="0"/>
              <a:t>），</a:t>
            </a:r>
            <a:r>
              <a:rPr lang="en-US" altLang="zh-CN" dirty="0"/>
              <a:t>E3</a:t>
            </a:r>
            <a:r>
              <a:rPr lang="zh-CN" altLang="en-US" dirty="0"/>
              <a:t>（</a:t>
            </a:r>
            <a:r>
              <a:rPr lang="en-US" altLang="zh-CN" dirty="0"/>
              <a:t>8~5</a:t>
            </a:r>
            <a:r>
              <a:rPr lang="zh-CN" altLang="en-US" dirty="0"/>
              <a:t>）｝）图</a:t>
            </a:r>
            <a:r>
              <a:rPr lang="en-US" altLang="zh-CN" dirty="0"/>
              <a:t>G</a:t>
            </a:r>
            <a:r>
              <a:rPr lang="zh-CN" altLang="en-US" dirty="0"/>
              <a:t>的一个桥，所谓桥即去掉该边后，剩下的所有顶点将不能够连通，即无法构成连通图。而选择（</a:t>
            </a:r>
            <a:r>
              <a:rPr lang="en-US" altLang="zh-CN" dirty="0"/>
              <a:t>5~3</a:t>
            </a:r>
            <a:r>
              <a:rPr lang="zh-CN" altLang="en-US" dirty="0"/>
              <a:t>）和（</a:t>
            </a:r>
            <a:r>
              <a:rPr lang="en-US" altLang="zh-CN" dirty="0"/>
              <a:t>5~4</a:t>
            </a:r>
            <a:r>
              <a:rPr lang="zh-CN" altLang="en-US" dirty="0"/>
              <a:t>）则满足定义中第二条（</a:t>
            </a:r>
            <a:r>
              <a:rPr lang="en-US" altLang="zh-CN" dirty="0"/>
              <a:t>b</a:t>
            </a:r>
            <a:r>
              <a:rPr lang="zh-CN" altLang="en-US" dirty="0"/>
              <a:t>）中的要求。当然当（</a:t>
            </a:r>
            <a:r>
              <a:rPr lang="en-US" altLang="zh-CN" dirty="0"/>
              <a:t>5~3</a:t>
            </a:r>
            <a:r>
              <a:rPr lang="zh-CN" altLang="en-US" dirty="0"/>
              <a:t>）和（</a:t>
            </a:r>
            <a:r>
              <a:rPr lang="en-US" altLang="zh-CN" dirty="0"/>
              <a:t>5~4</a:t>
            </a:r>
            <a:r>
              <a:rPr lang="zh-CN" altLang="en-US" dirty="0"/>
              <a:t>）都不存在，即定义中所说“除非无别的边可供选择时”，此时就可以选择（</a:t>
            </a:r>
            <a:r>
              <a:rPr lang="en-US" altLang="zh-CN" dirty="0"/>
              <a:t>5~1</a:t>
            </a:r>
            <a:r>
              <a:rPr lang="zh-CN" altLang="en-US" dirty="0"/>
              <a:t>），其他情况下一定要优先选择非桥的边，否则就可能出现无法走通的情况。也就是说该搜索方法无法构成欧拉通路。</a:t>
            </a:r>
          </a:p>
        </p:txBody>
      </p:sp>
    </p:spTree>
    <p:extLst>
      <p:ext uri="{BB962C8B-B14F-4D97-AF65-F5344CB8AC3E}">
        <p14:creationId xmlns:p14="http://schemas.microsoft.com/office/powerpoint/2010/main" val="2260655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777D0E-9A3D-4D55-800D-5E1A4D6AABBD}"/>
              </a:ext>
            </a:extLst>
          </p:cNvPr>
          <p:cNvSpPr txBox="1"/>
          <p:nvPr/>
        </p:nvSpPr>
        <p:spPr>
          <a:xfrm>
            <a:off x="479377" y="508030"/>
            <a:ext cx="8149219" cy="923330"/>
          </a:xfrm>
          <a:prstGeom prst="rect">
            <a:avLst/>
          </a:prstGeom>
          <a:noFill/>
        </p:spPr>
        <p:txBody>
          <a:bodyPr wrap="none" rtlCol="0">
            <a:spAutoFit/>
          </a:bodyPr>
          <a:lstStyle/>
          <a:p>
            <a:r>
              <a:rPr lang="en-US" altLang="zh-CN" b="1" i="0" dirty="0">
                <a:solidFill>
                  <a:srgbClr val="000000"/>
                </a:solidFill>
                <a:effectLst/>
                <a:latin typeface="Microsoft YaHei" panose="020B0503020204020204" pitchFamily="34" charset="-122"/>
                <a:ea typeface="Microsoft YaHei" panose="020B0503020204020204" pitchFamily="34" charset="-122"/>
              </a:rPr>
              <a:t>Fleury (</a:t>
            </a:r>
            <a:r>
              <a:rPr lang="zh-CN" altLang="en-US" b="1" i="0" dirty="0">
                <a:solidFill>
                  <a:srgbClr val="000000"/>
                </a:solidFill>
                <a:effectLst/>
                <a:latin typeface="Microsoft YaHei" panose="020B0503020204020204" pitchFamily="34" charset="-122"/>
                <a:ea typeface="Microsoft YaHei" panose="020B0503020204020204" pitchFamily="34" charset="-122"/>
              </a:rPr>
              <a:t>弗罗莱</a:t>
            </a:r>
            <a:r>
              <a:rPr lang="en-US" altLang="zh-CN" b="1" i="0" dirty="0">
                <a:solidFill>
                  <a:srgbClr val="000000"/>
                </a:solidFill>
                <a:effectLst/>
                <a:latin typeface="Microsoft YaHei" panose="020B0503020204020204" pitchFamily="34" charset="-122"/>
                <a:ea typeface="Microsoft YaHei" panose="020B0503020204020204" pitchFamily="34" charset="-122"/>
              </a:rPr>
              <a:t>) </a:t>
            </a:r>
            <a:r>
              <a:rPr lang="zh-CN" altLang="en-US" b="1" i="0" dirty="0">
                <a:solidFill>
                  <a:srgbClr val="000000"/>
                </a:solidFill>
                <a:effectLst/>
                <a:latin typeface="Microsoft YaHei" panose="020B0503020204020204" pitchFamily="34" charset="-122"/>
                <a:ea typeface="Microsoft YaHei" panose="020B0503020204020204" pitchFamily="34" charset="-122"/>
              </a:rPr>
              <a:t>算法通俗解释</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r>
              <a:rPr lang="zh-CN" altLang="en-US" b="0" i="0" dirty="0">
                <a:effectLst/>
                <a:latin typeface="Microsoft YaHei" panose="020B0503020204020204" pitchFamily="34" charset="-122"/>
                <a:ea typeface="Microsoft YaHei" panose="020B0503020204020204" pitchFamily="34" charset="-122"/>
              </a:rPr>
              <a:t>本文链接：</a:t>
            </a:r>
            <a:r>
              <a:rPr lang="en-US" altLang="zh-CN" dirty="0">
                <a:latin typeface="Microsoft YaHei" panose="020B0503020204020204" pitchFamily="34" charset="-122"/>
                <a:ea typeface="Microsoft YaHei" panose="020B0503020204020204" pitchFamily="34" charset="-122"/>
              </a:rPr>
              <a:t>https://blog.csdn.net/guomutian911/article/details/42105127</a:t>
            </a:r>
            <a:endParaRPr lang="zh-CN" altLang="en-US" b="1" i="0" dirty="0">
              <a:effectLst/>
              <a:latin typeface="Microsoft YaHei" panose="020B0503020204020204" pitchFamily="34" charset="-122"/>
              <a:ea typeface="Microsoft YaHei" panose="020B0503020204020204" pitchFamily="34" charset="-122"/>
            </a:endParaRPr>
          </a:p>
          <a:p>
            <a:endParaRPr lang="zh-CN" altLang="en-US" dirty="0"/>
          </a:p>
        </p:txBody>
      </p:sp>
      <p:sp>
        <p:nvSpPr>
          <p:cNvPr id="7" name="文本框 6">
            <a:extLst>
              <a:ext uri="{FF2B5EF4-FFF2-40B4-BE49-F238E27FC236}">
                <a16:creationId xmlns:a16="http://schemas.microsoft.com/office/drawing/2014/main" id="{D38FB2C9-264F-424A-97C8-1AA0723DB86E}"/>
              </a:ext>
            </a:extLst>
          </p:cNvPr>
          <p:cNvSpPr txBox="1"/>
          <p:nvPr/>
        </p:nvSpPr>
        <p:spPr>
          <a:xfrm>
            <a:off x="479377" y="1228110"/>
            <a:ext cx="11161239" cy="369332"/>
          </a:xfrm>
          <a:prstGeom prst="rect">
            <a:avLst/>
          </a:prstGeom>
          <a:noFill/>
        </p:spPr>
        <p:txBody>
          <a:bodyPr wrap="square" rtlCol="0">
            <a:spAutoFit/>
          </a:bodyPr>
          <a:lstStyle/>
          <a:p>
            <a:pPr algn="l"/>
            <a:r>
              <a:rPr lang="zh-CN" altLang="en-US" b="0" i="0" dirty="0">
                <a:effectLst/>
                <a:latin typeface="Microsoft YaHei" panose="020B0503020204020204" pitchFamily="34" charset="-122"/>
                <a:ea typeface="Microsoft YaHei" panose="020B0503020204020204" pitchFamily="34" charset="-122"/>
              </a:rPr>
              <a:t>如下图是选择（</a:t>
            </a:r>
            <a:r>
              <a:rPr lang="en-US" altLang="zh-CN" b="0" i="0" dirty="0">
                <a:effectLst/>
                <a:latin typeface="Microsoft YaHei" panose="020B0503020204020204" pitchFamily="34" charset="-122"/>
                <a:ea typeface="Microsoft YaHei" panose="020B0503020204020204" pitchFamily="34" charset="-122"/>
              </a:rPr>
              <a:t>5~1</a:t>
            </a:r>
            <a:r>
              <a:rPr lang="zh-CN" altLang="en-US" b="0" i="0" dirty="0">
                <a:effectLst/>
                <a:latin typeface="Microsoft YaHei" panose="020B0503020204020204" pitchFamily="34" charset="-122"/>
                <a:ea typeface="Microsoft YaHei" panose="020B0503020204020204" pitchFamily="34" charset="-122"/>
              </a:rPr>
              <a:t>）的后果：</a:t>
            </a:r>
            <a:endParaRPr lang="en-US" altLang="zh-CN" b="0" i="0" dirty="0">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92DEA97-8431-4FDC-A9CA-ACAC1DC55389}"/>
              </a:ext>
            </a:extLst>
          </p:cNvPr>
          <p:cNvSpPr txBox="1"/>
          <p:nvPr/>
        </p:nvSpPr>
        <p:spPr>
          <a:xfrm>
            <a:off x="489908" y="6011996"/>
            <a:ext cx="6192688" cy="369332"/>
          </a:xfrm>
          <a:prstGeom prst="rect">
            <a:avLst/>
          </a:prstGeom>
          <a:noFill/>
        </p:spPr>
        <p:txBody>
          <a:bodyPr wrap="square" rtlCol="0">
            <a:spAutoFit/>
          </a:bodyPr>
          <a:lstStyle/>
          <a:p>
            <a:pPr algn="just"/>
            <a:r>
              <a:rPr lang="zh-CN" altLang="en-US" b="0" i="0" dirty="0">
                <a:effectLst/>
                <a:latin typeface="Microsoft YaHei" panose="020B0503020204020204" pitchFamily="34" charset="-122"/>
                <a:ea typeface="Microsoft YaHei" panose="020B0503020204020204" pitchFamily="34" charset="-122"/>
              </a:rPr>
              <a:t>而（</a:t>
            </a:r>
            <a:r>
              <a:rPr lang="en-US" altLang="zh-CN" b="0" i="0" dirty="0">
                <a:effectLst/>
                <a:latin typeface="Microsoft YaHei" panose="020B0503020204020204" pitchFamily="34" charset="-122"/>
                <a:ea typeface="Microsoft YaHei" panose="020B0503020204020204" pitchFamily="34" charset="-122"/>
              </a:rPr>
              <a:t>5~3</a:t>
            </a:r>
            <a:r>
              <a:rPr lang="zh-CN" altLang="en-US" b="0" i="0" dirty="0">
                <a:effectLst/>
                <a:latin typeface="Microsoft YaHei" panose="020B0503020204020204" pitchFamily="34" charset="-122"/>
                <a:ea typeface="Microsoft YaHei" panose="020B0503020204020204" pitchFamily="34" charset="-122"/>
              </a:rPr>
              <a:t>）和（</a:t>
            </a:r>
            <a:r>
              <a:rPr lang="en-US" altLang="zh-CN" b="0" i="0" dirty="0">
                <a:effectLst/>
                <a:latin typeface="Microsoft YaHei" panose="020B0503020204020204" pitchFamily="34" charset="-122"/>
                <a:ea typeface="Microsoft YaHei" panose="020B0503020204020204" pitchFamily="34" charset="-122"/>
              </a:rPr>
              <a:t>5~4</a:t>
            </a:r>
            <a:r>
              <a:rPr lang="zh-CN" altLang="en-US" b="0" i="0" dirty="0">
                <a:effectLst/>
                <a:latin typeface="Microsoft YaHei" panose="020B0503020204020204" pitchFamily="34" charset="-122"/>
                <a:ea typeface="Microsoft YaHei" panose="020B0503020204020204" pitchFamily="34" charset="-122"/>
              </a:rPr>
              <a:t>）则可以顺利完成欧拉图通路的搜索。</a:t>
            </a:r>
            <a:endParaRPr lang="zh-CN" altLang="en-US" dirty="0"/>
          </a:p>
        </p:txBody>
      </p:sp>
      <p:pic>
        <p:nvPicPr>
          <p:cNvPr id="3" name="图片 2">
            <a:extLst>
              <a:ext uri="{FF2B5EF4-FFF2-40B4-BE49-F238E27FC236}">
                <a16:creationId xmlns:a16="http://schemas.microsoft.com/office/drawing/2014/main" id="{6DAF694A-B9F8-44AF-9BA1-4476F6B8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386" y="1732166"/>
            <a:ext cx="6411220" cy="3515216"/>
          </a:xfrm>
          <a:prstGeom prst="rect">
            <a:avLst/>
          </a:prstGeom>
        </p:spPr>
      </p:pic>
    </p:spTree>
    <p:extLst>
      <p:ext uri="{BB962C8B-B14F-4D97-AF65-F5344CB8AC3E}">
        <p14:creationId xmlns:p14="http://schemas.microsoft.com/office/powerpoint/2010/main" val="2374586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03AED41-A5EA-42E6-808D-942CF0032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56" y="764704"/>
            <a:ext cx="10488488" cy="5899775"/>
          </a:xfrm>
          <a:prstGeom prst="rect">
            <a:avLst/>
          </a:prstGeom>
        </p:spPr>
      </p:pic>
      <p:sp>
        <p:nvSpPr>
          <p:cNvPr id="6" name="文本框 5">
            <a:extLst>
              <a:ext uri="{FF2B5EF4-FFF2-40B4-BE49-F238E27FC236}">
                <a16:creationId xmlns:a16="http://schemas.microsoft.com/office/drawing/2014/main" id="{ADC4285D-DB0E-46EA-877F-D8BE814BC19A}"/>
              </a:ext>
            </a:extLst>
          </p:cNvPr>
          <p:cNvSpPr txBox="1"/>
          <p:nvPr/>
        </p:nvSpPr>
        <p:spPr>
          <a:xfrm>
            <a:off x="623392" y="260648"/>
            <a:ext cx="2505814" cy="461665"/>
          </a:xfrm>
          <a:prstGeom prst="rect">
            <a:avLst/>
          </a:prstGeom>
          <a:noFill/>
        </p:spPr>
        <p:txBody>
          <a:bodyPr wrap="none" rtlCol="0">
            <a:spAutoFit/>
          </a:bodyPr>
          <a:lstStyle/>
          <a:p>
            <a:r>
              <a:rPr lang="zh-CN" altLang="en-US" sz="2400" b="1" dirty="0"/>
              <a:t>补充自学例题</a:t>
            </a:r>
            <a:r>
              <a:rPr lang="en-US" altLang="zh-CN" sz="2400" b="1" dirty="0"/>
              <a:t>2</a:t>
            </a:r>
            <a:r>
              <a:rPr lang="zh-CN" altLang="en-US" sz="2400" b="1" dirty="0"/>
              <a:t>：</a:t>
            </a:r>
          </a:p>
        </p:txBody>
      </p:sp>
    </p:spTree>
    <p:extLst>
      <p:ext uri="{BB962C8B-B14F-4D97-AF65-F5344CB8AC3E}">
        <p14:creationId xmlns:p14="http://schemas.microsoft.com/office/powerpoint/2010/main" val="2267117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D1E3D"/>
        </a:solidFill>
        <a:effectLst/>
      </p:bgPr>
    </p:bg>
    <p:spTree>
      <p:nvGrpSpPr>
        <p:cNvPr id="1" name=""/>
        <p:cNvGrpSpPr/>
        <p:nvPr/>
      </p:nvGrpSpPr>
      <p:grpSpPr>
        <a:xfrm>
          <a:off x="0" y="0"/>
          <a:ext cx="0" cy="0"/>
          <a:chOff x="0" y="0"/>
          <a:chExt cx="0" cy="0"/>
        </a:xfrm>
      </p:grpSpPr>
      <p:pic>
        <p:nvPicPr>
          <p:cNvPr id="700418" name="Picture 2">
            <a:extLst>
              <a:ext uri="{FF2B5EF4-FFF2-40B4-BE49-F238E27FC236}">
                <a16:creationId xmlns:a16="http://schemas.microsoft.com/office/drawing/2014/main" id="{AA80E1F3-F93F-4114-BF1B-407191433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0"/>
            <a:ext cx="4849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69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5400" y="404664"/>
            <a:ext cx="10871200" cy="1585637"/>
          </a:xfrm>
        </p:spPr>
        <p:txBody>
          <a:bodyPr/>
          <a:lstStyle/>
          <a:p>
            <a:r>
              <a:rPr lang="en-US" altLang="zh-CN" b="1" u="sng" dirty="0">
                <a:solidFill>
                  <a:srgbClr val="00B050"/>
                </a:solidFill>
              </a:rPr>
              <a:t>5.3.2  </a:t>
            </a:r>
            <a:r>
              <a:rPr lang="zh-CN" altLang="zh-CN" b="1" u="sng" dirty="0">
                <a:solidFill>
                  <a:srgbClr val="00B050"/>
                </a:solidFill>
              </a:rPr>
              <a:t>哈密尔顿图</a:t>
            </a:r>
            <a:r>
              <a:rPr lang="en-US" altLang="zh-CN" b="1" u="sng" dirty="0">
                <a:solidFill>
                  <a:srgbClr val="00B050"/>
                </a:solidFill>
              </a:rPr>
              <a:t>(</a:t>
            </a:r>
            <a:r>
              <a:rPr lang="zh-CN" altLang="en-US" b="1" u="sng" dirty="0">
                <a:solidFill>
                  <a:srgbClr val="00B050"/>
                </a:solidFill>
              </a:rPr>
              <a:t>考虑点的遍历性</a:t>
            </a:r>
            <a:r>
              <a:rPr lang="en-US" altLang="zh-CN" b="1" u="sng" dirty="0">
                <a:solidFill>
                  <a:srgbClr val="00B050"/>
                </a:solidFill>
              </a:rPr>
              <a:t>)</a:t>
            </a:r>
            <a:endParaRPr lang="zh-CN" altLang="zh-CN" b="1" u="sng" dirty="0">
              <a:solidFill>
                <a:srgbClr val="00B050"/>
              </a:solidFill>
            </a:endParaRPr>
          </a:p>
          <a:p>
            <a:r>
              <a:rPr lang="en-US" altLang="zh-CN" dirty="0">
                <a:solidFill>
                  <a:schemeClr val="tx1"/>
                </a:solidFill>
              </a:rPr>
              <a:t>       </a:t>
            </a:r>
            <a:r>
              <a:rPr lang="zh-CN" altLang="zh-CN" dirty="0">
                <a:solidFill>
                  <a:schemeClr val="tx1"/>
                </a:solidFill>
              </a:rPr>
              <a:t>图论中还有一个看上去与欧拉图问题相似的问题，即哈密尔顿图问题。欧拉图问题考虑边的遍历性，哈密尔顿图问题考虑点的遍历性。</a:t>
            </a:r>
          </a:p>
          <a:p>
            <a:endParaRPr lang="zh-CN" altLang="en-US" dirty="0"/>
          </a:p>
        </p:txBody>
      </p:sp>
      <p:grpSp>
        <p:nvGrpSpPr>
          <p:cNvPr id="4" name="组合 3">
            <a:extLst>
              <a:ext uri="{FF2B5EF4-FFF2-40B4-BE49-F238E27FC236}">
                <a16:creationId xmlns:a16="http://schemas.microsoft.com/office/drawing/2014/main" id="{88180906-46EE-40EF-AB9F-FF94E0F03FA0}"/>
              </a:ext>
            </a:extLst>
          </p:cNvPr>
          <p:cNvGrpSpPr/>
          <p:nvPr/>
        </p:nvGrpSpPr>
        <p:grpSpPr>
          <a:xfrm>
            <a:off x="6600056" y="1676522"/>
            <a:ext cx="5236702" cy="4653126"/>
            <a:chOff x="3799397" y="1954706"/>
            <a:chExt cx="5236702" cy="4653126"/>
          </a:xfrm>
        </p:grpSpPr>
        <p:pic>
          <p:nvPicPr>
            <p:cNvPr id="581633" name="Picture 1" descr="6-23"/>
            <p:cNvPicPr>
              <a:picLocks noChangeAspect="1" noChangeArrowheads="1"/>
            </p:cNvPicPr>
            <p:nvPr/>
          </p:nvPicPr>
          <p:blipFill>
            <a:blip r:embed="rId3" cstate="print"/>
            <a:srcRect/>
            <a:stretch>
              <a:fillRect/>
            </a:stretch>
          </p:blipFill>
          <p:spPr bwMode="auto">
            <a:xfrm>
              <a:off x="4138640" y="1954706"/>
              <a:ext cx="4897459" cy="4176464"/>
            </a:xfrm>
            <a:prstGeom prst="rect">
              <a:avLst/>
            </a:prstGeom>
            <a:noFill/>
            <a:ln w="9525">
              <a:noFill/>
              <a:miter lim="800000"/>
              <a:headEnd/>
              <a:tailEnd/>
            </a:ln>
          </p:spPr>
        </p:pic>
        <p:sp>
          <p:nvSpPr>
            <p:cNvPr id="5" name="矩形 4"/>
            <p:cNvSpPr/>
            <p:nvPr/>
          </p:nvSpPr>
          <p:spPr>
            <a:xfrm>
              <a:off x="5026269" y="6207722"/>
              <a:ext cx="2805576" cy="400110"/>
            </a:xfrm>
            <a:prstGeom prst="rect">
              <a:avLst/>
            </a:prstGeom>
          </p:spPr>
          <p:txBody>
            <a:bodyPr wrap="none">
              <a:spAutoFit/>
            </a:bodyPr>
            <a:lstStyle/>
            <a:p>
              <a:pPr algn="ctr"/>
              <a:r>
                <a:rPr lang="zh-CN" altLang="zh-CN" sz="2000" b="1" dirty="0"/>
                <a:t>图</a:t>
              </a:r>
              <a:r>
                <a:rPr lang="en-US" altLang="zh-CN" sz="2000" b="1" dirty="0"/>
                <a:t>5.13  </a:t>
              </a:r>
              <a:r>
                <a:rPr lang="zh-CN" altLang="zh-CN" sz="2000" b="1" dirty="0"/>
                <a:t>哈密尔顿图问题</a:t>
              </a:r>
              <a:endParaRPr lang="zh-CN" altLang="en-US" sz="2000" b="1" dirty="0"/>
            </a:p>
          </p:txBody>
        </p:sp>
        <p:sp>
          <p:nvSpPr>
            <p:cNvPr id="2" name="文本框 1">
              <a:extLst>
                <a:ext uri="{FF2B5EF4-FFF2-40B4-BE49-F238E27FC236}">
                  <a16:creationId xmlns:a16="http://schemas.microsoft.com/office/drawing/2014/main" id="{4083601C-F67B-425D-BB7D-EFEF169A7C7F}"/>
                </a:ext>
              </a:extLst>
            </p:cNvPr>
            <p:cNvSpPr txBox="1"/>
            <p:nvPr/>
          </p:nvSpPr>
          <p:spPr>
            <a:xfrm>
              <a:off x="3799397" y="3394866"/>
              <a:ext cx="504056" cy="400110"/>
            </a:xfrm>
            <a:prstGeom prst="rect">
              <a:avLst/>
            </a:prstGeom>
            <a:noFill/>
          </p:spPr>
          <p:txBody>
            <a:bodyPr wrap="square" rtlCol="0">
              <a:spAutoFit/>
            </a:bodyPr>
            <a:lstStyle/>
            <a:p>
              <a:r>
                <a:rPr lang="en-US" altLang="zh-CN" sz="2000" dirty="0"/>
                <a:t>20</a:t>
              </a:r>
              <a:endParaRPr lang="zh-CN" altLang="en-US" sz="2000" dirty="0"/>
            </a:p>
          </p:txBody>
        </p:sp>
      </p:grpSp>
      <p:grpSp>
        <p:nvGrpSpPr>
          <p:cNvPr id="6" name="组合 5">
            <a:extLst>
              <a:ext uri="{FF2B5EF4-FFF2-40B4-BE49-F238E27FC236}">
                <a16:creationId xmlns:a16="http://schemas.microsoft.com/office/drawing/2014/main" id="{2B760D68-BDF9-4CD8-AB9C-B9B5EA21BBA8}"/>
              </a:ext>
            </a:extLst>
          </p:cNvPr>
          <p:cNvGrpSpPr/>
          <p:nvPr/>
        </p:nvGrpSpPr>
        <p:grpSpPr>
          <a:xfrm>
            <a:off x="1097995" y="2023704"/>
            <a:ext cx="3765213" cy="4305944"/>
            <a:chOff x="9181945" y="1994725"/>
            <a:chExt cx="3765213" cy="4305944"/>
          </a:xfrm>
        </p:grpSpPr>
        <p:pic>
          <p:nvPicPr>
            <p:cNvPr id="7" name="图片 6">
              <a:extLst>
                <a:ext uri="{FF2B5EF4-FFF2-40B4-BE49-F238E27FC236}">
                  <a16:creationId xmlns:a16="http://schemas.microsoft.com/office/drawing/2014/main" id="{BA2CFDDB-7131-441B-AAF1-2721B634828E}"/>
                </a:ext>
              </a:extLst>
            </p:cNvPr>
            <p:cNvPicPr>
              <a:picLocks noChangeAspect="1"/>
            </p:cNvPicPr>
            <p:nvPr/>
          </p:nvPicPr>
          <p:blipFill>
            <a:blip r:embed="rId4"/>
            <a:stretch>
              <a:fillRect/>
            </a:stretch>
          </p:blipFill>
          <p:spPr>
            <a:xfrm>
              <a:off x="9181945" y="1994725"/>
              <a:ext cx="3765213" cy="3801888"/>
            </a:xfrm>
            <a:prstGeom prst="rect">
              <a:avLst/>
            </a:prstGeom>
          </p:spPr>
        </p:pic>
        <p:sp>
          <p:nvSpPr>
            <p:cNvPr id="8" name="矩形 7">
              <a:extLst>
                <a:ext uri="{FF2B5EF4-FFF2-40B4-BE49-F238E27FC236}">
                  <a16:creationId xmlns:a16="http://schemas.microsoft.com/office/drawing/2014/main" id="{D31A3CC4-C8B7-4A14-9D69-B597FE1D8AB0}"/>
                </a:ext>
              </a:extLst>
            </p:cNvPr>
            <p:cNvSpPr/>
            <p:nvPr/>
          </p:nvSpPr>
          <p:spPr>
            <a:xfrm>
              <a:off x="10406081" y="5900559"/>
              <a:ext cx="1475084" cy="400110"/>
            </a:xfrm>
            <a:prstGeom prst="rect">
              <a:avLst/>
            </a:prstGeom>
          </p:spPr>
          <p:txBody>
            <a:bodyPr wrap="none">
              <a:spAutoFit/>
            </a:bodyPr>
            <a:lstStyle/>
            <a:p>
              <a:pPr algn="ctr"/>
              <a:r>
                <a:rPr lang="zh-CN" altLang="en-US" sz="2000" b="1" dirty="0"/>
                <a:t>正十二面体</a:t>
              </a:r>
            </a:p>
          </p:txBody>
        </p:sp>
      </p:grpSp>
      <p:sp>
        <p:nvSpPr>
          <p:cNvPr id="9" name="箭头: 右 8">
            <a:extLst>
              <a:ext uri="{FF2B5EF4-FFF2-40B4-BE49-F238E27FC236}">
                <a16:creationId xmlns:a16="http://schemas.microsoft.com/office/drawing/2014/main" id="{F6D5D427-9190-42CD-A348-402683C03FA2}"/>
              </a:ext>
            </a:extLst>
          </p:cNvPr>
          <p:cNvSpPr/>
          <p:nvPr/>
        </p:nvSpPr>
        <p:spPr>
          <a:xfrm>
            <a:off x="5569217" y="3861048"/>
            <a:ext cx="864096" cy="504056"/>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99392"/>
            <a:ext cx="10871200" cy="1916036"/>
          </a:xfrm>
        </p:spPr>
        <p:txBody>
          <a:bodyPr/>
          <a:lstStyle/>
          <a:p>
            <a:r>
              <a:rPr lang="zh-CN" altLang="zh-CN" dirty="0">
                <a:solidFill>
                  <a:schemeClr val="tx1"/>
                </a:solidFill>
              </a:rPr>
              <a:t>（</a:t>
            </a:r>
            <a:r>
              <a:rPr lang="en-US" altLang="zh-CN" dirty="0">
                <a:solidFill>
                  <a:schemeClr val="tx1"/>
                </a:solidFill>
              </a:rPr>
              <a:t>6</a:t>
            </a:r>
            <a:r>
              <a:rPr lang="zh-CN" altLang="zh-CN" dirty="0">
                <a:solidFill>
                  <a:schemeClr val="tx1"/>
                </a:solidFill>
              </a:rPr>
              <a:t>）设</a:t>
            </a:r>
            <a:r>
              <a:rPr lang="en-US" altLang="zh-CN" dirty="0">
                <a:solidFill>
                  <a:schemeClr val="tx1"/>
                </a:solidFill>
              </a:rPr>
              <a:t>                          </a:t>
            </a:r>
            <a:r>
              <a:rPr lang="zh-CN" altLang="zh-CN" dirty="0">
                <a:solidFill>
                  <a:schemeClr val="tx1"/>
                </a:solidFill>
              </a:rPr>
              <a:t>是简单图且</a:t>
            </a:r>
            <a:r>
              <a:rPr lang="en-US" altLang="zh-CN" dirty="0">
                <a:solidFill>
                  <a:schemeClr val="tx1"/>
                </a:solidFill>
              </a:rPr>
              <a:t>                   </a:t>
            </a:r>
            <a:r>
              <a:rPr lang="zh-CN" altLang="zh-CN" dirty="0">
                <a:solidFill>
                  <a:schemeClr val="tx1"/>
                </a:solidFill>
              </a:rPr>
              <a:t>，</a:t>
            </a:r>
            <a:r>
              <a:rPr lang="en-US" altLang="zh-CN" dirty="0">
                <a:solidFill>
                  <a:schemeClr val="tx1"/>
                </a:solidFill>
              </a:rPr>
              <a:t>                  </a:t>
            </a:r>
            <a:r>
              <a:rPr lang="zh-CN" altLang="zh-CN" dirty="0">
                <a:solidFill>
                  <a:schemeClr val="tx1"/>
                </a:solidFill>
              </a:rPr>
              <a:t>。若</a:t>
            </a:r>
            <a:r>
              <a:rPr lang="en-US" altLang="zh-CN" dirty="0">
                <a:solidFill>
                  <a:schemeClr val="tx1"/>
                </a:solidFill>
              </a:rPr>
              <a:t>                       </a:t>
            </a:r>
            <a:r>
              <a:rPr lang="zh-CN" altLang="zh-CN" dirty="0">
                <a:solidFill>
                  <a:schemeClr val="tx1"/>
                </a:solidFill>
              </a:rPr>
              <a:t>，均有</a:t>
            </a:r>
            <a:r>
              <a:rPr lang="en-US" altLang="zh-CN" dirty="0">
                <a:solidFill>
                  <a:schemeClr val="tx1"/>
                </a:solidFill>
              </a:rPr>
              <a:t>     </a:t>
            </a:r>
            <a:r>
              <a:rPr lang="zh-CN" altLang="zh-CN" dirty="0">
                <a:solidFill>
                  <a:schemeClr val="tx1"/>
                </a:solidFill>
              </a:rPr>
              <a:t>且</a:t>
            </a:r>
            <a:r>
              <a:rPr lang="en-US" altLang="zh-CN" dirty="0">
                <a:solidFill>
                  <a:schemeClr val="tx1"/>
                </a:solidFill>
              </a:rPr>
              <a:t>            </a:t>
            </a:r>
            <a:r>
              <a:rPr lang="zh-CN" altLang="zh-CN" dirty="0">
                <a:solidFill>
                  <a:schemeClr val="tx1"/>
                </a:solidFill>
              </a:rPr>
              <a:t>，或</a:t>
            </a:r>
            <a:r>
              <a:rPr lang="en-US" altLang="zh-CN" dirty="0">
                <a:solidFill>
                  <a:schemeClr val="tx1"/>
                </a:solidFill>
              </a:rPr>
              <a:t>            </a:t>
            </a:r>
            <a:r>
              <a:rPr lang="zh-CN" altLang="zh-CN" dirty="0">
                <a:solidFill>
                  <a:schemeClr val="tx1"/>
                </a:solidFill>
              </a:rPr>
              <a:t>且</a:t>
            </a:r>
            <a:r>
              <a:rPr lang="en-US" altLang="zh-CN" dirty="0">
                <a:solidFill>
                  <a:schemeClr val="tx1"/>
                </a:solidFill>
              </a:rPr>
              <a:t>          </a:t>
            </a:r>
            <a:r>
              <a:rPr lang="zh-CN" altLang="zh-CN" dirty="0">
                <a:solidFill>
                  <a:schemeClr val="tx1"/>
                </a:solidFill>
              </a:rPr>
              <a:t>，则称</a:t>
            </a:r>
            <a:r>
              <a:rPr lang="en-US" altLang="zh-CN" i="1" dirty="0">
                <a:solidFill>
                  <a:schemeClr val="tx1"/>
                </a:solidFill>
              </a:rPr>
              <a:t>G </a:t>
            </a:r>
            <a:r>
              <a:rPr lang="zh-CN" altLang="zh-CN" dirty="0">
                <a:solidFill>
                  <a:schemeClr val="tx1"/>
                </a:solidFill>
              </a:rPr>
              <a:t>为</a:t>
            </a:r>
            <a:r>
              <a:rPr lang="zh-CN" altLang="zh-CN" b="1" dirty="0">
                <a:solidFill>
                  <a:schemeClr val="tx1"/>
                </a:solidFill>
              </a:rPr>
              <a:t>二部图</a:t>
            </a:r>
            <a:r>
              <a:rPr lang="zh-CN" altLang="zh-CN" dirty="0">
                <a:solidFill>
                  <a:schemeClr val="tx1"/>
                </a:solidFill>
              </a:rPr>
              <a:t>。</a:t>
            </a:r>
            <a:r>
              <a:rPr lang="en-US" altLang="zh-CN" dirty="0">
                <a:solidFill>
                  <a:schemeClr val="tx1"/>
                </a:solidFill>
              </a:rPr>
              <a:t>(</a:t>
            </a:r>
            <a:r>
              <a:rPr lang="zh-CN" altLang="en-US" b="1" dirty="0">
                <a:solidFill>
                  <a:schemeClr val="tx1"/>
                </a:solidFill>
              </a:rPr>
              <a:t>注</a:t>
            </a:r>
            <a:r>
              <a:rPr lang="zh-CN" altLang="en-US" dirty="0">
                <a:solidFill>
                  <a:schemeClr val="tx1"/>
                </a:solidFill>
              </a:rPr>
              <a:t>：</a:t>
            </a:r>
            <a:r>
              <a:rPr lang="en-US" altLang="zh-CN" dirty="0">
                <a:solidFill>
                  <a:schemeClr val="tx1"/>
                </a:solidFill>
              </a:rPr>
              <a:t>n(n&gt;1)</a:t>
            </a:r>
            <a:r>
              <a:rPr lang="zh-CN" altLang="en-US" dirty="0">
                <a:solidFill>
                  <a:schemeClr val="tx1"/>
                </a:solidFill>
              </a:rPr>
              <a:t>阶零图为二部图</a:t>
            </a:r>
            <a:r>
              <a:rPr lang="en-US" altLang="zh-CN" dirty="0">
                <a:solidFill>
                  <a:schemeClr val="tx1"/>
                </a:solidFill>
              </a:rPr>
              <a:t>)</a:t>
            </a:r>
            <a:endParaRPr lang="zh-CN" altLang="zh-CN" dirty="0">
              <a:solidFill>
                <a:schemeClr val="tx1"/>
              </a:solidFill>
            </a:endParaRPr>
          </a:p>
          <a:p>
            <a:r>
              <a:rPr lang="en-US" altLang="zh-CN" dirty="0">
                <a:solidFill>
                  <a:schemeClr val="tx1"/>
                </a:solidFill>
              </a:rPr>
              <a:t>       </a:t>
            </a:r>
            <a:r>
              <a:rPr lang="zh-CN" altLang="zh-CN" dirty="0">
                <a:solidFill>
                  <a:schemeClr val="tx1"/>
                </a:solidFill>
              </a:rPr>
              <a:t>若</a:t>
            </a:r>
            <a:r>
              <a:rPr lang="en-US" altLang="zh-CN" dirty="0">
                <a:solidFill>
                  <a:schemeClr val="tx1"/>
                </a:solidFill>
                <a:sym typeface="Symbol"/>
              </a:rPr>
              <a:t></a:t>
            </a:r>
            <a:r>
              <a:rPr lang="en-US" altLang="zh-CN" dirty="0">
                <a:solidFill>
                  <a:schemeClr val="tx1"/>
                </a:solidFill>
              </a:rPr>
              <a:t>           </a:t>
            </a:r>
            <a:r>
              <a:rPr lang="zh-CN" altLang="zh-CN" dirty="0">
                <a:solidFill>
                  <a:schemeClr val="tx1"/>
                </a:solidFill>
              </a:rPr>
              <a:t>，</a:t>
            </a:r>
            <a:r>
              <a:rPr lang="en-US" altLang="zh-CN" dirty="0">
                <a:solidFill>
                  <a:schemeClr val="tx1"/>
                </a:solidFill>
                <a:sym typeface="Symbol"/>
              </a:rPr>
              <a:t>           </a:t>
            </a:r>
            <a:r>
              <a:rPr lang="en-US" altLang="zh-CN" dirty="0">
                <a:solidFill>
                  <a:schemeClr val="tx1"/>
                </a:solidFill>
              </a:rPr>
              <a:t> </a:t>
            </a:r>
            <a:r>
              <a:rPr lang="zh-CN" altLang="zh-CN" dirty="0">
                <a:solidFill>
                  <a:schemeClr val="tx1"/>
                </a:solidFill>
              </a:rPr>
              <a:t>，均有</a:t>
            </a:r>
            <a:r>
              <a:rPr lang="en-US" altLang="zh-CN" dirty="0">
                <a:solidFill>
                  <a:schemeClr val="tx1"/>
                </a:solidFill>
              </a:rPr>
              <a:t>                    </a:t>
            </a:r>
            <a:r>
              <a:rPr lang="zh-CN" altLang="zh-CN" dirty="0">
                <a:solidFill>
                  <a:schemeClr val="tx1"/>
                </a:solidFill>
              </a:rPr>
              <a:t>，则称</a:t>
            </a:r>
            <a:r>
              <a:rPr lang="en-US" altLang="zh-CN" i="1" dirty="0">
                <a:solidFill>
                  <a:schemeClr val="tx1"/>
                </a:solidFill>
              </a:rPr>
              <a:t>G </a:t>
            </a:r>
            <a:r>
              <a:rPr lang="zh-CN" altLang="zh-CN" dirty="0">
                <a:solidFill>
                  <a:schemeClr val="tx1"/>
                </a:solidFill>
              </a:rPr>
              <a:t>为</a:t>
            </a:r>
            <a:r>
              <a:rPr lang="zh-CN" altLang="zh-CN" b="1" dirty="0">
                <a:solidFill>
                  <a:schemeClr val="tx1"/>
                </a:solidFill>
              </a:rPr>
              <a:t>完全二部图</a:t>
            </a:r>
            <a:r>
              <a:rPr lang="zh-CN" altLang="zh-CN" dirty="0">
                <a:solidFill>
                  <a:schemeClr val="tx1"/>
                </a:solidFill>
              </a:rPr>
              <a:t>，</a:t>
            </a:r>
            <a:r>
              <a:rPr lang="en-US" altLang="zh-CN" dirty="0">
                <a:solidFill>
                  <a:schemeClr val="tx1"/>
                </a:solidFill>
              </a:rPr>
              <a:t>           </a:t>
            </a:r>
            <a:r>
              <a:rPr lang="zh-CN" altLang="zh-CN" dirty="0">
                <a:solidFill>
                  <a:schemeClr val="tx1"/>
                </a:solidFill>
              </a:rPr>
              <a:t>，</a:t>
            </a:r>
            <a:r>
              <a:rPr lang="en-US" altLang="zh-CN" dirty="0">
                <a:solidFill>
                  <a:schemeClr val="tx1"/>
                </a:solidFill>
              </a:rPr>
              <a:t>            </a:t>
            </a:r>
            <a:r>
              <a:rPr lang="zh-CN" altLang="zh-CN" dirty="0">
                <a:solidFill>
                  <a:schemeClr val="tx1"/>
                </a:solidFill>
              </a:rPr>
              <a:t>时的完全二部图记作</a:t>
            </a:r>
            <a:r>
              <a:rPr lang="en-US" altLang="zh-CN" dirty="0">
                <a:solidFill>
                  <a:schemeClr val="tx1"/>
                </a:solidFill>
              </a:rPr>
              <a:t>            </a:t>
            </a:r>
            <a:r>
              <a:rPr lang="zh-CN" altLang="zh-CN" dirty="0">
                <a:solidFill>
                  <a:schemeClr val="tx1"/>
                </a:solidFill>
              </a:rPr>
              <a:t>。容易看出，完全二部图的总边数为</a:t>
            </a:r>
            <a:r>
              <a:rPr lang="en-US" altLang="zh-CN" dirty="0">
                <a:solidFill>
                  <a:schemeClr val="tx1"/>
                </a:solidFill>
              </a:rPr>
              <a:t>          </a:t>
            </a:r>
            <a:r>
              <a:rPr lang="zh-CN" altLang="zh-CN" dirty="0">
                <a:solidFill>
                  <a:schemeClr val="tx1"/>
                </a:solidFill>
              </a:rPr>
              <a:t>。</a:t>
            </a:r>
          </a:p>
          <a:p>
            <a:endParaRPr lang="zh-CN" altLang="en-US" dirty="0"/>
          </a:p>
        </p:txBody>
      </p:sp>
      <p:graphicFrame>
        <p:nvGraphicFramePr>
          <p:cNvPr id="280577" name="Object 1"/>
          <p:cNvGraphicFramePr>
            <a:graphicFrameLocks noChangeAspect="1"/>
          </p:cNvGraphicFramePr>
          <p:nvPr>
            <p:extLst>
              <p:ext uri="{D42A27DB-BD31-4B8C-83A1-F6EECF244321}">
                <p14:modId xmlns:p14="http://schemas.microsoft.com/office/powerpoint/2010/main" val="2473947992"/>
              </p:ext>
            </p:extLst>
          </p:nvPr>
        </p:nvGraphicFramePr>
        <p:xfrm>
          <a:off x="1772990" y="31980"/>
          <a:ext cx="1728192" cy="371890"/>
        </p:xfrm>
        <a:graphic>
          <a:graphicData uri="http://schemas.openxmlformats.org/presentationml/2006/ole">
            <mc:AlternateContent xmlns:mc="http://schemas.openxmlformats.org/markup-compatibility/2006">
              <mc:Choice xmlns:v="urn:schemas-microsoft-com:vml" Requires="v">
                <p:oleObj spid="_x0000_s736717" r:id="rId3" imgW="748975" imgH="165028" progId="">
                  <p:embed/>
                </p:oleObj>
              </mc:Choice>
              <mc:Fallback>
                <p:oleObj r:id="rId3" imgW="748975" imgH="165028"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990" y="31980"/>
                        <a:ext cx="1728192" cy="371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79" name="Object 3"/>
          <p:cNvGraphicFramePr>
            <a:graphicFrameLocks noChangeAspect="1"/>
          </p:cNvGraphicFramePr>
          <p:nvPr>
            <p:extLst>
              <p:ext uri="{D42A27DB-BD31-4B8C-83A1-F6EECF244321}">
                <p14:modId xmlns:p14="http://schemas.microsoft.com/office/powerpoint/2010/main" val="2871452837"/>
              </p:ext>
            </p:extLst>
          </p:nvPr>
        </p:nvGraphicFramePr>
        <p:xfrm>
          <a:off x="4869334" y="-28178"/>
          <a:ext cx="1475414" cy="476672"/>
        </p:xfrm>
        <a:graphic>
          <a:graphicData uri="http://schemas.openxmlformats.org/presentationml/2006/ole">
            <mc:AlternateContent xmlns:mc="http://schemas.openxmlformats.org/markup-compatibility/2006">
              <mc:Choice xmlns:v="urn:schemas-microsoft-com:vml" Requires="v">
                <p:oleObj spid="_x0000_s736718" r:id="rId5" imgW="622030" imgH="203112" progId="">
                  <p:embed/>
                </p:oleObj>
              </mc:Choice>
              <mc:Fallback>
                <p:oleObj r:id="rId5" imgW="622030" imgH="20311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9334" y="-28178"/>
                        <a:ext cx="1475414"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81" name="Object 5"/>
          <p:cNvGraphicFramePr>
            <a:graphicFrameLocks noChangeAspect="1"/>
          </p:cNvGraphicFramePr>
          <p:nvPr>
            <p:extLst>
              <p:ext uri="{D42A27DB-BD31-4B8C-83A1-F6EECF244321}">
                <p14:modId xmlns:p14="http://schemas.microsoft.com/office/powerpoint/2010/main" val="1643347731"/>
              </p:ext>
            </p:extLst>
          </p:nvPr>
        </p:nvGraphicFramePr>
        <p:xfrm>
          <a:off x="6381502" y="-28178"/>
          <a:ext cx="1475413" cy="476672"/>
        </p:xfrm>
        <a:graphic>
          <a:graphicData uri="http://schemas.openxmlformats.org/presentationml/2006/ole">
            <mc:AlternateContent xmlns:mc="http://schemas.openxmlformats.org/markup-compatibility/2006">
              <mc:Choice xmlns:v="urn:schemas-microsoft-com:vml" Requires="v">
                <p:oleObj spid="_x0000_s736719" r:id="rId7" imgW="622030" imgH="203112" progId="">
                  <p:embed/>
                </p:oleObj>
              </mc:Choice>
              <mc:Fallback>
                <p:oleObj r:id="rId7" imgW="622030" imgH="203112"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502" y="-28178"/>
                        <a:ext cx="1475413"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83" name="Object 7"/>
          <p:cNvGraphicFramePr>
            <a:graphicFrameLocks noChangeAspect="1"/>
          </p:cNvGraphicFramePr>
          <p:nvPr>
            <p:extLst>
              <p:ext uri="{D42A27DB-BD31-4B8C-83A1-F6EECF244321}">
                <p14:modId xmlns:p14="http://schemas.microsoft.com/office/powerpoint/2010/main" val="568657574"/>
              </p:ext>
            </p:extLst>
          </p:nvPr>
        </p:nvGraphicFramePr>
        <p:xfrm>
          <a:off x="8397726" y="43830"/>
          <a:ext cx="1101722" cy="432048"/>
        </p:xfrm>
        <a:graphic>
          <a:graphicData uri="http://schemas.openxmlformats.org/presentationml/2006/ole">
            <mc:AlternateContent xmlns:mc="http://schemas.openxmlformats.org/markup-compatibility/2006">
              <mc:Choice xmlns:v="urn:schemas-microsoft-com:vml" Requires="v">
                <p:oleObj spid="_x0000_s736720" r:id="rId9" imgW="482391" imgH="190417" progId="">
                  <p:embed/>
                </p:oleObj>
              </mc:Choice>
              <mc:Fallback>
                <p:oleObj r:id="rId9" imgW="482391" imgH="190417"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7726" y="43830"/>
                        <a:ext cx="1101722"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85" name="Object 9"/>
          <p:cNvGraphicFramePr>
            <a:graphicFrameLocks noChangeAspect="1"/>
          </p:cNvGraphicFramePr>
          <p:nvPr>
            <p:extLst>
              <p:ext uri="{D42A27DB-BD31-4B8C-83A1-F6EECF244321}">
                <p14:modId xmlns:p14="http://schemas.microsoft.com/office/powerpoint/2010/main" val="3811856809"/>
              </p:ext>
            </p:extLst>
          </p:nvPr>
        </p:nvGraphicFramePr>
        <p:xfrm>
          <a:off x="9549854" y="43830"/>
          <a:ext cx="551384" cy="352885"/>
        </p:xfrm>
        <a:graphic>
          <a:graphicData uri="http://schemas.openxmlformats.org/presentationml/2006/ole">
            <mc:AlternateContent xmlns:mc="http://schemas.openxmlformats.org/markup-compatibility/2006">
              <mc:Choice xmlns:v="urn:schemas-microsoft-com:vml" Requires="v">
                <p:oleObj spid="_x0000_s736721" r:id="rId11" imgW="241195" imgH="152334" progId="">
                  <p:embed/>
                </p:oleObj>
              </mc:Choice>
              <mc:Fallback>
                <p:oleObj r:id="rId11" imgW="241195" imgH="152334" progId="">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49854" y="43830"/>
                        <a:ext cx="551384" cy="352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87" name="Object 11"/>
          <p:cNvGraphicFramePr>
            <a:graphicFrameLocks noChangeAspect="1"/>
          </p:cNvGraphicFramePr>
          <p:nvPr>
            <p:extLst>
              <p:ext uri="{D42A27DB-BD31-4B8C-83A1-F6EECF244321}">
                <p14:modId xmlns:p14="http://schemas.microsoft.com/office/powerpoint/2010/main" val="2224971426"/>
              </p:ext>
            </p:extLst>
          </p:nvPr>
        </p:nvGraphicFramePr>
        <p:xfrm>
          <a:off x="10845998" y="-28178"/>
          <a:ext cx="817152" cy="476672"/>
        </p:xfrm>
        <a:graphic>
          <a:graphicData uri="http://schemas.openxmlformats.org/presentationml/2006/ole">
            <mc:AlternateContent xmlns:mc="http://schemas.openxmlformats.org/markup-compatibility/2006">
              <mc:Choice xmlns:v="urn:schemas-microsoft-com:vml" Requires="v">
                <p:oleObj spid="_x0000_s736722" r:id="rId13" imgW="342751" imgH="203112" progId="">
                  <p:embed/>
                </p:oleObj>
              </mc:Choice>
              <mc:Fallback>
                <p:oleObj r:id="rId13" imgW="342751" imgH="203112" progId="">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45998" y="-28178"/>
                        <a:ext cx="81715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89" name="Object 13"/>
          <p:cNvGraphicFramePr>
            <a:graphicFrameLocks noChangeAspect="1"/>
          </p:cNvGraphicFramePr>
          <p:nvPr>
            <p:extLst>
              <p:ext uri="{D42A27DB-BD31-4B8C-83A1-F6EECF244321}">
                <p14:modId xmlns:p14="http://schemas.microsoft.com/office/powerpoint/2010/main" val="811748236"/>
              </p:ext>
            </p:extLst>
          </p:nvPr>
        </p:nvGraphicFramePr>
        <p:xfrm>
          <a:off x="1052910" y="403870"/>
          <a:ext cx="817152" cy="476672"/>
        </p:xfrm>
        <a:graphic>
          <a:graphicData uri="http://schemas.openxmlformats.org/presentationml/2006/ole">
            <mc:AlternateContent xmlns:mc="http://schemas.openxmlformats.org/markup-compatibility/2006">
              <mc:Choice xmlns:v="urn:schemas-microsoft-com:vml" Requires="v">
                <p:oleObj spid="_x0000_s736723" r:id="rId15" imgW="342900" imgH="203200" progId="">
                  <p:embed/>
                </p:oleObj>
              </mc:Choice>
              <mc:Fallback>
                <p:oleObj r:id="rId15" imgW="342900" imgH="203200" progId="">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2910" y="403870"/>
                        <a:ext cx="81715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91" name="Object 15"/>
          <p:cNvGraphicFramePr>
            <a:graphicFrameLocks noChangeAspect="1"/>
          </p:cNvGraphicFramePr>
          <p:nvPr>
            <p:extLst>
              <p:ext uri="{D42A27DB-BD31-4B8C-83A1-F6EECF244321}">
                <p14:modId xmlns:p14="http://schemas.microsoft.com/office/powerpoint/2010/main" val="3251689335"/>
              </p:ext>
            </p:extLst>
          </p:nvPr>
        </p:nvGraphicFramePr>
        <p:xfrm>
          <a:off x="2421062" y="403870"/>
          <a:ext cx="864096" cy="518457"/>
        </p:xfrm>
        <a:graphic>
          <a:graphicData uri="http://schemas.openxmlformats.org/presentationml/2006/ole">
            <mc:AlternateContent xmlns:mc="http://schemas.openxmlformats.org/markup-compatibility/2006">
              <mc:Choice xmlns:v="urn:schemas-microsoft-com:vml" Requires="v">
                <p:oleObj spid="_x0000_s736724" r:id="rId17" imgW="330057" imgH="203112" progId="">
                  <p:embed/>
                </p:oleObj>
              </mc:Choice>
              <mc:Fallback>
                <p:oleObj r:id="rId17" imgW="330057" imgH="203112" progId="">
                  <p:embed/>
                  <p:pic>
                    <p:nvPicPr>
                      <p:cNvPr id="0"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21062" y="403870"/>
                        <a:ext cx="864096" cy="518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93" name="Object 17"/>
          <p:cNvGraphicFramePr>
            <a:graphicFrameLocks noChangeAspect="1"/>
          </p:cNvGraphicFramePr>
          <p:nvPr>
            <p:extLst>
              <p:ext uri="{D42A27DB-BD31-4B8C-83A1-F6EECF244321}">
                <p14:modId xmlns:p14="http://schemas.microsoft.com/office/powerpoint/2010/main" val="1596274899"/>
              </p:ext>
            </p:extLst>
          </p:nvPr>
        </p:nvGraphicFramePr>
        <p:xfrm>
          <a:off x="3501182" y="403869"/>
          <a:ext cx="864096" cy="515389"/>
        </p:xfrm>
        <a:graphic>
          <a:graphicData uri="http://schemas.openxmlformats.org/presentationml/2006/ole">
            <mc:AlternateContent xmlns:mc="http://schemas.openxmlformats.org/markup-compatibility/2006">
              <mc:Choice xmlns:v="urn:schemas-microsoft-com:vml" Requires="v">
                <p:oleObj spid="_x0000_s736725" r:id="rId19" imgW="355600" imgH="203200" progId="">
                  <p:embed/>
                </p:oleObj>
              </mc:Choice>
              <mc:Fallback>
                <p:oleObj r:id="rId19" imgW="355600" imgH="203200" progId="">
                  <p:embed/>
                  <p:pic>
                    <p:nvPicPr>
                      <p:cNvPr id="0" name="Picture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1182" y="403869"/>
                        <a:ext cx="864096" cy="515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95" name="Object 19"/>
          <p:cNvGraphicFramePr>
            <a:graphicFrameLocks noChangeAspect="1"/>
          </p:cNvGraphicFramePr>
          <p:nvPr>
            <p:extLst>
              <p:ext uri="{D42A27DB-BD31-4B8C-83A1-F6EECF244321}">
                <p14:modId xmlns:p14="http://schemas.microsoft.com/office/powerpoint/2010/main" val="1987269811"/>
              </p:ext>
            </p:extLst>
          </p:nvPr>
        </p:nvGraphicFramePr>
        <p:xfrm>
          <a:off x="1700982" y="907926"/>
          <a:ext cx="864096" cy="504056"/>
        </p:xfrm>
        <a:graphic>
          <a:graphicData uri="http://schemas.openxmlformats.org/presentationml/2006/ole">
            <mc:AlternateContent xmlns:mc="http://schemas.openxmlformats.org/markup-compatibility/2006">
              <mc:Choice xmlns:v="urn:schemas-microsoft-com:vml" Requires="v">
                <p:oleObj spid="_x0000_s736726" r:id="rId21" imgW="342900" imgH="203200" progId="">
                  <p:embed/>
                </p:oleObj>
              </mc:Choice>
              <mc:Fallback>
                <p:oleObj r:id="rId21" imgW="342900" imgH="203200" progId="">
                  <p:embed/>
                  <p:pic>
                    <p:nvPicPr>
                      <p:cNvPr id="0" name="Picture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00982" y="907926"/>
                        <a:ext cx="86409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97" name="Object 21"/>
          <p:cNvGraphicFramePr>
            <a:graphicFrameLocks noChangeAspect="1"/>
          </p:cNvGraphicFramePr>
          <p:nvPr>
            <p:extLst>
              <p:ext uri="{D42A27DB-BD31-4B8C-83A1-F6EECF244321}">
                <p14:modId xmlns:p14="http://schemas.microsoft.com/office/powerpoint/2010/main" val="2982375208"/>
              </p:ext>
            </p:extLst>
          </p:nvPr>
        </p:nvGraphicFramePr>
        <p:xfrm>
          <a:off x="2997126" y="907926"/>
          <a:ext cx="817152" cy="476672"/>
        </p:xfrm>
        <a:graphic>
          <a:graphicData uri="http://schemas.openxmlformats.org/presentationml/2006/ole">
            <mc:AlternateContent xmlns:mc="http://schemas.openxmlformats.org/markup-compatibility/2006">
              <mc:Choice xmlns:v="urn:schemas-microsoft-com:vml" Requires="v">
                <p:oleObj spid="_x0000_s736727" r:id="rId23" imgW="342900" imgH="203200" progId="">
                  <p:embed/>
                </p:oleObj>
              </mc:Choice>
              <mc:Fallback>
                <p:oleObj r:id="rId23" imgW="342900" imgH="203200" progId="">
                  <p:embed/>
                  <p:pic>
                    <p:nvPicPr>
                      <p:cNvPr id="0" name="Picture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97126" y="907926"/>
                        <a:ext cx="81715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599" name="Object 23"/>
          <p:cNvGraphicFramePr>
            <a:graphicFrameLocks noChangeAspect="1"/>
          </p:cNvGraphicFramePr>
          <p:nvPr>
            <p:extLst>
              <p:ext uri="{D42A27DB-BD31-4B8C-83A1-F6EECF244321}">
                <p14:modId xmlns:p14="http://schemas.microsoft.com/office/powerpoint/2010/main" val="585708931"/>
              </p:ext>
            </p:extLst>
          </p:nvPr>
        </p:nvGraphicFramePr>
        <p:xfrm>
          <a:off x="4581302" y="907926"/>
          <a:ext cx="1525350" cy="476672"/>
        </p:xfrm>
        <a:graphic>
          <a:graphicData uri="http://schemas.openxmlformats.org/presentationml/2006/ole">
            <mc:AlternateContent xmlns:mc="http://schemas.openxmlformats.org/markup-compatibility/2006">
              <mc:Choice xmlns:v="urn:schemas-microsoft-com:vml" Requires="v">
                <p:oleObj spid="_x0000_s736728" r:id="rId25" imgW="609336" imgH="190417" progId="">
                  <p:embed/>
                </p:oleObj>
              </mc:Choice>
              <mc:Fallback>
                <p:oleObj r:id="rId25" imgW="609336" imgH="190417" progId="">
                  <p:embed/>
                  <p:pic>
                    <p:nvPicPr>
                      <p:cNvPr id="0" name="Picture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81302" y="907926"/>
                        <a:ext cx="1525350"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601" name="Object 25"/>
          <p:cNvGraphicFramePr>
            <a:graphicFrameLocks noChangeAspect="1"/>
          </p:cNvGraphicFramePr>
          <p:nvPr>
            <p:extLst>
              <p:ext uri="{D42A27DB-BD31-4B8C-83A1-F6EECF244321}">
                <p14:modId xmlns:p14="http://schemas.microsoft.com/office/powerpoint/2010/main" val="220674074"/>
              </p:ext>
            </p:extLst>
          </p:nvPr>
        </p:nvGraphicFramePr>
        <p:xfrm>
          <a:off x="8833259" y="907926"/>
          <a:ext cx="932619" cy="476672"/>
        </p:xfrm>
        <a:graphic>
          <a:graphicData uri="http://schemas.openxmlformats.org/presentationml/2006/ole">
            <mc:AlternateContent xmlns:mc="http://schemas.openxmlformats.org/markup-compatibility/2006">
              <mc:Choice xmlns:v="urn:schemas-microsoft-com:vml" Requires="v">
                <p:oleObj spid="_x0000_s736729" r:id="rId27" imgW="431800" imgH="215900" progId="">
                  <p:embed/>
                </p:oleObj>
              </mc:Choice>
              <mc:Fallback>
                <p:oleObj r:id="rId27" imgW="431800" imgH="215900" progId="">
                  <p:embed/>
                  <p:pic>
                    <p:nvPicPr>
                      <p:cNvPr id="0" name="Picture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833259" y="907926"/>
                        <a:ext cx="932619"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603" name="Object 27"/>
          <p:cNvGraphicFramePr>
            <a:graphicFrameLocks noChangeAspect="1"/>
          </p:cNvGraphicFramePr>
          <p:nvPr>
            <p:extLst>
              <p:ext uri="{D42A27DB-BD31-4B8C-83A1-F6EECF244321}">
                <p14:modId xmlns:p14="http://schemas.microsoft.com/office/powerpoint/2010/main" val="1131227622"/>
              </p:ext>
            </p:extLst>
          </p:nvPr>
        </p:nvGraphicFramePr>
        <p:xfrm>
          <a:off x="9909894" y="907926"/>
          <a:ext cx="911894" cy="476672"/>
        </p:xfrm>
        <a:graphic>
          <a:graphicData uri="http://schemas.openxmlformats.org/presentationml/2006/ole">
            <mc:AlternateContent xmlns:mc="http://schemas.openxmlformats.org/markup-compatibility/2006">
              <mc:Choice xmlns:v="urn:schemas-microsoft-com:vml" Requires="v">
                <p:oleObj spid="_x0000_s736730" r:id="rId29" imgW="419100" imgH="215900" progId="">
                  <p:embed/>
                </p:oleObj>
              </mc:Choice>
              <mc:Fallback>
                <p:oleObj r:id="rId29" imgW="419100" imgH="215900" progId="">
                  <p:embed/>
                  <p:pic>
                    <p:nvPicPr>
                      <p:cNvPr id="0" name="Picture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09894" y="907926"/>
                        <a:ext cx="911894"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605" name="Object 29"/>
          <p:cNvGraphicFramePr>
            <a:graphicFrameLocks noChangeAspect="1"/>
          </p:cNvGraphicFramePr>
          <p:nvPr>
            <p:extLst>
              <p:ext uri="{D42A27DB-BD31-4B8C-83A1-F6EECF244321}">
                <p14:modId xmlns:p14="http://schemas.microsoft.com/office/powerpoint/2010/main" val="1365047839"/>
              </p:ext>
            </p:extLst>
          </p:nvPr>
        </p:nvGraphicFramePr>
        <p:xfrm>
          <a:off x="2493070" y="1339974"/>
          <a:ext cx="749056" cy="476672"/>
        </p:xfrm>
        <a:graphic>
          <a:graphicData uri="http://schemas.openxmlformats.org/presentationml/2006/ole">
            <mc:AlternateContent xmlns:mc="http://schemas.openxmlformats.org/markup-compatibility/2006">
              <mc:Choice xmlns:v="urn:schemas-microsoft-com:vml" Requires="v">
                <p:oleObj spid="_x0000_s736731" r:id="rId31" imgW="316950" imgH="202848" progId="">
                  <p:embed/>
                </p:oleObj>
              </mc:Choice>
              <mc:Fallback>
                <p:oleObj r:id="rId31" imgW="316950" imgH="202848" progId="">
                  <p:embed/>
                  <p:pic>
                    <p:nvPicPr>
                      <p:cNvPr id="0" name="Picture 2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93070" y="1339974"/>
                        <a:ext cx="749056"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0607" name="Object 31"/>
          <p:cNvGraphicFramePr>
            <a:graphicFrameLocks noChangeAspect="1"/>
          </p:cNvGraphicFramePr>
          <p:nvPr>
            <p:extLst>
              <p:ext uri="{D42A27DB-BD31-4B8C-83A1-F6EECF244321}">
                <p14:modId xmlns:p14="http://schemas.microsoft.com/office/powerpoint/2010/main" val="1425828710"/>
              </p:ext>
            </p:extLst>
          </p:nvPr>
        </p:nvGraphicFramePr>
        <p:xfrm>
          <a:off x="7461622" y="1411982"/>
          <a:ext cx="793257" cy="332656"/>
        </p:xfrm>
        <a:graphic>
          <a:graphicData uri="http://schemas.openxmlformats.org/presentationml/2006/ole">
            <mc:AlternateContent xmlns:mc="http://schemas.openxmlformats.org/markup-compatibility/2006">
              <mc:Choice xmlns:v="urn:schemas-microsoft-com:vml" Requires="v">
                <p:oleObj spid="_x0000_s736732" r:id="rId33" imgW="292100" imgH="127000" progId="">
                  <p:embed/>
                </p:oleObj>
              </mc:Choice>
              <mc:Fallback>
                <p:oleObj r:id="rId33" imgW="292100" imgH="127000" progId="">
                  <p:embed/>
                  <p:pic>
                    <p:nvPicPr>
                      <p:cNvPr id="0" name="Picture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461622" y="1411982"/>
                        <a:ext cx="793257" cy="332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占位符 2">
            <a:extLst>
              <a:ext uri="{FF2B5EF4-FFF2-40B4-BE49-F238E27FC236}">
                <a16:creationId xmlns:a16="http://schemas.microsoft.com/office/drawing/2014/main" id="{14130FFF-9625-4789-A86D-49AF6AB08E8E}"/>
              </a:ext>
            </a:extLst>
          </p:cNvPr>
          <p:cNvSpPr txBox="1">
            <a:spLocks/>
          </p:cNvSpPr>
          <p:nvPr/>
        </p:nvSpPr>
        <p:spPr>
          <a:xfrm>
            <a:off x="601242" y="1674218"/>
            <a:ext cx="10871200" cy="5256212"/>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 （</a:t>
            </a:r>
            <a:r>
              <a:rPr lang="en-US" altLang="zh-CN" dirty="0">
                <a:solidFill>
                  <a:schemeClr val="tx1"/>
                </a:solidFill>
              </a:rPr>
              <a:t>7</a:t>
            </a:r>
            <a:r>
              <a:rPr lang="zh-CN" altLang="en-US" dirty="0">
                <a:solidFill>
                  <a:schemeClr val="tx1"/>
                </a:solidFill>
              </a:rPr>
              <a:t>）如果             图</a:t>
            </a:r>
            <a:r>
              <a:rPr lang="en-US" altLang="zh-CN" i="1" dirty="0">
                <a:solidFill>
                  <a:schemeClr val="tx1"/>
                </a:solidFill>
              </a:rPr>
              <a:t>G </a:t>
            </a:r>
            <a:r>
              <a:rPr lang="zh-CN" altLang="en-US" dirty="0">
                <a:solidFill>
                  <a:schemeClr val="tx1"/>
                </a:solidFill>
              </a:rPr>
              <a:t>的每条边      都赋以一个实数      作为该边的权，则称</a:t>
            </a:r>
            <a:r>
              <a:rPr lang="en-US" altLang="zh-CN" i="1" dirty="0">
                <a:solidFill>
                  <a:schemeClr val="tx1"/>
                </a:solidFill>
              </a:rPr>
              <a:t>G </a:t>
            </a:r>
            <a:r>
              <a:rPr lang="zh-CN" altLang="en-US" dirty="0">
                <a:solidFill>
                  <a:schemeClr val="tx1"/>
                </a:solidFill>
              </a:rPr>
              <a:t>为</a:t>
            </a:r>
            <a:r>
              <a:rPr lang="zh-CN" altLang="en-US" b="1" dirty="0">
                <a:solidFill>
                  <a:schemeClr val="tx1"/>
                </a:solidFill>
              </a:rPr>
              <a:t>赋权图</a:t>
            </a:r>
            <a:r>
              <a:rPr lang="zh-CN" altLang="en-US" dirty="0">
                <a:solidFill>
                  <a:schemeClr val="tx1"/>
                </a:solidFill>
              </a:rPr>
              <a:t>。赋权图常常记作                           ，其中                                                    ，并称                    为</a:t>
            </a:r>
            <a:r>
              <a:rPr lang="en-US" altLang="zh-CN" i="1" dirty="0">
                <a:solidFill>
                  <a:schemeClr val="tx1"/>
                </a:solidFill>
              </a:rPr>
              <a:t>G </a:t>
            </a:r>
            <a:r>
              <a:rPr lang="zh-CN" altLang="en-US" dirty="0">
                <a:solidFill>
                  <a:schemeClr val="tx1"/>
                </a:solidFill>
              </a:rPr>
              <a:t>的</a:t>
            </a:r>
            <a:r>
              <a:rPr lang="zh-CN" altLang="en-US" b="1" dirty="0">
                <a:solidFill>
                  <a:schemeClr val="tx1"/>
                </a:solidFill>
              </a:rPr>
              <a:t>总权值数</a:t>
            </a:r>
            <a:r>
              <a:rPr lang="zh-CN" altLang="en-US" dirty="0">
                <a:solidFill>
                  <a:schemeClr val="tx1"/>
                </a:solidFill>
              </a:rPr>
              <a:t>。 </a:t>
            </a:r>
          </a:p>
        </p:txBody>
      </p:sp>
      <p:sp>
        <p:nvSpPr>
          <p:cNvPr id="37" name="Rectangle 2">
            <a:extLst>
              <a:ext uri="{FF2B5EF4-FFF2-40B4-BE49-F238E27FC236}">
                <a16:creationId xmlns:a16="http://schemas.microsoft.com/office/drawing/2014/main" id="{BF423A9A-E430-4B38-9B3B-FAC79D18F0D5}"/>
              </a:ext>
            </a:extLst>
          </p:cNvPr>
          <p:cNvSpPr>
            <a:spLocks noChangeArrowheads="1"/>
          </p:cNvSpPr>
          <p:nvPr/>
        </p:nvSpPr>
        <p:spPr bwMode="auto">
          <a:xfrm>
            <a:off x="-168696" y="54788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Object 1">
            <a:extLst>
              <a:ext uri="{FF2B5EF4-FFF2-40B4-BE49-F238E27FC236}">
                <a16:creationId xmlns:a16="http://schemas.microsoft.com/office/drawing/2014/main" id="{45E311F4-2F34-4321-8181-734CB0B6B67C}"/>
              </a:ext>
            </a:extLst>
          </p:cNvPr>
          <p:cNvGraphicFramePr>
            <a:graphicFrameLocks noChangeAspect="1"/>
          </p:cNvGraphicFramePr>
          <p:nvPr>
            <p:extLst>
              <p:ext uri="{D42A27DB-BD31-4B8C-83A1-F6EECF244321}">
                <p14:modId xmlns:p14="http://schemas.microsoft.com/office/powerpoint/2010/main" val="2342233424"/>
              </p:ext>
            </p:extLst>
          </p:nvPr>
        </p:nvGraphicFramePr>
        <p:xfrm>
          <a:off x="1919536" y="1772022"/>
          <a:ext cx="911424" cy="404664"/>
        </p:xfrm>
        <a:graphic>
          <a:graphicData uri="http://schemas.openxmlformats.org/presentationml/2006/ole">
            <mc:AlternateContent xmlns:mc="http://schemas.openxmlformats.org/markup-compatibility/2006">
              <mc:Choice xmlns:v="urn:schemas-microsoft-com:vml" Requires="v">
                <p:oleObj spid="_x0000_s736733" r:id="rId35" imgW="419100" imgH="190500" progId="">
                  <p:embed/>
                </p:oleObj>
              </mc:Choice>
              <mc:Fallback>
                <p:oleObj r:id="rId35" imgW="419100" imgH="190500" progId="">
                  <p:embed/>
                  <p:pic>
                    <p:nvPicPr>
                      <p:cNvPr id="279553" name="Object 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19536" y="1772022"/>
                        <a:ext cx="911424"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4">
            <a:extLst>
              <a:ext uri="{FF2B5EF4-FFF2-40B4-BE49-F238E27FC236}">
                <a16:creationId xmlns:a16="http://schemas.microsoft.com/office/drawing/2014/main" id="{22DAB6D0-F887-4906-878C-A0C9388B61AF}"/>
              </a:ext>
            </a:extLst>
          </p:cNvPr>
          <p:cNvSpPr>
            <a:spLocks noChangeArrowheads="1"/>
          </p:cNvSpPr>
          <p:nvPr/>
        </p:nvSpPr>
        <p:spPr bwMode="auto">
          <a:xfrm>
            <a:off x="-168696" y="54788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 name="Object 3">
            <a:extLst>
              <a:ext uri="{FF2B5EF4-FFF2-40B4-BE49-F238E27FC236}">
                <a16:creationId xmlns:a16="http://schemas.microsoft.com/office/drawing/2014/main" id="{83312C46-8F4F-4042-AC60-5F7752AED96A}"/>
              </a:ext>
            </a:extLst>
          </p:cNvPr>
          <p:cNvGraphicFramePr>
            <a:graphicFrameLocks noChangeAspect="1"/>
          </p:cNvGraphicFramePr>
          <p:nvPr>
            <p:extLst>
              <p:ext uri="{D42A27DB-BD31-4B8C-83A1-F6EECF244321}">
                <p14:modId xmlns:p14="http://schemas.microsoft.com/office/powerpoint/2010/main" val="872234269"/>
              </p:ext>
            </p:extLst>
          </p:nvPr>
        </p:nvGraphicFramePr>
        <p:xfrm>
          <a:off x="4487144" y="1744638"/>
          <a:ext cx="335360" cy="476672"/>
        </p:xfrm>
        <a:graphic>
          <a:graphicData uri="http://schemas.openxmlformats.org/presentationml/2006/ole">
            <mc:AlternateContent xmlns:mc="http://schemas.openxmlformats.org/markup-compatibility/2006">
              <mc:Choice xmlns:v="urn:schemas-microsoft-com:vml" Requires="v">
                <p:oleObj spid="_x0000_s736734" r:id="rId37" imgW="126945" imgH="203112" progId="">
                  <p:embed/>
                </p:oleObj>
              </mc:Choice>
              <mc:Fallback>
                <p:oleObj r:id="rId37" imgW="126945" imgH="203112" progId="">
                  <p:embed/>
                  <p:pic>
                    <p:nvPicPr>
                      <p:cNvPr id="279555" name="Object 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87144" y="1744638"/>
                        <a:ext cx="335360"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6">
            <a:extLst>
              <a:ext uri="{FF2B5EF4-FFF2-40B4-BE49-F238E27FC236}">
                <a16:creationId xmlns:a16="http://schemas.microsoft.com/office/drawing/2014/main" id="{49559F75-80B1-4A6A-849A-B664685CA42A}"/>
              </a:ext>
            </a:extLst>
          </p:cNvPr>
          <p:cNvSpPr>
            <a:spLocks noChangeArrowheads="1"/>
          </p:cNvSpPr>
          <p:nvPr/>
        </p:nvSpPr>
        <p:spPr bwMode="auto">
          <a:xfrm>
            <a:off x="-168696" y="54788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Object 5">
            <a:extLst>
              <a:ext uri="{FF2B5EF4-FFF2-40B4-BE49-F238E27FC236}">
                <a16:creationId xmlns:a16="http://schemas.microsoft.com/office/drawing/2014/main" id="{D50D3AE9-40FF-4C01-9581-0EF555B808CE}"/>
              </a:ext>
            </a:extLst>
          </p:cNvPr>
          <p:cNvGraphicFramePr>
            <a:graphicFrameLocks noChangeAspect="1"/>
          </p:cNvGraphicFramePr>
          <p:nvPr>
            <p:extLst>
              <p:ext uri="{D42A27DB-BD31-4B8C-83A1-F6EECF244321}">
                <p14:modId xmlns:p14="http://schemas.microsoft.com/office/powerpoint/2010/main" val="4026696676"/>
              </p:ext>
            </p:extLst>
          </p:nvPr>
        </p:nvGraphicFramePr>
        <p:xfrm>
          <a:off x="6719392" y="1744638"/>
          <a:ext cx="335360" cy="440160"/>
        </p:xfrm>
        <a:graphic>
          <a:graphicData uri="http://schemas.openxmlformats.org/presentationml/2006/ole">
            <mc:AlternateContent xmlns:mc="http://schemas.openxmlformats.org/markup-compatibility/2006">
              <mc:Choice xmlns:v="urn:schemas-microsoft-com:vml" Requires="v">
                <p:oleObj spid="_x0000_s736735" r:id="rId39" imgW="152268" imgH="203024" progId="">
                  <p:embed/>
                </p:oleObj>
              </mc:Choice>
              <mc:Fallback>
                <p:oleObj r:id="rId39" imgW="152268" imgH="203024" progId="">
                  <p:embed/>
                  <p:pic>
                    <p:nvPicPr>
                      <p:cNvPr id="279557" name="Object 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719392" y="1744638"/>
                        <a:ext cx="335360" cy="440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8">
            <a:extLst>
              <a:ext uri="{FF2B5EF4-FFF2-40B4-BE49-F238E27FC236}">
                <a16:creationId xmlns:a16="http://schemas.microsoft.com/office/drawing/2014/main" id="{BB1A4D4C-807C-44B1-B7F4-07D27A154878}"/>
              </a:ext>
            </a:extLst>
          </p:cNvPr>
          <p:cNvSpPr>
            <a:spLocks noChangeArrowheads="1"/>
          </p:cNvSpPr>
          <p:nvPr/>
        </p:nvSpPr>
        <p:spPr bwMode="auto">
          <a:xfrm>
            <a:off x="-168696" y="54788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Object 7">
            <a:extLst>
              <a:ext uri="{FF2B5EF4-FFF2-40B4-BE49-F238E27FC236}">
                <a16:creationId xmlns:a16="http://schemas.microsoft.com/office/drawing/2014/main" id="{0C281D52-62F9-4A6D-886B-8068C75B8A3B}"/>
              </a:ext>
            </a:extLst>
          </p:cNvPr>
          <p:cNvGraphicFramePr>
            <a:graphicFrameLocks noChangeAspect="1"/>
          </p:cNvGraphicFramePr>
          <p:nvPr>
            <p:extLst>
              <p:ext uri="{D42A27DB-BD31-4B8C-83A1-F6EECF244321}">
                <p14:modId xmlns:p14="http://schemas.microsoft.com/office/powerpoint/2010/main" val="3999411935"/>
              </p:ext>
            </p:extLst>
          </p:nvPr>
        </p:nvGraphicFramePr>
        <p:xfrm>
          <a:off x="2332816" y="2204070"/>
          <a:ext cx="2010312" cy="476672"/>
        </p:xfrm>
        <a:graphic>
          <a:graphicData uri="http://schemas.openxmlformats.org/presentationml/2006/ole">
            <mc:AlternateContent xmlns:mc="http://schemas.openxmlformats.org/markup-compatibility/2006">
              <mc:Choice xmlns:v="urn:schemas-microsoft-com:vml" Requires="v">
                <p:oleObj spid="_x0000_s736736" r:id="rId41" imgW="927100" imgH="215900" progId="">
                  <p:embed/>
                </p:oleObj>
              </mc:Choice>
              <mc:Fallback>
                <p:oleObj r:id="rId41" imgW="927100" imgH="215900" progId="">
                  <p:embed/>
                  <p:pic>
                    <p:nvPicPr>
                      <p:cNvPr id="279559" name="Object 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332816" y="2204070"/>
                        <a:ext cx="2010312"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9">
            <a:extLst>
              <a:ext uri="{FF2B5EF4-FFF2-40B4-BE49-F238E27FC236}">
                <a16:creationId xmlns:a16="http://schemas.microsoft.com/office/drawing/2014/main" id="{AB8E7F1B-0C08-463D-A05C-C4E1560DF9C7}"/>
              </a:ext>
            </a:extLst>
          </p:cNvPr>
          <p:cNvGraphicFramePr>
            <a:graphicFrameLocks noChangeAspect="1"/>
          </p:cNvGraphicFramePr>
          <p:nvPr>
            <p:extLst>
              <p:ext uri="{D42A27DB-BD31-4B8C-83A1-F6EECF244321}">
                <p14:modId xmlns:p14="http://schemas.microsoft.com/office/powerpoint/2010/main" val="1390945498"/>
              </p:ext>
            </p:extLst>
          </p:nvPr>
        </p:nvGraphicFramePr>
        <p:xfrm>
          <a:off x="5063207" y="2154529"/>
          <a:ext cx="3888433" cy="598221"/>
        </p:xfrm>
        <a:graphic>
          <a:graphicData uri="http://schemas.openxmlformats.org/presentationml/2006/ole">
            <mc:AlternateContent xmlns:mc="http://schemas.openxmlformats.org/markup-compatibility/2006">
              <mc:Choice xmlns:v="urn:schemas-microsoft-com:vml" Requires="v">
                <p:oleObj spid="_x0000_s736737" r:id="rId43" imgW="1485900" imgH="228600" progId="">
                  <p:embed/>
                </p:oleObj>
              </mc:Choice>
              <mc:Fallback>
                <p:oleObj r:id="rId43" imgW="1485900" imgH="228600" progId="">
                  <p:embed/>
                  <p:pic>
                    <p:nvPicPr>
                      <p:cNvPr id="279561" name="Object 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063207" y="2154529"/>
                        <a:ext cx="3888433" cy="598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1">
            <a:extLst>
              <a:ext uri="{FF2B5EF4-FFF2-40B4-BE49-F238E27FC236}">
                <a16:creationId xmlns:a16="http://schemas.microsoft.com/office/drawing/2014/main" id="{824C1F22-121E-440F-A213-A339BEABEBEF}"/>
              </a:ext>
            </a:extLst>
          </p:cNvPr>
          <p:cNvGraphicFramePr>
            <a:graphicFrameLocks noChangeAspect="1"/>
          </p:cNvGraphicFramePr>
          <p:nvPr>
            <p:extLst>
              <p:ext uri="{D42A27DB-BD31-4B8C-83A1-F6EECF244321}">
                <p14:modId xmlns:p14="http://schemas.microsoft.com/office/powerpoint/2010/main" val="2635180792"/>
              </p:ext>
            </p:extLst>
          </p:nvPr>
        </p:nvGraphicFramePr>
        <p:xfrm>
          <a:off x="9671720" y="2104678"/>
          <a:ext cx="1473454" cy="764704"/>
        </p:xfrm>
        <a:graphic>
          <a:graphicData uri="http://schemas.openxmlformats.org/presentationml/2006/ole">
            <mc:AlternateContent xmlns:mc="http://schemas.openxmlformats.org/markup-compatibility/2006">
              <mc:Choice xmlns:v="urn:schemas-microsoft-com:vml" Requires="v">
                <p:oleObj spid="_x0000_s736738" r:id="rId45" imgW="749300" imgH="393700" progId="">
                  <p:embed/>
                </p:oleObj>
              </mc:Choice>
              <mc:Fallback>
                <p:oleObj r:id="rId45" imgW="749300" imgH="393700" progId="">
                  <p:embed/>
                  <p:pic>
                    <p:nvPicPr>
                      <p:cNvPr id="279563" name="Object 1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671720" y="2104678"/>
                        <a:ext cx="1473454" cy="7647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文本占位符 2">
            <a:extLst>
              <a:ext uri="{FF2B5EF4-FFF2-40B4-BE49-F238E27FC236}">
                <a16:creationId xmlns:a16="http://schemas.microsoft.com/office/drawing/2014/main" id="{CAC0D595-1395-4308-9D83-B698F76D567F}"/>
              </a:ext>
            </a:extLst>
          </p:cNvPr>
          <p:cNvSpPr txBox="1">
            <a:spLocks/>
          </p:cNvSpPr>
          <p:nvPr/>
        </p:nvSpPr>
        <p:spPr>
          <a:xfrm>
            <a:off x="623392" y="3140968"/>
            <a:ext cx="11039758" cy="1418972"/>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solidFill>
                  <a:srgbClr val="C00000"/>
                </a:solidFill>
              </a:rPr>
              <a:t>例</a:t>
            </a:r>
            <a:r>
              <a:rPr lang="en-US" altLang="zh-CN" b="1" dirty="0">
                <a:solidFill>
                  <a:srgbClr val="C00000"/>
                </a:solidFill>
              </a:rPr>
              <a:t>5.2  </a:t>
            </a:r>
            <a:r>
              <a:rPr lang="zh-CN" altLang="en-US" b="1" dirty="0">
                <a:solidFill>
                  <a:srgbClr val="C00000"/>
                </a:solidFill>
              </a:rPr>
              <a:t>在图</a:t>
            </a:r>
            <a:r>
              <a:rPr lang="en-US" altLang="zh-CN" b="1" dirty="0">
                <a:solidFill>
                  <a:srgbClr val="C00000"/>
                </a:solidFill>
              </a:rPr>
              <a:t>5.3</a:t>
            </a:r>
            <a:r>
              <a:rPr lang="zh-CN" altLang="en-US" b="1" dirty="0">
                <a:solidFill>
                  <a:srgbClr val="C00000"/>
                </a:solidFill>
              </a:rPr>
              <a:t>中，（</a:t>
            </a:r>
            <a:r>
              <a:rPr lang="en-US" altLang="zh-CN" b="1" dirty="0">
                <a:solidFill>
                  <a:srgbClr val="C00000"/>
                </a:solidFill>
              </a:rPr>
              <a:t>a</a:t>
            </a:r>
            <a:r>
              <a:rPr lang="zh-CN" altLang="en-US" b="1" dirty="0">
                <a:solidFill>
                  <a:srgbClr val="C00000"/>
                </a:solidFill>
              </a:rPr>
              <a:t>）和（</a:t>
            </a:r>
            <a:r>
              <a:rPr lang="en-US" altLang="zh-CN" b="1" dirty="0">
                <a:solidFill>
                  <a:srgbClr val="C00000"/>
                </a:solidFill>
              </a:rPr>
              <a:t>b</a:t>
            </a:r>
            <a:r>
              <a:rPr lang="zh-CN" altLang="en-US" b="1" dirty="0">
                <a:solidFill>
                  <a:srgbClr val="C00000"/>
                </a:solidFill>
              </a:rPr>
              <a:t>）均为二部图，同时，（</a:t>
            </a:r>
            <a:r>
              <a:rPr lang="en-US" altLang="zh-CN" b="1" dirty="0">
                <a:solidFill>
                  <a:srgbClr val="C00000"/>
                </a:solidFill>
              </a:rPr>
              <a:t>b</a:t>
            </a:r>
            <a:r>
              <a:rPr lang="zh-CN" altLang="en-US" b="1" dirty="0">
                <a:solidFill>
                  <a:srgbClr val="C00000"/>
                </a:solidFill>
              </a:rPr>
              <a:t>）还是完全二部图。在二部图中，顶点被分成了两组，在同组内没有边相连，所有的边都是连接不同组中的顶点。完全二部图中，边集是连接两组顶点的所有边。</a:t>
            </a:r>
          </a:p>
          <a:p>
            <a:endParaRPr lang="zh-CN" altLang="en-US" dirty="0"/>
          </a:p>
        </p:txBody>
      </p:sp>
      <p:pic>
        <p:nvPicPr>
          <p:cNvPr id="53" name="Picture 1" descr="5d3">
            <a:extLst>
              <a:ext uri="{FF2B5EF4-FFF2-40B4-BE49-F238E27FC236}">
                <a16:creationId xmlns:a16="http://schemas.microsoft.com/office/drawing/2014/main" id="{24D9D7F5-BE93-4A11-A473-4D5939D04056}"/>
              </a:ext>
            </a:extLst>
          </p:cNvPr>
          <p:cNvPicPr>
            <a:picLocks noChangeAspect="1" noChangeArrowheads="1"/>
          </p:cNvPicPr>
          <p:nvPr/>
        </p:nvPicPr>
        <p:blipFill>
          <a:blip r:embed="rId47" cstate="print"/>
          <a:srcRect/>
          <a:stretch>
            <a:fillRect/>
          </a:stretch>
        </p:blipFill>
        <p:spPr bwMode="auto">
          <a:xfrm>
            <a:off x="191344" y="4541058"/>
            <a:ext cx="6371957" cy="1926498"/>
          </a:xfrm>
          <a:prstGeom prst="rect">
            <a:avLst/>
          </a:prstGeom>
          <a:noFill/>
          <a:ln w="9525">
            <a:noFill/>
            <a:miter lim="800000"/>
            <a:headEnd/>
            <a:tailEnd/>
          </a:ln>
        </p:spPr>
      </p:pic>
      <p:sp>
        <p:nvSpPr>
          <p:cNvPr id="54" name="矩形 53">
            <a:extLst>
              <a:ext uri="{FF2B5EF4-FFF2-40B4-BE49-F238E27FC236}">
                <a16:creationId xmlns:a16="http://schemas.microsoft.com/office/drawing/2014/main" id="{D3B61A24-7185-4196-B9DE-F31DC9A8CA4C}"/>
              </a:ext>
            </a:extLst>
          </p:cNvPr>
          <p:cNvSpPr/>
          <p:nvPr/>
        </p:nvSpPr>
        <p:spPr>
          <a:xfrm>
            <a:off x="1644109" y="6485274"/>
            <a:ext cx="3238134" cy="400110"/>
          </a:xfrm>
          <a:prstGeom prst="rect">
            <a:avLst/>
          </a:prstGeom>
        </p:spPr>
        <p:txBody>
          <a:bodyPr wrap="square">
            <a:spAutoFit/>
          </a:bodyPr>
          <a:lstStyle/>
          <a:p>
            <a:pPr algn="ctr"/>
            <a:r>
              <a:rPr lang="zh-CN" altLang="zh-CN" sz="2000" b="1" dirty="0"/>
              <a:t>图</a:t>
            </a:r>
            <a:r>
              <a:rPr lang="en-US" altLang="zh-CN" sz="2000" b="1" dirty="0"/>
              <a:t>5.3  </a:t>
            </a:r>
            <a:r>
              <a:rPr lang="zh-CN" altLang="zh-CN" sz="2000" b="1" dirty="0"/>
              <a:t>二部图和完全二部图</a:t>
            </a:r>
          </a:p>
        </p:txBody>
      </p:sp>
      <p:pic>
        <p:nvPicPr>
          <p:cNvPr id="4" name="图片 3">
            <a:extLst>
              <a:ext uri="{FF2B5EF4-FFF2-40B4-BE49-F238E27FC236}">
                <a16:creationId xmlns:a16="http://schemas.microsoft.com/office/drawing/2014/main" id="{83180457-92C8-4515-96E9-21A55D71307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9062076" y="4276105"/>
            <a:ext cx="2868398" cy="2197193"/>
          </a:xfrm>
          <a:prstGeom prst="rect">
            <a:avLst/>
          </a:prstGeom>
          <a:effectLst>
            <a:softEdge rad="31750"/>
          </a:effectLst>
        </p:spPr>
      </p:pic>
      <p:sp>
        <p:nvSpPr>
          <p:cNvPr id="5" name="矩形 4">
            <a:extLst>
              <a:ext uri="{FF2B5EF4-FFF2-40B4-BE49-F238E27FC236}">
                <a16:creationId xmlns:a16="http://schemas.microsoft.com/office/drawing/2014/main" id="{C890E750-66B2-4296-AB04-E92F2198C73A}"/>
              </a:ext>
            </a:extLst>
          </p:cNvPr>
          <p:cNvSpPr/>
          <p:nvPr/>
        </p:nvSpPr>
        <p:spPr>
          <a:xfrm>
            <a:off x="8834530" y="6518608"/>
            <a:ext cx="3238134" cy="400110"/>
          </a:xfrm>
          <a:prstGeom prst="rect">
            <a:avLst/>
          </a:prstGeom>
        </p:spPr>
        <p:txBody>
          <a:bodyPr wrap="square">
            <a:spAutoFit/>
          </a:bodyPr>
          <a:lstStyle/>
          <a:p>
            <a:pPr algn="ctr"/>
            <a:r>
              <a:rPr lang="zh-CN" altLang="en-US" sz="2000" b="1" dirty="0"/>
              <a:t>赋权</a:t>
            </a:r>
            <a:r>
              <a:rPr lang="zh-CN" altLang="zh-CN" sz="2000" b="1" dirty="0"/>
              <a:t>图</a:t>
            </a:r>
          </a:p>
        </p:txBody>
      </p:sp>
      <p:pic>
        <p:nvPicPr>
          <p:cNvPr id="2" name="图片 1">
            <a:extLst>
              <a:ext uri="{FF2B5EF4-FFF2-40B4-BE49-F238E27FC236}">
                <a16:creationId xmlns:a16="http://schemas.microsoft.com/office/drawing/2014/main" id="{C92859DF-2E7B-490A-A285-3AA87398F96D}"/>
              </a:ext>
            </a:extLst>
          </p:cNvPr>
          <p:cNvPicPr>
            <a:picLocks noChangeAspect="1"/>
          </p:cNvPicPr>
          <p:nvPr/>
        </p:nvPicPr>
        <p:blipFill>
          <a:blip r:embed="rId49"/>
          <a:stretch>
            <a:fillRect/>
          </a:stretch>
        </p:blipFill>
        <p:spPr>
          <a:xfrm>
            <a:off x="6707323" y="4293096"/>
            <a:ext cx="2268997" cy="2197193"/>
          </a:xfrm>
          <a:prstGeom prst="rect">
            <a:avLst/>
          </a:prstGeom>
          <a:ln>
            <a:solidFill>
              <a:schemeClr val="tx1"/>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2996952"/>
            <a:ext cx="11017746" cy="3744416"/>
          </a:xfrm>
        </p:spPr>
        <p:txBody>
          <a:bodyPr/>
          <a:lstStyle/>
          <a:p>
            <a:pPr algn="just"/>
            <a:r>
              <a:rPr lang="en-US" altLang="zh-CN" b="1" dirty="0">
                <a:solidFill>
                  <a:schemeClr val="tx1"/>
                </a:solidFill>
              </a:rPr>
              <a:t>       </a:t>
            </a:r>
            <a:r>
              <a:rPr lang="zh-CN" altLang="zh-CN" b="1" dirty="0">
                <a:solidFill>
                  <a:schemeClr val="tx1"/>
                </a:solidFill>
              </a:rPr>
              <a:t>哈密尔顿（</a:t>
            </a:r>
            <a:r>
              <a:rPr lang="en-US" altLang="zh-CN" b="1" dirty="0">
                <a:solidFill>
                  <a:schemeClr val="tx1"/>
                </a:solidFill>
              </a:rPr>
              <a:t>Hamilton</a:t>
            </a:r>
            <a:r>
              <a:rPr lang="zh-CN" altLang="zh-CN" b="1" dirty="0">
                <a:solidFill>
                  <a:schemeClr val="tx1"/>
                </a:solidFill>
              </a:rPr>
              <a:t>）</a:t>
            </a:r>
            <a:r>
              <a:rPr lang="zh-CN" altLang="zh-CN" dirty="0">
                <a:solidFill>
                  <a:schemeClr val="tx1"/>
                </a:solidFill>
              </a:rPr>
              <a:t>在</a:t>
            </a:r>
            <a:r>
              <a:rPr lang="en-US" altLang="zh-CN" dirty="0">
                <a:solidFill>
                  <a:schemeClr val="tx1"/>
                </a:solidFill>
              </a:rPr>
              <a:t>1859</a:t>
            </a:r>
            <a:r>
              <a:rPr lang="zh-CN" altLang="zh-CN" dirty="0">
                <a:solidFill>
                  <a:schemeClr val="tx1"/>
                </a:solidFill>
              </a:rPr>
              <a:t>年发明了一种游戏，他将世界上</a:t>
            </a:r>
            <a:r>
              <a:rPr lang="en-US" altLang="zh-CN" dirty="0">
                <a:solidFill>
                  <a:schemeClr val="tx1"/>
                </a:solidFill>
              </a:rPr>
              <a:t>20</a:t>
            </a:r>
            <a:r>
              <a:rPr lang="zh-CN" altLang="zh-CN" dirty="0">
                <a:solidFill>
                  <a:schemeClr val="tx1"/>
                </a:solidFill>
              </a:rPr>
              <a:t>个著名的城市的名字分别标在一个由</a:t>
            </a:r>
            <a:r>
              <a:rPr lang="en-US" altLang="zh-CN" dirty="0">
                <a:solidFill>
                  <a:schemeClr val="tx1"/>
                </a:solidFill>
              </a:rPr>
              <a:t>12</a:t>
            </a:r>
            <a:r>
              <a:rPr lang="zh-CN" altLang="zh-CN" dirty="0">
                <a:solidFill>
                  <a:schemeClr val="tx1"/>
                </a:solidFill>
              </a:rPr>
              <a:t>个正五边形组成的正十二面体的</a:t>
            </a:r>
            <a:r>
              <a:rPr lang="en-US" altLang="zh-CN" dirty="0">
                <a:solidFill>
                  <a:schemeClr val="tx1"/>
                </a:solidFill>
              </a:rPr>
              <a:t>20</a:t>
            </a:r>
            <a:r>
              <a:rPr lang="zh-CN" altLang="zh-CN" dirty="0">
                <a:solidFill>
                  <a:schemeClr val="tx1"/>
                </a:solidFill>
              </a:rPr>
              <a:t>个顶点上。要求游玩的人沿正十二面体的棱前进，经过每个顶点一次且仅一次，并回到出发点。哈密尔顿把这个游戏称为“周游世界”。如果我们以正十二面体的顶点作为点，相应的棱作为边，就得到图</a:t>
            </a:r>
            <a:r>
              <a:rPr lang="en-US" altLang="zh-CN" dirty="0">
                <a:solidFill>
                  <a:schemeClr val="tx1"/>
                </a:solidFill>
              </a:rPr>
              <a:t>5.13</a:t>
            </a:r>
            <a:r>
              <a:rPr lang="zh-CN" altLang="zh-CN" dirty="0">
                <a:solidFill>
                  <a:schemeClr val="tx1"/>
                </a:solidFill>
              </a:rPr>
              <a:t>所示的一个图。因为每个点须经过且只经过一次，所以，我们找的是一条经过所有</a:t>
            </a:r>
            <a:r>
              <a:rPr lang="en-US" altLang="zh-CN" dirty="0">
                <a:solidFill>
                  <a:schemeClr val="tx1"/>
                </a:solidFill>
              </a:rPr>
              <a:t>20</a:t>
            </a:r>
            <a:r>
              <a:rPr lang="zh-CN" altLang="zh-CN" dirty="0">
                <a:solidFill>
                  <a:schemeClr val="tx1"/>
                </a:solidFill>
              </a:rPr>
              <a:t>个顶点的基本回路。 </a:t>
            </a:r>
            <a:endParaRPr lang="en-US" altLang="zh-CN" dirty="0">
              <a:solidFill>
                <a:schemeClr val="tx1"/>
              </a:solidFill>
            </a:endParaRPr>
          </a:p>
          <a:p>
            <a:pPr algn="just"/>
            <a:r>
              <a:rPr lang="zh-CN" altLang="zh-CN" b="1" dirty="0">
                <a:solidFill>
                  <a:schemeClr val="tx1"/>
                </a:solidFill>
              </a:rPr>
              <a:t>定义</a:t>
            </a:r>
            <a:r>
              <a:rPr lang="en-US" altLang="zh-CN" b="1" dirty="0">
                <a:solidFill>
                  <a:schemeClr val="tx1"/>
                </a:solidFill>
              </a:rPr>
              <a:t>5.16  </a:t>
            </a:r>
            <a:r>
              <a:rPr lang="zh-CN" altLang="zh-CN" dirty="0">
                <a:solidFill>
                  <a:schemeClr val="tx1"/>
                </a:solidFill>
              </a:rPr>
              <a:t>图</a:t>
            </a:r>
            <a:r>
              <a:rPr lang="en-US" altLang="zh-CN" i="1" dirty="0">
                <a:solidFill>
                  <a:schemeClr val="tx1"/>
                </a:solidFill>
              </a:rPr>
              <a:t>G </a:t>
            </a:r>
            <a:r>
              <a:rPr lang="zh-CN" altLang="zh-CN" dirty="0">
                <a:solidFill>
                  <a:schemeClr val="tx1"/>
                </a:solidFill>
              </a:rPr>
              <a:t>的经过</a:t>
            </a:r>
            <a:r>
              <a:rPr lang="zh-CN" altLang="zh-CN" b="1" u="sng" dirty="0">
                <a:solidFill>
                  <a:schemeClr val="tx1"/>
                </a:solidFill>
              </a:rPr>
              <a:t>所有顶点</a:t>
            </a:r>
            <a:r>
              <a:rPr lang="zh-CN" altLang="zh-CN" dirty="0">
                <a:solidFill>
                  <a:schemeClr val="tx1"/>
                </a:solidFill>
              </a:rPr>
              <a:t>的基本通路称为</a:t>
            </a:r>
            <a:r>
              <a:rPr lang="zh-CN" altLang="zh-CN" b="1" dirty="0">
                <a:solidFill>
                  <a:schemeClr val="tx1"/>
                </a:solidFill>
              </a:rPr>
              <a:t>哈密尔顿路</a:t>
            </a:r>
            <a:r>
              <a:rPr lang="zh-CN" altLang="zh-CN" dirty="0">
                <a:solidFill>
                  <a:schemeClr val="tx1"/>
                </a:solidFill>
              </a:rPr>
              <a:t>，经过所有顶点的基本回路称为</a:t>
            </a:r>
            <a:r>
              <a:rPr lang="zh-CN" altLang="zh-CN" b="1" dirty="0">
                <a:solidFill>
                  <a:schemeClr val="tx1"/>
                </a:solidFill>
              </a:rPr>
              <a:t>哈密尔顿回路</a:t>
            </a:r>
            <a:r>
              <a:rPr lang="zh-CN" altLang="zh-CN" dirty="0">
                <a:solidFill>
                  <a:schemeClr val="tx1"/>
                </a:solidFill>
              </a:rPr>
              <a:t>，具有哈密尔顿回路的图称为</a:t>
            </a:r>
            <a:r>
              <a:rPr lang="zh-CN" altLang="zh-CN" b="1" dirty="0">
                <a:solidFill>
                  <a:schemeClr val="tx1"/>
                </a:solidFill>
              </a:rPr>
              <a:t>哈密尔顿图</a:t>
            </a:r>
            <a:r>
              <a:rPr lang="zh-CN" altLang="zh-CN" dirty="0">
                <a:solidFill>
                  <a:schemeClr val="tx1"/>
                </a:solidFill>
              </a:rPr>
              <a:t>，具有哈密尔顿路而不具备哈密尔顿回路的图称为</a:t>
            </a:r>
            <a:r>
              <a:rPr lang="zh-CN" altLang="zh-CN" b="1" dirty="0">
                <a:solidFill>
                  <a:schemeClr val="tx1"/>
                </a:solidFill>
              </a:rPr>
              <a:t>半哈密尔顿图</a:t>
            </a:r>
            <a:r>
              <a:rPr lang="zh-CN" altLang="zh-CN" dirty="0">
                <a:solidFill>
                  <a:schemeClr val="tx1"/>
                </a:solidFill>
              </a:rPr>
              <a:t>。</a:t>
            </a:r>
            <a:endParaRPr lang="zh-CN" altLang="en-US" dirty="0">
              <a:solidFill>
                <a:schemeClr val="tx1"/>
              </a:solidFill>
            </a:endParaRPr>
          </a:p>
        </p:txBody>
      </p:sp>
      <p:pic>
        <p:nvPicPr>
          <p:cNvPr id="2" name="Picture 8" descr="C:\Users\yxy\AppData\Roaming\Tencent\Users\1595703202\QQ\WinTemp\RichOle\X1P)((HFX3C4K@[WU}DITY6.png">
            <a:extLst>
              <a:ext uri="{FF2B5EF4-FFF2-40B4-BE49-F238E27FC236}">
                <a16:creationId xmlns:a16="http://schemas.microsoft.com/office/drawing/2014/main" id="{2E4455E3-4F13-4377-91A1-D4A9A9060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88640"/>
            <a:ext cx="3168352" cy="295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15-5">
            <a:extLst>
              <a:ext uri="{FF2B5EF4-FFF2-40B4-BE49-F238E27FC236}">
                <a16:creationId xmlns:a16="http://schemas.microsoft.com/office/drawing/2014/main" id="{1E3E6217-4B0B-4789-AA78-8A63F083B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351" y="264473"/>
            <a:ext cx="66262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31487" y="833415"/>
            <a:ext cx="6694213" cy="5256212"/>
          </a:xfrm>
        </p:spPr>
        <p:txBody>
          <a:bodyPr/>
          <a:lstStyle/>
          <a:p>
            <a:r>
              <a:rPr lang="en-US" altLang="zh-CN" sz="2400" dirty="0">
                <a:solidFill>
                  <a:schemeClr val="tx1"/>
                </a:solidFill>
              </a:rPr>
              <a:t> </a:t>
            </a:r>
            <a:r>
              <a:rPr lang="zh-CN" altLang="zh-CN" sz="2400" b="1" dirty="0">
                <a:solidFill>
                  <a:schemeClr val="tx1"/>
                </a:solidFill>
              </a:rPr>
              <a:t>根据上面的定义，可直接得出下面结论：</a:t>
            </a:r>
          </a:p>
          <a:p>
            <a:r>
              <a:rPr lang="zh-CN" altLang="zh-CN" sz="2400" dirty="0">
                <a:solidFill>
                  <a:schemeClr val="tx1"/>
                </a:solidFill>
              </a:rPr>
              <a:t>（</a:t>
            </a:r>
            <a:r>
              <a:rPr lang="en-US" altLang="zh-CN" sz="2400" dirty="0">
                <a:solidFill>
                  <a:schemeClr val="tx1"/>
                </a:solidFill>
              </a:rPr>
              <a:t>1</a:t>
            </a:r>
            <a:r>
              <a:rPr lang="zh-CN" altLang="zh-CN" sz="2400" dirty="0">
                <a:solidFill>
                  <a:schemeClr val="tx1"/>
                </a:solidFill>
              </a:rPr>
              <a:t>）每个哈密尔顿图都连通且每个顶点的度数均大于等于</a:t>
            </a:r>
            <a:r>
              <a:rPr lang="en-US" altLang="zh-CN" sz="2400" dirty="0">
                <a:solidFill>
                  <a:schemeClr val="tx1"/>
                </a:solidFill>
              </a:rPr>
              <a:t>2</a:t>
            </a:r>
            <a:r>
              <a:rPr lang="zh-CN" altLang="zh-CN" sz="2400" dirty="0">
                <a:solidFill>
                  <a:schemeClr val="tx1"/>
                </a:solidFill>
              </a:rPr>
              <a:t>。 </a:t>
            </a:r>
            <a:endParaRPr lang="en-US" altLang="zh-CN" sz="2400" dirty="0">
              <a:solidFill>
                <a:schemeClr val="tx1"/>
              </a:solidFill>
            </a:endParaRPr>
          </a:p>
          <a:p>
            <a:r>
              <a:rPr lang="zh-CN" altLang="zh-CN" sz="2400" dirty="0">
                <a:solidFill>
                  <a:schemeClr val="tx1"/>
                </a:solidFill>
              </a:rPr>
              <a:t>（</a:t>
            </a:r>
            <a:r>
              <a:rPr lang="en-US" altLang="zh-CN" sz="2400" dirty="0">
                <a:solidFill>
                  <a:schemeClr val="tx1"/>
                </a:solidFill>
              </a:rPr>
              <a:t>2</a:t>
            </a:r>
            <a:r>
              <a:rPr lang="zh-CN" altLang="zh-CN" sz="2400" dirty="0">
                <a:solidFill>
                  <a:schemeClr val="tx1"/>
                </a:solidFill>
              </a:rPr>
              <a:t>）若一个图有哈密尔顿回路，则任何顶点所关联的边一定有两条在该哈密尔顿回路上。</a:t>
            </a:r>
          </a:p>
          <a:p>
            <a:r>
              <a:rPr lang="zh-CN" altLang="zh-CN" sz="2400" dirty="0">
                <a:solidFill>
                  <a:schemeClr val="tx1"/>
                </a:solidFill>
              </a:rPr>
              <a:t>（</a:t>
            </a:r>
            <a:r>
              <a:rPr lang="en-US" altLang="zh-CN" sz="2400" dirty="0">
                <a:solidFill>
                  <a:schemeClr val="tx1"/>
                </a:solidFill>
              </a:rPr>
              <a:t>3</a:t>
            </a:r>
            <a:r>
              <a:rPr lang="zh-CN" altLang="zh-CN" sz="2400" dirty="0">
                <a:solidFill>
                  <a:schemeClr val="tx1"/>
                </a:solidFill>
              </a:rPr>
              <a:t>）若一个图有哈密尔顿回路，则该哈密</a:t>
            </a:r>
            <a:r>
              <a:rPr lang="zh-CN" altLang="en-US" sz="2400" dirty="0">
                <a:solidFill>
                  <a:schemeClr val="tx1"/>
                </a:solidFill>
              </a:rPr>
              <a:t>尔</a:t>
            </a:r>
            <a:r>
              <a:rPr lang="zh-CN" altLang="zh-CN" sz="2400" dirty="0">
                <a:solidFill>
                  <a:schemeClr val="tx1"/>
                </a:solidFill>
              </a:rPr>
              <a:t>顿回路上的部分边不可能组成一个未经过所有顶点的基本回路。</a:t>
            </a:r>
          </a:p>
          <a:p>
            <a:r>
              <a:rPr lang="en-US" altLang="zh-CN" sz="2400" dirty="0">
                <a:solidFill>
                  <a:schemeClr val="tx1"/>
                </a:solidFill>
              </a:rPr>
              <a:t>       </a:t>
            </a:r>
            <a:r>
              <a:rPr lang="zh-CN" altLang="zh-CN" sz="2400" dirty="0">
                <a:solidFill>
                  <a:schemeClr val="tx1"/>
                </a:solidFill>
              </a:rPr>
              <a:t>从这些结论可以判断某些图不是哈密尔顿图。</a:t>
            </a:r>
            <a:endParaRPr lang="zh-CN" altLang="en-US" sz="2400" dirty="0">
              <a:solidFill>
                <a:schemeClr val="tx1"/>
              </a:solidFill>
            </a:endParaRPr>
          </a:p>
        </p:txBody>
      </p:sp>
      <p:pic>
        <p:nvPicPr>
          <p:cNvPr id="579585" name="Picture 1" descr="6-24"/>
          <p:cNvPicPr>
            <a:picLocks noChangeAspect="1" noChangeArrowheads="1"/>
          </p:cNvPicPr>
          <p:nvPr/>
        </p:nvPicPr>
        <p:blipFill>
          <a:blip r:embed="rId2" cstate="print"/>
          <a:srcRect/>
          <a:stretch>
            <a:fillRect/>
          </a:stretch>
        </p:blipFill>
        <p:spPr bwMode="auto">
          <a:xfrm>
            <a:off x="7827904" y="1124744"/>
            <a:ext cx="3308656" cy="3888432"/>
          </a:xfrm>
          <a:prstGeom prst="rect">
            <a:avLst/>
          </a:prstGeom>
          <a:noFill/>
          <a:ln w="9525">
            <a:noFill/>
            <a:miter lim="800000"/>
            <a:headEnd/>
            <a:tailEnd/>
          </a:ln>
        </p:spPr>
      </p:pic>
      <p:sp>
        <p:nvSpPr>
          <p:cNvPr id="5" name="矩形 4"/>
          <p:cNvSpPr/>
          <p:nvPr/>
        </p:nvSpPr>
        <p:spPr>
          <a:xfrm>
            <a:off x="7900316" y="5157192"/>
            <a:ext cx="3062057" cy="400110"/>
          </a:xfrm>
          <a:prstGeom prst="rect">
            <a:avLst/>
          </a:prstGeom>
        </p:spPr>
        <p:txBody>
          <a:bodyPr wrap="none">
            <a:spAutoFit/>
          </a:bodyPr>
          <a:lstStyle/>
          <a:p>
            <a:pPr algn="ctr"/>
            <a:r>
              <a:rPr lang="zh-CN" altLang="zh-CN" sz="2000" b="1" dirty="0"/>
              <a:t>图</a:t>
            </a:r>
            <a:r>
              <a:rPr lang="en-US" altLang="zh-CN" sz="2000" b="1" dirty="0"/>
              <a:t>5.14  </a:t>
            </a:r>
            <a:r>
              <a:rPr lang="zh-CN" altLang="zh-CN" sz="2000" b="1" dirty="0"/>
              <a:t>一个非哈密尔顿图</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pic>
        <p:nvPicPr>
          <p:cNvPr id="578561"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479376" y="73079"/>
            <a:ext cx="11233248" cy="2491825"/>
          </a:xfrm>
          <a:prstGeom prst="rect">
            <a:avLst/>
          </a:prstGeom>
          <a:noFill/>
          <a:ln w="9525">
            <a:noFill/>
            <a:miter lim="800000"/>
            <a:headEnd/>
            <a:tailEnd/>
          </a:ln>
        </p:spPr>
      </p:pic>
      <p:pic>
        <p:nvPicPr>
          <p:cNvPr id="2" name="Picture 1" descr="6-24">
            <a:extLst>
              <a:ext uri="{FF2B5EF4-FFF2-40B4-BE49-F238E27FC236}">
                <a16:creationId xmlns:a16="http://schemas.microsoft.com/office/drawing/2014/main" id="{7EC46D29-CDC9-4F2D-B9D0-4EDF7078DF46}"/>
              </a:ext>
            </a:extLst>
          </p:cNvPr>
          <p:cNvPicPr>
            <a:picLocks noChangeAspect="1" noChangeArrowheads="1"/>
          </p:cNvPicPr>
          <p:nvPr/>
        </p:nvPicPr>
        <p:blipFill>
          <a:blip r:embed="rId3" cstate="print"/>
          <a:srcRect/>
          <a:stretch>
            <a:fillRect/>
          </a:stretch>
        </p:blipFill>
        <p:spPr bwMode="auto">
          <a:xfrm>
            <a:off x="4439816" y="2596842"/>
            <a:ext cx="3308656" cy="3888432"/>
          </a:xfrm>
          <a:prstGeom prst="rect">
            <a:avLst/>
          </a:prstGeom>
          <a:noFill/>
          <a:ln w="9525">
            <a:noFill/>
            <a:miter lim="800000"/>
            <a:headEnd/>
            <a:tailEnd/>
          </a:ln>
        </p:spPr>
      </p:pic>
      <p:sp>
        <p:nvSpPr>
          <p:cNvPr id="4" name="矩形 3">
            <a:extLst>
              <a:ext uri="{FF2B5EF4-FFF2-40B4-BE49-F238E27FC236}">
                <a16:creationId xmlns:a16="http://schemas.microsoft.com/office/drawing/2014/main" id="{9464CDC2-971E-46B0-9279-E9F71C73FA02}"/>
              </a:ext>
            </a:extLst>
          </p:cNvPr>
          <p:cNvSpPr/>
          <p:nvPr/>
        </p:nvSpPr>
        <p:spPr>
          <a:xfrm>
            <a:off x="4512228" y="6485274"/>
            <a:ext cx="3062057" cy="400110"/>
          </a:xfrm>
          <a:prstGeom prst="rect">
            <a:avLst/>
          </a:prstGeom>
        </p:spPr>
        <p:txBody>
          <a:bodyPr wrap="none">
            <a:spAutoFit/>
          </a:bodyPr>
          <a:lstStyle/>
          <a:p>
            <a:pPr algn="ctr"/>
            <a:r>
              <a:rPr lang="zh-CN" altLang="zh-CN" sz="2000" b="1" dirty="0"/>
              <a:t>图</a:t>
            </a:r>
            <a:r>
              <a:rPr lang="en-US" altLang="zh-CN" sz="2000" b="1" dirty="0"/>
              <a:t>5.14  </a:t>
            </a:r>
            <a:r>
              <a:rPr lang="zh-CN" altLang="zh-CN" sz="2000" b="1" dirty="0"/>
              <a:t>一个非哈密尔顿图</a:t>
            </a:r>
          </a:p>
        </p:txBody>
      </p:sp>
      <p:cxnSp>
        <p:nvCxnSpPr>
          <p:cNvPr id="7" name="直接箭头连接符 6">
            <a:extLst>
              <a:ext uri="{FF2B5EF4-FFF2-40B4-BE49-F238E27FC236}">
                <a16:creationId xmlns:a16="http://schemas.microsoft.com/office/drawing/2014/main" id="{4F6B8CE0-80A9-4C6B-AA80-6658B871FC19}"/>
              </a:ext>
            </a:extLst>
          </p:cNvPr>
          <p:cNvCxnSpPr/>
          <p:nvPr/>
        </p:nvCxnSpPr>
        <p:spPr>
          <a:xfrm>
            <a:off x="5087888" y="3068960"/>
            <a:ext cx="5760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49D41E3-6138-423C-B5DF-ABACCA78BE44}"/>
              </a:ext>
            </a:extLst>
          </p:cNvPr>
          <p:cNvCxnSpPr/>
          <p:nvPr/>
        </p:nvCxnSpPr>
        <p:spPr>
          <a:xfrm>
            <a:off x="6600056" y="3068960"/>
            <a:ext cx="5760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D1D198-ABE8-4AF1-9CB0-6D697D548ED4}"/>
              </a:ext>
            </a:extLst>
          </p:cNvPr>
          <p:cNvCxnSpPr>
            <a:cxnSpLocks/>
          </p:cNvCxnSpPr>
          <p:nvPr/>
        </p:nvCxnSpPr>
        <p:spPr>
          <a:xfrm>
            <a:off x="7464152" y="3356992"/>
            <a:ext cx="0" cy="4236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8A94B35-24FD-4A65-968F-6A9AFD31FF85}"/>
              </a:ext>
            </a:extLst>
          </p:cNvPr>
          <p:cNvCxnSpPr>
            <a:cxnSpLocks/>
          </p:cNvCxnSpPr>
          <p:nvPr/>
        </p:nvCxnSpPr>
        <p:spPr>
          <a:xfrm flipH="1" flipV="1">
            <a:off x="6528048" y="3789040"/>
            <a:ext cx="470173" cy="216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9E816A6-E430-4DA5-9A59-A704466085E1}"/>
              </a:ext>
            </a:extLst>
          </p:cNvPr>
          <p:cNvCxnSpPr>
            <a:cxnSpLocks/>
          </p:cNvCxnSpPr>
          <p:nvPr/>
        </p:nvCxnSpPr>
        <p:spPr>
          <a:xfrm flipH="1">
            <a:off x="5159896" y="3789041"/>
            <a:ext cx="504056" cy="216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A0F1367-87D8-46D7-9DCC-BF146B53581B}"/>
              </a:ext>
            </a:extLst>
          </p:cNvPr>
          <p:cNvCxnSpPr>
            <a:cxnSpLocks/>
          </p:cNvCxnSpPr>
          <p:nvPr/>
        </p:nvCxnSpPr>
        <p:spPr>
          <a:xfrm flipV="1">
            <a:off x="4799856" y="3388804"/>
            <a:ext cx="0" cy="400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513944"/>
            <a:ext cx="10871200" cy="3347104"/>
          </a:xfrm>
        </p:spPr>
        <p:txBody>
          <a:bodyPr/>
          <a:lstStyle/>
          <a:p>
            <a:pPr algn="just"/>
            <a:r>
              <a:rPr lang="en-US" altLang="zh-CN" sz="2400" dirty="0">
                <a:solidFill>
                  <a:schemeClr val="tx1"/>
                </a:solidFill>
              </a:rPr>
              <a:t>       </a:t>
            </a:r>
            <a:r>
              <a:rPr lang="zh-CN" altLang="zh-CN" sz="2400" dirty="0">
                <a:solidFill>
                  <a:schemeClr val="tx1"/>
                </a:solidFill>
              </a:rPr>
              <a:t>判断一个图是否是哈密尔顿图，可以借助定义以及上面给出的</a:t>
            </a:r>
            <a:r>
              <a:rPr lang="en-US" altLang="zh-CN" sz="2400" dirty="0">
                <a:solidFill>
                  <a:schemeClr val="tx1"/>
                </a:solidFill>
              </a:rPr>
              <a:t>3</a:t>
            </a:r>
            <a:r>
              <a:rPr lang="zh-CN" altLang="zh-CN" sz="2400" dirty="0">
                <a:solidFill>
                  <a:schemeClr val="tx1"/>
                </a:solidFill>
              </a:rPr>
              <a:t>个结论，但这对顶点数较多的图来说是不可行的，因此有必要寻找其他的方法。但可惜的是，尽管哈密尔顿图问题看起来与欧拉图问题类似，但却是一个至今尚未解决的难题。现在人们只是给出了一些充分条件和一些必要条件，有些结论的证明还比较复杂，至今还没有得到一个充分必要条件。下面给出的例子说明可以通过构造哈密尔顿回路的办法证明一个图是哈密尔顿图。</a:t>
            </a:r>
          </a:p>
          <a:p>
            <a:endParaRPr lang="zh-CN" altLang="en-US" dirty="0"/>
          </a:p>
        </p:txBody>
      </p:sp>
      <p:pic>
        <p:nvPicPr>
          <p:cNvPr id="686082" name="Picture 2" descr="C:\Program Files\Microsoft Office\MEDIA\CAGCAT10\j02919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5880" y="4293096"/>
            <a:ext cx="2160240" cy="22869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2190E050-720B-4958-B778-955144AFB5D3}"/>
              </a:ext>
            </a:extLst>
          </p:cNvPr>
          <p:cNvCxnSpPr/>
          <p:nvPr/>
        </p:nvCxnSpPr>
        <p:spPr>
          <a:xfrm>
            <a:off x="8400256" y="3284984"/>
            <a:ext cx="31313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E8427F0-29E7-4D97-98E6-E9BC0276AC0B}"/>
              </a:ext>
            </a:extLst>
          </p:cNvPr>
          <p:cNvCxnSpPr>
            <a:cxnSpLocks/>
          </p:cNvCxnSpPr>
          <p:nvPr/>
        </p:nvCxnSpPr>
        <p:spPr>
          <a:xfrm>
            <a:off x="732408" y="3838540"/>
            <a:ext cx="50035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576513"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141143" y="332656"/>
            <a:ext cx="11909714" cy="2736304"/>
          </a:xfrm>
          <a:prstGeom prst="rect">
            <a:avLst/>
          </a:prstGeom>
          <a:noFill/>
          <a:ln w="9525">
            <a:noFill/>
            <a:miter lim="800000"/>
            <a:headEnd/>
            <a:tailEnd/>
          </a:ln>
        </p:spPr>
      </p:pic>
      <p:pic>
        <p:nvPicPr>
          <p:cNvPr id="2" name="图片 1">
            <a:extLst>
              <a:ext uri="{FF2B5EF4-FFF2-40B4-BE49-F238E27FC236}">
                <a16:creationId xmlns:a16="http://schemas.microsoft.com/office/drawing/2014/main" id="{2DBE9306-7C0D-4B18-AEDD-49063ABC1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8" y="3429000"/>
            <a:ext cx="5036429" cy="377533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477467"/>
            <a:ext cx="11161762" cy="2951534"/>
          </a:xfrm>
        </p:spPr>
        <p:txBody>
          <a:bodyPr/>
          <a:lstStyle/>
          <a:p>
            <a:r>
              <a:rPr lang="en-US" altLang="zh-CN" b="1" u="sng" dirty="0">
                <a:solidFill>
                  <a:srgbClr val="00B050"/>
                </a:solidFill>
              </a:rPr>
              <a:t>5.3.3  </a:t>
            </a:r>
            <a:r>
              <a:rPr lang="zh-CN" altLang="zh-CN" b="1" u="sng" dirty="0">
                <a:solidFill>
                  <a:srgbClr val="00B050"/>
                </a:solidFill>
              </a:rPr>
              <a:t>旅行商问题</a:t>
            </a:r>
          </a:p>
          <a:p>
            <a:pPr algn="just"/>
            <a:r>
              <a:rPr lang="en-US" altLang="zh-CN" dirty="0">
                <a:solidFill>
                  <a:schemeClr val="tx1"/>
                </a:solidFill>
              </a:rPr>
              <a:t>      </a:t>
            </a:r>
            <a:r>
              <a:rPr lang="zh-CN" altLang="zh-CN" dirty="0">
                <a:solidFill>
                  <a:schemeClr val="tx1"/>
                </a:solidFill>
              </a:rPr>
              <a:t>现在讨论一个与哈密尔顿图问题有关的重要问题：一位旅行推销员想要访问</a:t>
            </a:r>
            <a:r>
              <a:rPr lang="en-US" altLang="zh-CN" sz="2800" i="1" dirty="0">
                <a:solidFill>
                  <a:schemeClr val="tx1"/>
                </a:solidFill>
                <a:latin typeface="Times New Roman" panose="02020603050405020304" pitchFamily="18" charset="0"/>
                <a:cs typeface="Times New Roman" panose="02020603050405020304" pitchFamily="18" charset="0"/>
              </a:rPr>
              <a:t>n</a:t>
            </a:r>
            <a:r>
              <a:rPr lang="zh-CN" altLang="zh-CN" dirty="0">
                <a:solidFill>
                  <a:schemeClr val="tx1"/>
                </a:solidFill>
              </a:rPr>
              <a:t>个城市中每个城市恰好一次，并且返回他的出发点。他应当以什么顺序访问这些城市以便旅行总距离最短？这就是著名的</a:t>
            </a:r>
            <a:r>
              <a:rPr lang="zh-CN" altLang="zh-CN" b="1" dirty="0">
                <a:solidFill>
                  <a:schemeClr val="tx1"/>
                </a:solidFill>
              </a:rPr>
              <a:t>旅行商问题</a:t>
            </a:r>
            <a:r>
              <a:rPr lang="zh-CN" altLang="zh-CN" dirty="0">
                <a:solidFill>
                  <a:schemeClr val="tx1"/>
                </a:solidFill>
              </a:rPr>
              <a:t>。这个问题可化归为如下的图论问题：</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设</a:t>
            </a:r>
            <a:r>
              <a:rPr lang="en-US" altLang="zh-CN" i="1" dirty="0">
                <a:solidFill>
                  <a:schemeClr val="tx1"/>
                </a:solidFill>
              </a:rPr>
              <a:t>G </a:t>
            </a:r>
            <a:r>
              <a:rPr lang="zh-CN" altLang="zh-CN" dirty="0">
                <a:solidFill>
                  <a:schemeClr val="tx1"/>
                </a:solidFill>
              </a:rPr>
              <a:t>是一个赋权完全图，各边的权非负，且有的边的权可能为∞（对应两城市之间无交通线），求</a:t>
            </a:r>
            <a:r>
              <a:rPr lang="en-US" altLang="zh-CN" i="1" dirty="0">
                <a:solidFill>
                  <a:schemeClr val="tx1"/>
                </a:solidFill>
              </a:rPr>
              <a:t>G </a:t>
            </a:r>
            <a:r>
              <a:rPr lang="zh-CN" altLang="zh-CN" dirty="0">
                <a:solidFill>
                  <a:schemeClr val="tx1"/>
                </a:solidFill>
              </a:rPr>
              <a:t>中一条最短的哈密尔顿回路。</a:t>
            </a:r>
          </a:p>
          <a:p>
            <a:endParaRPr lang="zh-CN" altLang="en-US" dirty="0"/>
          </a:p>
        </p:txBody>
      </p:sp>
      <p:sp>
        <p:nvSpPr>
          <p:cNvPr id="4" name="文本占位符 2">
            <a:extLst>
              <a:ext uri="{FF2B5EF4-FFF2-40B4-BE49-F238E27FC236}">
                <a16:creationId xmlns:a16="http://schemas.microsoft.com/office/drawing/2014/main" id="{919E42EF-07E3-4556-9ACB-9A9685EEE6D3}"/>
              </a:ext>
            </a:extLst>
          </p:cNvPr>
          <p:cNvSpPr txBox="1">
            <a:spLocks/>
          </p:cNvSpPr>
          <p:nvPr/>
        </p:nvSpPr>
        <p:spPr>
          <a:xfrm>
            <a:off x="479376" y="3385171"/>
            <a:ext cx="11086702" cy="2015429"/>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dirty="0">
                <a:solidFill>
                  <a:schemeClr val="tx1"/>
                </a:solidFill>
              </a:rPr>
              <a:t>       最直截了当的求解旅行商问题的方法是检查所有可能的哈密尔顿回路并且挑选出总权值最小的。若在图中有</a:t>
            </a:r>
            <a:r>
              <a:rPr lang="en-US" altLang="zh-CN" sz="2800" i="1" dirty="0">
                <a:solidFill>
                  <a:schemeClr val="tx1"/>
                </a:solidFill>
                <a:latin typeface="Times New Roman" panose="02020603050405020304" pitchFamily="18" charset="0"/>
                <a:cs typeface="Times New Roman" panose="02020603050405020304" pitchFamily="18" charset="0"/>
              </a:rPr>
              <a:t>n</a:t>
            </a:r>
            <a:r>
              <a:rPr lang="zh-CN" altLang="en-US" dirty="0">
                <a:solidFill>
                  <a:schemeClr val="tx1"/>
                </a:solidFill>
              </a:rPr>
              <a:t>个城市，则为了求解这个问题，得检查多少条哈密尔顿回路？一旦选定了出发点，需要检查的不同的哈密尔顿回路就有                  条，因为第二个顶点有          种选择，第三个顶点有           种选择，依此类推。</a:t>
            </a:r>
          </a:p>
          <a:p>
            <a:endParaRPr lang="zh-CN" altLang="en-US" dirty="0"/>
          </a:p>
          <a:p>
            <a:endParaRPr lang="zh-CN" altLang="en-US" dirty="0"/>
          </a:p>
        </p:txBody>
      </p:sp>
      <p:graphicFrame>
        <p:nvGraphicFramePr>
          <p:cNvPr id="5" name="Object 1">
            <a:extLst>
              <a:ext uri="{FF2B5EF4-FFF2-40B4-BE49-F238E27FC236}">
                <a16:creationId xmlns:a16="http://schemas.microsoft.com/office/drawing/2014/main" id="{E6D5EFD2-B313-43CA-871B-75BF6F5815CA}"/>
              </a:ext>
            </a:extLst>
          </p:cNvPr>
          <p:cNvGraphicFramePr>
            <a:graphicFrameLocks noChangeAspect="1"/>
          </p:cNvGraphicFramePr>
          <p:nvPr>
            <p:extLst>
              <p:ext uri="{D42A27DB-BD31-4B8C-83A1-F6EECF244321}">
                <p14:modId xmlns:p14="http://schemas.microsoft.com/office/powerpoint/2010/main" val="3820260187"/>
              </p:ext>
            </p:extLst>
          </p:nvPr>
        </p:nvGraphicFramePr>
        <p:xfrm>
          <a:off x="4655840" y="4585772"/>
          <a:ext cx="1296144" cy="454788"/>
        </p:xfrm>
        <a:graphic>
          <a:graphicData uri="http://schemas.openxmlformats.org/presentationml/2006/ole">
            <mc:AlternateContent xmlns:mc="http://schemas.openxmlformats.org/markup-compatibility/2006">
              <mc:Choice xmlns:v="urn:schemas-microsoft-com:vml" Requires="v">
                <p:oleObj spid="_x0000_s726437" r:id="rId3" imgW="545626" imgH="190335" progId="Equation.DSMT4">
                  <p:embed/>
                </p:oleObj>
              </mc:Choice>
              <mc:Fallback>
                <p:oleObj r:id="rId3" imgW="545626" imgH="190335" progId="Equation.DSMT4">
                  <p:embed/>
                  <p:pic>
                    <p:nvPicPr>
                      <p:cNvPr id="589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840" y="4585772"/>
                        <a:ext cx="1296144" cy="45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5CD00A98-33F4-4D01-83BE-18A1748765FE}"/>
              </a:ext>
            </a:extLst>
          </p:cNvPr>
          <p:cNvGraphicFramePr>
            <a:graphicFrameLocks noChangeAspect="1"/>
          </p:cNvGraphicFramePr>
          <p:nvPr>
            <p:extLst>
              <p:ext uri="{D42A27DB-BD31-4B8C-83A1-F6EECF244321}">
                <p14:modId xmlns:p14="http://schemas.microsoft.com/office/powerpoint/2010/main" val="3877101923"/>
              </p:ext>
            </p:extLst>
          </p:nvPr>
        </p:nvGraphicFramePr>
        <p:xfrm>
          <a:off x="8718059" y="4581128"/>
          <a:ext cx="690309" cy="404664"/>
        </p:xfrm>
        <a:graphic>
          <a:graphicData uri="http://schemas.openxmlformats.org/presentationml/2006/ole">
            <mc:AlternateContent xmlns:mc="http://schemas.openxmlformats.org/markup-compatibility/2006">
              <mc:Choice xmlns:v="urn:schemas-microsoft-com:vml" Requires="v">
                <p:oleObj spid="_x0000_s726438" r:id="rId5" imgW="279521" imgH="165172" progId="Equation.DSMT4">
                  <p:embed/>
                </p:oleObj>
              </mc:Choice>
              <mc:Fallback>
                <p:oleObj r:id="rId5" imgW="279521" imgH="165172" progId="Equation.DSMT4">
                  <p:embed/>
                  <p:pic>
                    <p:nvPicPr>
                      <p:cNvPr id="5898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8059" y="4581128"/>
                        <a:ext cx="690309"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a:extLst>
              <a:ext uri="{FF2B5EF4-FFF2-40B4-BE49-F238E27FC236}">
                <a16:creationId xmlns:a16="http://schemas.microsoft.com/office/drawing/2014/main" id="{32FD4497-C804-41A3-AAFE-724598D4E0B1}"/>
              </a:ext>
            </a:extLst>
          </p:cNvPr>
          <p:cNvGraphicFramePr>
            <a:graphicFrameLocks noChangeAspect="1"/>
          </p:cNvGraphicFramePr>
          <p:nvPr>
            <p:extLst>
              <p:ext uri="{D42A27DB-BD31-4B8C-83A1-F6EECF244321}">
                <p14:modId xmlns:p14="http://schemas.microsoft.com/office/powerpoint/2010/main" val="3811144107"/>
              </p:ext>
            </p:extLst>
          </p:nvPr>
        </p:nvGraphicFramePr>
        <p:xfrm>
          <a:off x="1124918" y="5040560"/>
          <a:ext cx="761720" cy="404664"/>
        </p:xfrm>
        <a:graphic>
          <a:graphicData uri="http://schemas.openxmlformats.org/presentationml/2006/ole">
            <mc:AlternateContent xmlns:mc="http://schemas.openxmlformats.org/markup-compatibility/2006">
              <mc:Choice xmlns:v="urn:schemas-microsoft-com:vml" Requires="v">
                <p:oleObj spid="_x0000_s726439" r:id="rId7" imgW="304932" imgH="165172" progId="Equation.DSMT4">
                  <p:embed/>
                </p:oleObj>
              </mc:Choice>
              <mc:Fallback>
                <p:oleObj r:id="rId7" imgW="304932" imgH="165172" progId="Equation.DSMT4">
                  <p:embed/>
                  <p:pic>
                    <p:nvPicPr>
                      <p:cNvPr id="58982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4918" y="5040560"/>
                        <a:ext cx="761720"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solidFill>
                  <a:schemeClr val="tx1"/>
                </a:solidFill>
              </a:rPr>
              <a:t>例</a:t>
            </a:r>
            <a:r>
              <a:rPr lang="en-US" altLang="zh-CN" b="1" dirty="0">
                <a:solidFill>
                  <a:schemeClr val="tx1"/>
                </a:solidFill>
              </a:rPr>
              <a:t>5.20  </a:t>
            </a:r>
            <a:r>
              <a:rPr lang="zh-CN" altLang="zh-CN" dirty="0">
                <a:solidFill>
                  <a:schemeClr val="tx1"/>
                </a:solidFill>
              </a:rPr>
              <a:t>图</a:t>
            </a:r>
            <a:r>
              <a:rPr lang="en-US" altLang="zh-CN" dirty="0">
                <a:solidFill>
                  <a:schemeClr val="tx1"/>
                </a:solidFill>
              </a:rPr>
              <a:t>5.15</a:t>
            </a:r>
            <a:r>
              <a:rPr lang="zh-CN" altLang="zh-CN" dirty="0">
                <a:solidFill>
                  <a:schemeClr val="tx1"/>
                </a:solidFill>
              </a:rPr>
              <a:t>（</a:t>
            </a:r>
            <a:r>
              <a:rPr lang="en-US" altLang="zh-CN" dirty="0">
                <a:solidFill>
                  <a:schemeClr val="tx1"/>
                </a:solidFill>
              </a:rPr>
              <a:t>a</a:t>
            </a:r>
            <a:r>
              <a:rPr lang="zh-CN" altLang="zh-CN" dirty="0">
                <a:solidFill>
                  <a:schemeClr val="tx1"/>
                </a:solidFill>
              </a:rPr>
              <a:t>）所示图为</a:t>
            </a:r>
            <a:r>
              <a:rPr lang="en-US" altLang="zh-CN" dirty="0">
                <a:solidFill>
                  <a:schemeClr val="tx1"/>
                </a:solidFill>
              </a:rPr>
              <a:t>4</a:t>
            </a:r>
            <a:r>
              <a:rPr lang="zh-CN" altLang="zh-CN" dirty="0">
                <a:solidFill>
                  <a:schemeClr val="tx1"/>
                </a:solidFill>
              </a:rPr>
              <a:t>阶赋权完全图</a:t>
            </a:r>
            <a:r>
              <a:rPr lang="en-US" altLang="zh-CN" dirty="0">
                <a:solidFill>
                  <a:schemeClr val="tx1"/>
                </a:solidFill>
              </a:rPr>
              <a:t>       </a:t>
            </a:r>
            <a:r>
              <a:rPr lang="zh-CN" altLang="zh-CN" dirty="0">
                <a:solidFill>
                  <a:schemeClr val="tx1"/>
                </a:solidFill>
              </a:rPr>
              <a:t>，求出它的不同的哈密尔顿回路，并指出最短的哈密尔顿回路。</a:t>
            </a:r>
          </a:p>
          <a:p>
            <a:endParaRPr lang="zh-CN" altLang="en-US" dirty="0"/>
          </a:p>
        </p:txBody>
      </p:sp>
      <p:sp>
        <p:nvSpPr>
          <p:cNvPr id="58880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88801" name="Object 1"/>
          <p:cNvGraphicFramePr>
            <a:graphicFrameLocks noChangeAspect="1"/>
          </p:cNvGraphicFramePr>
          <p:nvPr>
            <p:extLst>
              <p:ext uri="{D42A27DB-BD31-4B8C-83A1-F6EECF244321}">
                <p14:modId xmlns:p14="http://schemas.microsoft.com/office/powerpoint/2010/main" val="2235273004"/>
              </p:ext>
            </p:extLst>
          </p:nvPr>
        </p:nvGraphicFramePr>
        <p:xfrm>
          <a:off x="5951984" y="1196752"/>
          <a:ext cx="479376" cy="503345"/>
        </p:xfrm>
        <a:graphic>
          <a:graphicData uri="http://schemas.openxmlformats.org/presentationml/2006/ole">
            <mc:AlternateContent xmlns:mc="http://schemas.openxmlformats.org/markup-compatibility/2006">
              <mc:Choice xmlns:v="urn:schemas-microsoft-com:vml" Requires="v">
                <p:oleObj spid="_x0000_s589528" r:id="rId3" imgW="190417" imgH="203112" progId="Equation.DSMT4">
                  <p:embed/>
                </p:oleObj>
              </mc:Choice>
              <mc:Fallback>
                <p:oleObj r:id="rId3" imgW="190417" imgH="203112"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1196752"/>
                        <a:ext cx="479376" cy="5033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8803" name="Picture 3" descr="6-26"/>
          <p:cNvPicPr>
            <a:picLocks noChangeAspect="1" noChangeArrowheads="1"/>
          </p:cNvPicPr>
          <p:nvPr/>
        </p:nvPicPr>
        <p:blipFill>
          <a:blip r:embed="rId5" cstate="print"/>
          <a:srcRect/>
          <a:stretch>
            <a:fillRect/>
          </a:stretch>
        </p:blipFill>
        <p:spPr bwMode="auto">
          <a:xfrm>
            <a:off x="1089633" y="2313157"/>
            <a:ext cx="10012733" cy="2736304"/>
          </a:xfrm>
          <a:prstGeom prst="rect">
            <a:avLst/>
          </a:prstGeom>
          <a:noFill/>
          <a:ln w="9525">
            <a:noFill/>
            <a:miter lim="800000"/>
            <a:headEnd/>
            <a:tailEnd/>
          </a:ln>
        </p:spPr>
      </p:pic>
      <p:sp>
        <p:nvSpPr>
          <p:cNvPr id="588805" name="Rectangle 5"/>
          <p:cNvSpPr>
            <a:spLocks noChangeArrowheads="1"/>
          </p:cNvSpPr>
          <p:nvPr/>
        </p:nvSpPr>
        <p:spPr bwMode="auto">
          <a:xfrm>
            <a:off x="4727848" y="5733256"/>
            <a:ext cx="307007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图</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5.15  </a:t>
            </a: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求解哈密尔顿回路</a:t>
            </a:r>
            <a:endParaRPr kumimoji="0" lang="zh-CN" altLang="en-US" sz="6000"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06996" y="476672"/>
            <a:ext cx="10871200" cy="1079326"/>
          </a:xfrm>
        </p:spPr>
        <p:txBody>
          <a:bodyPr/>
          <a:lstStyle/>
          <a:p>
            <a:r>
              <a:rPr lang="zh-CN" altLang="zh-CN" b="1" dirty="0">
                <a:solidFill>
                  <a:schemeClr val="tx1"/>
                </a:solidFill>
              </a:rPr>
              <a:t>解</a:t>
            </a:r>
            <a:r>
              <a:rPr lang="zh-CN" altLang="en-US" b="1" dirty="0">
                <a:solidFill>
                  <a:schemeClr val="tx1"/>
                </a:solidFill>
              </a:rPr>
              <a:t>：</a:t>
            </a:r>
            <a:r>
              <a:rPr lang="zh-CN" altLang="zh-CN" dirty="0">
                <a:solidFill>
                  <a:schemeClr val="tx1"/>
                </a:solidFill>
              </a:rPr>
              <a:t>求哈密尔顿回路可以从任何顶点出发。下面给出从顶点</a:t>
            </a:r>
            <a:r>
              <a:rPr lang="en-US" altLang="zh-CN" i="1" dirty="0">
                <a:solidFill>
                  <a:schemeClr val="tx1"/>
                </a:solidFill>
              </a:rPr>
              <a:t>a </a:t>
            </a:r>
            <a:r>
              <a:rPr lang="zh-CN" altLang="zh-CN" dirty="0">
                <a:solidFill>
                  <a:schemeClr val="tx1"/>
                </a:solidFill>
              </a:rPr>
              <a:t>点出发，考虑顺时针与逆时针顺序的不同的哈密顿回路。</a:t>
            </a:r>
          </a:p>
        </p:txBody>
      </p:sp>
      <p:pic>
        <p:nvPicPr>
          <p:cNvPr id="587777" name="Picture 1"/>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224546" y="1555998"/>
            <a:ext cx="9497714" cy="1417315"/>
          </a:xfrm>
          <a:prstGeom prst="rect">
            <a:avLst/>
          </a:prstGeom>
          <a:noFill/>
          <a:ln w="9525">
            <a:noFill/>
            <a:miter lim="800000"/>
            <a:headEnd/>
            <a:tailEnd/>
          </a:ln>
        </p:spPr>
      </p:pic>
      <p:pic>
        <p:nvPicPr>
          <p:cNvPr id="2" name="Picture 1">
            <a:extLst>
              <a:ext uri="{FF2B5EF4-FFF2-40B4-BE49-F238E27FC236}">
                <a16:creationId xmlns:a16="http://schemas.microsoft.com/office/drawing/2014/main" id="{E4B153FC-2F89-4D4B-A2AB-EC5E3239F909}"/>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479376" y="3212976"/>
            <a:ext cx="11075516" cy="288032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35360" y="548680"/>
            <a:ext cx="11623507" cy="1079326"/>
          </a:xfrm>
        </p:spPr>
        <p:txBody>
          <a:bodyPr/>
          <a:lstStyle/>
          <a:p>
            <a:r>
              <a:rPr lang="en-US" altLang="zh-CN" dirty="0">
                <a:solidFill>
                  <a:schemeClr val="tx1"/>
                </a:solidFill>
              </a:rPr>
              <a:t>      </a:t>
            </a:r>
            <a:r>
              <a:rPr lang="zh-CN" altLang="zh-CN" dirty="0">
                <a:solidFill>
                  <a:schemeClr val="tx1"/>
                </a:solidFill>
              </a:rPr>
              <a:t>因为旅行商问题同时具有理论意义和实际意义，所以许多科学家都投入了巨大的努力。不过，迄今还没有得到解决这个问题的多项式时间复杂性算法。</a:t>
            </a:r>
          </a:p>
          <a:p>
            <a:endParaRPr lang="zh-CN" altLang="en-US" dirty="0"/>
          </a:p>
        </p:txBody>
      </p:sp>
      <p:pic>
        <p:nvPicPr>
          <p:cNvPr id="585729"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284246" y="1483990"/>
            <a:ext cx="11623507" cy="2198788"/>
          </a:xfrm>
          <a:prstGeom prst="rect">
            <a:avLst/>
          </a:prstGeom>
          <a:noFill/>
          <a:ln w="9525">
            <a:noFill/>
            <a:miter lim="800000"/>
            <a:headEnd/>
            <a:tailEnd/>
          </a:ln>
        </p:spPr>
      </p:pic>
      <p:pic>
        <p:nvPicPr>
          <p:cNvPr id="4" name="图片 3">
            <a:extLst>
              <a:ext uri="{FF2B5EF4-FFF2-40B4-BE49-F238E27FC236}">
                <a16:creationId xmlns:a16="http://schemas.microsoft.com/office/drawing/2014/main" id="{CD6A58FC-1BAA-4F46-8BDB-FEDA4FBD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3279492"/>
            <a:ext cx="7776864" cy="35883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60" y="116632"/>
            <a:ext cx="4838328" cy="314693"/>
          </a:xfrm>
        </p:spPr>
        <p:txBody>
          <a:bodyPr/>
          <a:lstStyle/>
          <a:p>
            <a:r>
              <a:rPr lang="en-US" altLang="zh-CN" dirty="0"/>
              <a:t>5.4  </a:t>
            </a:r>
            <a:r>
              <a:rPr lang="zh-CN" altLang="zh-CN" dirty="0"/>
              <a:t>最短通路</a:t>
            </a:r>
            <a:endParaRPr lang="zh-CN" altLang="en-US" dirty="0"/>
          </a:p>
        </p:txBody>
      </p:sp>
      <p:sp>
        <p:nvSpPr>
          <p:cNvPr id="3" name="文本占位符 2"/>
          <p:cNvSpPr>
            <a:spLocks noGrp="1"/>
          </p:cNvSpPr>
          <p:nvPr>
            <p:ph type="body" sz="quarter" idx="10"/>
          </p:nvPr>
        </p:nvSpPr>
        <p:spPr>
          <a:xfrm>
            <a:off x="335360" y="359317"/>
            <a:ext cx="11449272" cy="2591916"/>
          </a:xfrm>
        </p:spPr>
        <p:txBody>
          <a:bodyPr/>
          <a:lstStyle/>
          <a:p>
            <a:pPr algn="just">
              <a:lnSpc>
                <a:spcPct val="200000"/>
              </a:lnSpc>
            </a:pPr>
            <a:r>
              <a:rPr lang="en-US" altLang="zh-CN" dirty="0">
                <a:solidFill>
                  <a:schemeClr val="tx1"/>
                </a:solidFill>
              </a:rPr>
              <a:t>       </a:t>
            </a:r>
            <a:r>
              <a:rPr lang="zh-CN" altLang="zh-CN" dirty="0">
                <a:solidFill>
                  <a:schemeClr val="tx1"/>
                </a:solidFill>
              </a:rPr>
              <a:t>本节考虑求图中两个顶点间的最短通路的方法，即从一个顶点到另一个顶点含边最少的通路。这个最少的边数也就是两个顶点之间的距离。在许多不同的情形中都需要求这样的通路。</a:t>
            </a:r>
            <a:endParaRPr lang="en-US" altLang="zh-CN" dirty="0">
              <a:solidFill>
                <a:schemeClr val="tx1"/>
              </a:solidFill>
            </a:endParaRPr>
          </a:p>
          <a:p>
            <a:pPr algn="just">
              <a:lnSpc>
                <a:spcPct val="200000"/>
              </a:lnSpc>
            </a:pPr>
            <a:r>
              <a:rPr lang="en-US" altLang="zh-CN" dirty="0">
                <a:solidFill>
                  <a:schemeClr val="tx1"/>
                </a:solidFill>
              </a:rPr>
              <a:t>       </a:t>
            </a:r>
            <a:r>
              <a:rPr lang="zh-CN" altLang="zh-CN" dirty="0">
                <a:solidFill>
                  <a:schemeClr val="tx1"/>
                </a:solidFill>
              </a:rPr>
              <a:t>由于在一个图的两点之间若有平行边，则最短通路只需要走其中一条边即可，而且带环图的环对最短通路的求解也没有任何影响，所以本节我们假设所考虑的图是简单图。</a:t>
            </a:r>
          </a:p>
          <a:p>
            <a:endParaRPr lang="zh-CN" altLang="en-US" dirty="0"/>
          </a:p>
        </p:txBody>
      </p:sp>
      <p:cxnSp>
        <p:nvCxnSpPr>
          <p:cNvPr id="5" name="直接连接符 4">
            <a:extLst>
              <a:ext uri="{FF2B5EF4-FFF2-40B4-BE49-F238E27FC236}">
                <a16:creationId xmlns:a16="http://schemas.microsoft.com/office/drawing/2014/main" id="{67F32119-45CD-44D6-8D14-B8221C527D60}"/>
              </a:ext>
            </a:extLst>
          </p:cNvPr>
          <p:cNvCxnSpPr/>
          <p:nvPr/>
        </p:nvCxnSpPr>
        <p:spPr>
          <a:xfrm>
            <a:off x="4151784" y="2807589"/>
            <a:ext cx="45365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CFA132E-897A-4765-8B8F-834AB8D8CFA0}"/>
              </a:ext>
            </a:extLst>
          </p:cNvPr>
          <p:cNvPicPr>
            <a:picLocks noChangeAspect="1"/>
          </p:cNvPicPr>
          <p:nvPr/>
        </p:nvPicPr>
        <p:blipFill>
          <a:blip r:embed="rId2"/>
          <a:stretch>
            <a:fillRect/>
          </a:stretch>
        </p:blipFill>
        <p:spPr>
          <a:xfrm>
            <a:off x="2229972" y="2924944"/>
            <a:ext cx="7754460" cy="38621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5400" y="117003"/>
            <a:ext cx="10871200" cy="6736907"/>
          </a:xfrm>
        </p:spPr>
        <p:txBody>
          <a:bodyPr/>
          <a:lstStyle/>
          <a:p>
            <a:pPr algn="just"/>
            <a:r>
              <a:rPr lang="zh-CN" altLang="zh-CN" b="1" dirty="0">
                <a:solidFill>
                  <a:schemeClr val="tx1"/>
                </a:solidFill>
              </a:rPr>
              <a:t>例</a:t>
            </a:r>
            <a:r>
              <a:rPr lang="en-US" altLang="zh-CN" b="1" dirty="0">
                <a:solidFill>
                  <a:schemeClr val="tx1"/>
                </a:solidFill>
              </a:rPr>
              <a:t>5.3  </a:t>
            </a:r>
            <a:r>
              <a:rPr lang="zh-CN" altLang="zh-CN" dirty="0">
                <a:solidFill>
                  <a:schemeClr val="tx1"/>
                </a:solidFill>
              </a:rPr>
              <a:t>（</a:t>
            </a:r>
            <a:r>
              <a:rPr lang="en-US" altLang="zh-CN" dirty="0">
                <a:solidFill>
                  <a:schemeClr val="tx1"/>
                </a:solidFill>
              </a:rPr>
              <a:t>1</a:t>
            </a:r>
            <a:r>
              <a:rPr lang="zh-CN" altLang="zh-CN" dirty="0">
                <a:solidFill>
                  <a:schemeClr val="tx1"/>
                </a:solidFill>
              </a:rPr>
              <a:t>）图</a:t>
            </a:r>
            <a:r>
              <a:rPr lang="en-US" altLang="zh-CN" dirty="0">
                <a:solidFill>
                  <a:schemeClr val="tx1"/>
                </a:solidFill>
              </a:rPr>
              <a:t>5.4</a:t>
            </a:r>
            <a:r>
              <a:rPr lang="zh-CN" altLang="zh-CN" dirty="0">
                <a:solidFill>
                  <a:schemeClr val="tx1"/>
                </a:solidFill>
              </a:rPr>
              <a:t>（</a:t>
            </a:r>
            <a:r>
              <a:rPr lang="en-US" altLang="zh-CN" dirty="0">
                <a:solidFill>
                  <a:schemeClr val="tx1"/>
                </a:solidFill>
              </a:rPr>
              <a:t>a</a:t>
            </a:r>
            <a:r>
              <a:rPr lang="zh-CN" altLang="zh-CN" dirty="0">
                <a:solidFill>
                  <a:schemeClr val="tx1"/>
                </a:solidFill>
              </a:rPr>
              <a:t>）所示的具有</a:t>
            </a:r>
            <a:r>
              <a:rPr lang="en-US" altLang="zh-CN" dirty="0">
                <a:solidFill>
                  <a:schemeClr val="tx1"/>
                </a:solidFill>
              </a:rPr>
              <a:t>3</a:t>
            </a:r>
            <a:r>
              <a:rPr lang="zh-CN" altLang="zh-CN" dirty="0">
                <a:solidFill>
                  <a:schemeClr val="tx1"/>
                </a:solidFill>
              </a:rPr>
              <a:t>个顶点的完全图</a:t>
            </a:r>
            <a:r>
              <a:rPr lang="en-US" altLang="zh-CN" dirty="0">
                <a:solidFill>
                  <a:schemeClr val="tx1"/>
                </a:solidFill>
              </a:rPr>
              <a:t>       </a:t>
            </a:r>
            <a:r>
              <a:rPr lang="zh-CN" altLang="zh-CN" dirty="0">
                <a:solidFill>
                  <a:schemeClr val="tx1"/>
                </a:solidFill>
              </a:rPr>
              <a:t>不是二部图。为了看明白这一点，注意若把</a:t>
            </a:r>
            <a:r>
              <a:rPr lang="en-US" altLang="zh-CN" dirty="0">
                <a:solidFill>
                  <a:schemeClr val="tx1"/>
                </a:solidFill>
              </a:rPr>
              <a:t>      </a:t>
            </a:r>
            <a:r>
              <a:rPr lang="zh-CN" altLang="zh-CN" dirty="0">
                <a:solidFill>
                  <a:schemeClr val="tx1"/>
                </a:solidFill>
              </a:rPr>
              <a:t>的顶点集合分成两个不相交的集合，则两个集合之一必然包含两个顶点。假如这个图是二部图，那么这两个顶点就不能用边连接，但是在</a:t>
            </a:r>
            <a:r>
              <a:rPr lang="en-US" altLang="zh-CN" dirty="0">
                <a:solidFill>
                  <a:schemeClr val="tx1"/>
                </a:solidFill>
              </a:rPr>
              <a:t>      </a:t>
            </a:r>
            <a:r>
              <a:rPr lang="zh-CN" altLang="zh-CN" dirty="0">
                <a:solidFill>
                  <a:schemeClr val="tx1"/>
                </a:solidFill>
              </a:rPr>
              <a:t>里任何两个顶点都有边相连。</a:t>
            </a:r>
            <a:endParaRPr lang="en-US" altLang="zh-CN" dirty="0">
              <a:solidFill>
                <a:schemeClr val="tx1"/>
              </a:solidFill>
            </a:endParaRPr>
          </a:p>
          <a:p>
            <a:pPr algn="just"/>
            <a:r>
              <a:rPr lang="zh-CN" altLang="zh-CN" dirty="0">
                <a:solidFill>
                  <a:schemeClr val="tx1"/>
                </a:solidFill>
              </a:rPr>
              <a:t>（</a:t>
            </a:r>
            <a:r>
              <a:rPr lang="en-US" altLang="zh-CN" dirty="0">
                <a:solidFill>
                  <a:schemeClr val="tx1"/>
                </a:solidFill>
              </a:rPr>
              <a:t>2</a:t>
            </a:r>
            <a:r>
              <a:rPr lang="zh-CN" altLang="zh-CN" dirty="0">
                <a:solidFill>
                  <a:schemeClr val="tx1"/>
                </a:solidFill>
              </a:rPr>
              <a:t>）图</a:t>
            </a:r>
            <a:r>
              <a:rPr lang="en-US" altLang="zh-CN" dirty="0">
                <a:solidFill>
                  <a:schemeClr val="tx1"/>
                </a:solidFill>
              </a:rPr>
              <a:t>5.4</a:t>
            </a:r>
            <a:r>
              <a:rPr lang="zh-CN" altLang="zh-CN" dirty="0">
                <a:solidFill>
                  <a:schemeClr val="tx1"/>
                </a:solidFill>
              </a:rPr>
              <a:t>（</a:t>
            </a:r>
            <a:r>
              <a:rPr lang="en-US" altLang="zh-CN" dirty="0">
                <a:solidFill>
                  <a:schemeClr val="tx1"/>
                </a:solidFill>
              </a:rPr>
              <a:t>b</a:t>
            </a:r>
            <a:r>
              <a:rPr lang="zh-CN" altLang="zh-CN" dirty="0">
                <a:solidFill>
                  <a:schemeClr val="tx1"/>
                </a:solidFill>
              </a:rPr>
              <a:t>）所示的具有</a:t>
            </a:r>
            <a:r>
              <a:rPr lang="en-US" altLang="zh-CN" dirty="0">
                <a:solidFill>
                  <a:schemeClr val="tx1"/>
                </a:solidFill>
              </a:rPr>
              <a:t>8</a:t>
            </a:r>
            <a:r>
              <a:rPr lang="zh-CN" altLang="zh-CN" dirty="0">
                <a:solidFill>
                  <a:schemeClr val="tx1"/>
                </a:solidFill>
              </a:rPr>
              <a:t>个顶点的环型图</a:t>
            </a:r>
            <a:r>
              <a:rPr lang="en-US" altLang="zh-CN" dirty="0">
                <a:solidFill>
                  <a:schemeClr val="tx1"/>
                </a:solidFill>
              </a:rPr>
              <a:t>      </a:t>
            </a:r>
            <a:r>
              <a:rPr lang="zh-CN" altLang="zh-CN" dirty="0">
                <a:solidFill>
                  <a:schemeClr val="tx1"/>
                </a:solidFill>
              </a:rPr>
              <a:t>是二部图，因为把它的顶点集分成两个集合</a:t>
            </a:r>
            <a:r>
              <a:rPr lang="en-US" altLang="zh-CN" dirty="0">
                <a:solidFill>
                  <a:schemeClr val="tx1"/>
                </a:solidFill>
              </a:rPr>
              <a:t> </a:t>
            </a:r>
          </a:p>
          <a:p>
            <a:pPr algn="just"/>
            <a:r>
              <a:rPr lang="en-US" altLang="zh-CN" dirty="0">
                <a:solidFill>
                  <a:schemeClr val="tx1"/>
                </a:solidFill>
              </a:rPr>
              <a:t>                                </a:t>
            </a:r>
            <a:r>
              <a:rPr lang="zh-CN" altLang="zh-CN" dirty="0">
                <a:solidFill>
                  <a:schemeClr val="tx1"/>
                </a:solidFill>
              </a:rPr>
              <a:t>和</a:t>
            </a:r>
            <a:r>
              <a:rPr lang="en-US" altLang="zh-CN" dirty="0">
                <a:solidFill>
                  <a:schemeClr val="tx1"/>
                </a:solidFill>
              </a:rPr>
              <a:t>                                   </a:t>
            </a:r>
            <a:r>
              <a:rPr lang="zh-CN" altLang="zh-CN" dirty="0">
                <a:solidFill>
                  <a:schemeClr val="tx1"/>
                </a:solidFill>
              </a:rPr>
              <a:t>，</a:t>
            </a:r>
            <a:r>
              <a:rPr lang="en-US" altLang="zh-CN" dirty="0">
                <a:solidFill>
                  <a:schemeClr val="tx1"/>
                </a:solidFill>
              </a:rPr>
              <a:t>     </a:t>
            </a:r>
            <a:r>
              <a:rPr lang="zh-CN" altLang="zh-CN" dirty="0">
                <a:solidFill>
                  <a:schemeClr val="tx1"/>
                </a:solidFill>
              </a:rPr>
              <a:t>的每一条边都连接</a:t>
            </a:r>
            <a:r>
              <a:rPr lang="en-US" altLang="zh-CN" i="1" dirty="0">
                <a:solidFill>
                  <a:schemeClr val="tx1"/>
                </a:solidFill>
              </a:rPr>
              <a:t>V</a:t>
            </a:r>
            <a:r>
              <a:rPr lang="en-US" altLang="zh-CN" baseline="-25000" dirty="0">
                <a:solidFill>
                  <a:schemeClr val="tx1"/>
                </a:solidFill>
              </a:rPr>
              <a:t>1</a:t>
            </a:r>
            <a:r>
              <a:rPr lang="zh-CN" altLang="zh-CN" dirty="0">
                <a:solidFill>
                  <a:schemeClr val="tx1"/>
                </a:solidFill>
              </a:rPr>
              <a:t>里的一个顶点与</a:t>
            </a:r>
            <a:r>
              <a:rPr lang="en-US" altLang="zh-CN" i="1" dirty="0">
                <a:solidFill>
                  <a:schemeClr val="tx1"/>
                </a:solidFill>
              </a:rPr>
              <a:t>V</a:t>
            </a:r>
            <a:r>
              <a:rPr lang="en-US" altLang="zh-CN" baseline="-25000" dirty="0">
                <a:solidFill>
                  <a:schemeClr val="tx1"/>
                </a:solidFill>
              </a:rPr>
              <a:t>2</a:t>
            </a:r>
            <a:r>
              <a:rPr lang="zh-CN" altLang="zh-CN" dirty="0">
                <a:solidFill>
                  <a:schemeClr val="tx1"/>
                </a:solidFill>
              </a:rPr>
              <a:t>里的一个顶点。</a:t>
            </a:r>
          </a:p>
          <a:p>
            <a:pPr algn="just"/>
            <a:endParaRPr lang="zh-CN" altLang="zh-CN" dirty="0"/>
          </a:p>
          <a:p>
            <a:pPr algn="just"/>
            <a:endParaRPr lang="zh-CN" altLang="en-US" dirty="0"/>
          </a:p>
        </p:txBody>
      </p:sp>
      <p:sp>
        <p:nvSpPr>
          <p:cNvPr id="277506" name="Rectangle 2"/>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05" name="Object 1"/>
          <p:cNvGraphicFramePr>
            <a:graphicFrameLocks noChangeAspect="1"/>
          </p:cNvGraphicFramePr>
          <p:nvPr>
            <p:extLst>
              <p:ext uri="{D42A27DB-BD31-4B8C-83A1-F6EECF244321}">
                <p14:modId xmlns:p14="http://schemas.microsoft.com/office/powerpoint/2010/main" val="2136214595"/>
              </p:ext>
            </p:extLst>
          </p:nvPr>
        </p:nvGraphicFramePr>
        <p:xfrm>
          <a:off x="6840760" y="188218"/>
          <a:ext cx="407368" cy="476672"/>
        </p:xfrm>
        <a:graphic>
          <a:graphicData uri="http://schemas.openxmlformats.org/presentationml/2006/ole">
            <mc:AlternateContent xmlns:mc="http://schemas.openxmlformats.org/markup-compatibility/2006">
              <mc:Choice xmlns:v="urn:schemas-microsoft-com:vml" Requires="v">
                <p:oleObj spid="_x0000_s724962" r:id="rId3" imgW="190417" imgH="203112" progId="">
                  <p:embed/>
                </p:oleObj>
              </mc:Choice>
              <mc:Fallback>
                <p:oleObj r:id="rId3" imgW="190417" imgH="203112"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760" y="188218"/>
                        <a:ext cx="407368"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08" name="Rectangle 4"/>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07" name="Object 3"/>
          <p:cNvGraphicFramePr>
            <a:graphicFrameLocks noChangeAspect="1"/>
          </p:cNvGraphicFramePr>
          <p:nvPr>
            <p:extLst>
              <p:ext uri="{D42A27DB-BD31-4B8C-83A1-F6EECF244321}">
                <p14:modId xmlns:p14="http://schemas.microsoft.com/office/powerpoint/2010/main" val="1797170084"/>
              </p:ext>
            </p:extLst>
          </p:nvPr>
        </p:nvGraphicFramePr>
        <p:xfrm>
          <a:off x="1486966" y="620266"/>
          <a:ext cx="504056" cy="529258"/>
        </p:xfrm>
        <a:graphic>
          <a:graphicData uri="http://schemas.openxmlformats.org/presentationml/2006/ole">
            <mc:AlternateContent xmlns:mc="http://schemas.openxmlformats.org/markup-compatibility/2006">
              <mc:Choice xmlns:v="urn:schemas-microsoft-com:vml" Requires="v">
                <p:oleObj spid="_x0000_s724963" r:id="rId5" imgW="190417" imgH="203112" progId="">
                  <p:embed/>
                </p:oleObj>
              </mc:Choice>
              <mc:Fallback>
                <p:oleObj r:id="rId5" imgW="190417" imgH="20311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6966" y="620266"/>
                        <a:ext cx="504056" cy="529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10" name="Rectangle 6"/>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09" name="Object 5"/>
          <p:cNvGraphicFramePr>
            <a:graphicFrameLocks noChangeAspect="1"/>
          </p:cNvGraphicFramePr>
          <p:nvPr>
            <p:extLst>
              <p:ext uri="{D42A27DB-BD31-4B8C-83A1-F6EECF244321}">
                <p14:modId xmlns:p14="http://schemas.microsoft.com/office/powerpoint/2010/main" val="237532283"/>
              </p:ext>
            </p:extLst>
          </p:nvPr>
        </p:nvGraphicFramePr>
        <p:xfrm>
          <a:off x="6527526" y="1052314"/>
          <a:ext cx="504056" cy="529259"/>
        </p:xfrm>
        <a:graphic>
          <a:graphicData uri="http://schemas.openxmlformats.org/presentationml/2006/ole">
            <mc:AlternateContent xmlns:mc="http://schemas.openxmlformats.org/markup-compatibility/2006">
              <mc:Choice xmlns:v="urn:schemas-microsoft-com:vml" Requires="v">
                <p:oleObj spid="_x0000_s724964" r:id="rId7" imgW="190417" imgH="203112" progId="">
                  <p:embed/>
                </p:oleObj>
              </mc:Choice>
              <mc:Fallback>
                <p:oleObj r:id="rId7" imgW="190417" imgH="203112"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526" y="1052314"/>
                        <a:ext cx="504056" cy="529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12" name="Rectangle 8"/>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11" name="Object 7"/>
          <p:cNvGraphicFramePr>
            <a:graphicFrameLocks noChangeAspect="1"/>
          </p:cNvGraphicFramePr>
          <p:nvPr>
            <p:extLst>
              <p:ext uri="{D42A27DB-BD31-4B8C-83A1-F6EECF244321}">
                <p14:modId xmlns:p14="http://schemas.microsoft.com/office/powerpoint/2010/main" val="416456711"/>
              </p:ext>
            </p:extLst>
          </p:nvPr>
        </p:nvGraphicFramePr>
        <p:xfrm>
          <a:off x="5879454" y="1484362"/>
          <a:ext cx="407368" cy="503219"/>
        </p:xfrm>
        <a:graphic>
          <a:graphicData uri="http://schemas.openxmlformats.org/presentationml/2006/ole">
            <mc:AlternateContent xmlns:mc="http://schemas.openxmlformats.org/markup-compatibility/2006">
              <mc:Choice xmlns:v="urn:schemas-microsoft-com:vml" Requires="v">
                <p:oleObj spid="_x0000_s724965" r:id="rId9" imgW="165100" imgH="203200" progId="">
                  <p:embed/>
                </p:oleObj>
              </mc:Choice>
              <mc:Fallback>
                <p:oleObj r:id="rId9" imgW="165100" imgH="203200"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9454" y="1484362"/>
                        <a:ext cx="407368" cy="503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14" name="Rectangle 10"/>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13" name="Object 9"/>
          <p:cNvGraphicFramePr>
            <a:graphicFrameLocks noChangeAspect="1"/>
          </p:cNvGraphicFramePr>
          <p:nvPr>
            <p:extLst>
              <p:ext uri="{D42A27DB-BD31-4B8C-83A1-F6EECF244321}">
                <p14:modId xmlns:p14="http://schemas.microsoft.com/office/powerpoint/2010/main" val="1656222267"/>
              </p:ext>
            </p:extLst>
          </p:nvPr>
        </p:nvGraphicFramePr>
        <p:xfrm>
          <a:off x="694878" y="1988418"/>
          <a:ext cx="2383360" cy="476672"/>
        </p:xfrm>
        <a:graphic>
          <a:graphicData uri="http://schemas.openxmlformats.org/presentationml/2006/ole">
            <mc:AlternateContent xmlns:mc="http://schemas.openxmlformats.org/markup-compatibility/2006">
              <mc:Choice xmlns:v="urn:schemas-microsoft-com:vml" Requires="v">
                <p:oleObj spid="_x0000_s724966" r:id="rId11" imgW="1002430" imgH="203024" progId="">
                  <p:embed/>
                </p:oleObj>
              </mc:Choice>
              <mc:Fallback>
                <p:oleObj r:id="rId11" imgW="1002430" imgH="203024" progId="">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78" y="1988418"/>
                        <a:ext cx="2383360"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16" name="Rectangle 12"/>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15" name="Object 11"/>
          <p:cNvGraphicFramePr>
            <a:graphicFrameLocks noChangeAspect="1"/>
          </p:cNvGraphicFramePr>
          <p:nvPr>
            <p:extLst>
              <p:ext uri="{D42A27DB-BD31-4B8C-83A1-F6EECF244321}">
                <p14:modId xmlns:p14="http://schemas.microsoft.com/office/powerpoint/2010/main" val="2803221079"/>
              </p:ext>
            </p:extLst>
          </p:nvPr>
        </p:nvGraphicFramePr>
        <p:xfrm>
          <a:off x="3359174" y="1988418"/>
          <a:ext cx="2592288" cy="504056"/>
        </p:xfrm>
        <a:graphic>
          <a:graphicData uri="http://schemas.openxmlformats.org/presentationml/2006/ole">
            <mc:AlternateContent xmlns:mc="http://schemas.openxmlformats.org/markup-compatibility/2006">
              <mc:Choice xmlns:v="urn:schemas-microsoft-com:vml" Requires="v">
                <p:oleObj spid="_x0000_s724967" r:id="rId13" imgW="1028700" imgH="203200" progId="">
                  <p:embed/>
                </p:oleObj>
              </mc:Choice>
              <mc:Fallback>
                <p:oleObj r:id="rId13" imgW="1028700" imgH="203200" progId="">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9174" y="1988418"/>
                        <a:ext cx="2592288"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18" name="Rectangle 14"/>
          <p:cNvSpPr>
            <a:spLocks noChangeArrowheads="1"/>
          </p:cNvSpPr>
          <p:nvPr/>
        </p:nvSpPr>
        <p:spPr bwMode="auto">
          <a:xfrm>
            <a:off x="6003634" y="-1193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endParaRPr lang="zh-CN" altLang="en-US"/>
          </a:p>
        </p:txBody>
      </p:sp>
      <p:graphicFrame>
        <p:nvGraphicFramePr>
          <p:cNvPr id="277517" name="Object 13"/>
          <p:cNvGraphicFramePr>
            <a:graphicFrameLocks noChangeAspect="1"/>
          </p:cNvGraphicFramePr>
          <p:nvPr>
            <p:extLst>
              <p:ext uri="{D42A27DB-BD31-4B8C-83A1-F6EECF244321}">
                <p14:modId xmlns:p14="http://schemas.microsoft.com/office/powerpoint/2010/main" val="4119295698"/>
              </p:ext>
            </p:extLst>
          </p:nvPr>
        </p:nvGraphicFramePr>
        <p:xfrm>
          <a:off x="6336182" y="1988418"/>
          <a:ext cx="407368" cy="503219"/>
        </p:xfrm>
        <a:graphic>
          <a:graphicData uri="http://schemas.openxmlformats.org/presentationml/2006/ole">
            <mc:AlternateContent xmlns:mc="http://schemas.openxmlformats.org/markup-compatibility/2006">
              <mc:Choice xmlns:v="urn:schemas-microsoft-com:vml" Requires="v">
                <p:oleObj spid="_x0000_s724968" r:id="rId15" imgW="165100" imgH="203200" progId="">
                  <p:embed/>
                </p:oleObj>
              </mc:Choice>
              <mc:Fallback>
                <p:oleObj r:id="rId15" imgW="165100" imgH="203200" progId="">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36182" y="1988418"/>
                        <a:ext cx="407368" cy="503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1" descr="image001">
            <a:extLst>
              <a:ext uri="{FF2B5EF4-FFF2-40B4-BE49-F238E27FC236}">
                <a16:creationId xmlns:a16="http://schemas.microsoft.com/office/drawing/2014/main" id="{88C3AAEC-8EB5-46DD-BBF6-988B70976418}"/>
              </a:ext>
            </a:extLst>
          </p:cNvPr>
          <p:cNvPicPr>
            <a:picLocks noChangeAspect="1" noChangeArrowheads="1"/>
          </p:cNvPicPr>
          <p:nvPr/>
        </p:nvPicPr>
        <p:blipFill>
          <a:blip r:embed="rId17" cstate="print"/>
          <a:srcRect/>
          <a:stretch>
            <a:fillRect/>
          </a:stretch>
        </p:blipFill>
        <p:spPr bwMode="auto">
          <a:xfrm>
            <a:off x="2239722" y="3118490"/>
            <a:ext cx="7527823" cy="3240360"/>
          </a:xfrm>
          <a:prstGeom prst="rect">
            <a:avLst/>
          </a:prstGeom>
          <a:noFill/>
          <a:ln w="9525">
            <a:noFill/>
            <a:miter lim="800000"/>
            <a:headEnd/>
            <a:tailEnd/>
          </a:ln>
          <a:effectLst>
            <a:softEdge rad="31750"/>
          </a:effectLst>
        </p:spPr>
      </p:pic>
      <p:sp>
        <p:nvSpPr>
          <p:cNvPr id="5" name="矩形 4">
            <a:extLst>
              <a:ext uri="{FF2B5EF4-FFF2-40B4-BE49-F238E27FC236}">
                <a16:creationId xmlns:a16="http://schemas.microsoft.com/office/drawing/2014/main" id="{3F20DC5D-5D61-4584-AD8C-A77CF1AE611B}"/>
              </a:ext>
            </a:extLst>
          </p:cNvPr>
          <p:cNvSpPr/>
          <p:nvPr/>
        </p:nvSpPr>
        <p:spPr>
          <a:xfrm>
            <a:off x="4656216" y="6453801"/>
            <a:ext cx="2932214" cy="400110"/>
          </a:xfrm>
          <a:prstGeom prst="rect">
            <a:avLst/>
          </a:prstGeom>
        </p:spPr>
        <p:txBody>
          <a:bodyPr wrap="none">
            <a:spAutoFit/>
          </a:bodyPr>
          <a:lstStyle/>
          <a:p>
            <a:pPr algn="ctr"/>
            <a:r>
              <a:rPr lang="zh-CN" altLang="zh-CN" sz="2000" b="1" dirty="0"/>
              <a:t>图</a:t>
            </a:r>
            <a:r>
              <a:rPr lang="en-US" altLang="zh-CN" sz="2000" b="1" dirty="0"/>
              <a:t>5.4  </a:t>
            </a:r>
            <a:r>
              <a:rPr lang="zh-CN" altLang="zh-CN" sz="2000" b="1" dirty="0"/>
              <a:t>二部图与非二部图</a:t>
            </a:r>
          </a:p>
        </p:txBody>
      </p:sp>
      <p:sp>
        <p:nvSpPr>
          <p:cNvPr id="2" name="弧形 1">
            <a:extLst>
              <a:ext uri="{FF2B5EF4-FFF2-40B4-BE49-F238E27FC236}">
                <a16:creationId xmlns:a16="http://schemas.microsoft.com/office/drawing/2014/main" id="{654C3FEB-71CF-4A1F-B06E-ABAEFE9266E5}"/>
              </a:ext>
            </a:extLst>
          </p:cNvPr>
          <p:cNvSpPr/>
          <p:nvPr/>
        </p:nvSpPr>
        <p:spPr>
          <a:xfrm rot="1960812">
            <a:off x="5543077" y="2643558"/>
            <a:ext cx="2664296" cy="764283"/>
          </a:xfrm>
          <a:prstGeom prst="arc">
            <a:avLst>
              <a:gd name="adj1" fmla="val 16200000"/>
              <a:gd name="adj2" fmla="val 651686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a:extLst>
              <a:ext uri="{FF2B5EF4-FFF2-40B4-BE49-F238E27FC236}">
                <a16:creationId xmlns:a16="http://schemas.microsoft.com/office/drawing/2014/main" id="{3BB5B40F-F35A-472E-BA12-370B00D04DD6}"/>
              </a:ext>
            </a:extLst>
          </p:cNvPr>
          <p:cNvSpPr/>
          <p:nvPr/>
        </p:nvSpPr>
        <p:spPr>
          <a:xfrm rot="9801463">
            <a:off x="8957954" y="3608873"/>
            <a:ext cx="2664296" cy="764283"/>
          </a:xfrm>
          <a:prstGeom prst="arc">
            <a:avLst>
              <a:gd name="adj1" fmla="val 16200000"/>
              <a:gd name="adj2" fmla="val 651686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a:extLst>
              <a:ext uri="{FF2B5EF4-FFF2-40B4-BE49-F238E27FC236}">
                <a16:creationId xmlns:a16="http://schemas.microsoft.com/office/drawing/2014/main" id="{BE5D5D6A-B18D-4D69-BDEB-A687F722170E}"/>
              </a:ext>
            </a:extLst>
          </p:cNvPr>
          <p:cNvSpPr/>
          <p:nvPr/>
        </p:nvSpPr>
        <p:spPr>
          <a:xfrm rot="15583803">
            <a:off x="7509088" y="6358855"/>
            <a:ext cx="2664296" cy="764283"/>
          </a:xfrm>
          <a:prstGeom prst="arc">
            <a:avLst>
              <a:gd name="adj1" fmla="val 16200000"/>
              <a:gd name="adj2" fmla="val 651686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D4892550-FECB-4205-B079-C11EC9F603AE}"/>
              </a:ext>
            </a:extLst>
          </p:cNvPr>
          <p:cNvSpPr/>
          <p:nvPr/>
        </p:nvSpPr>
        <p:spPr>
          <a:xfrm rot="19336262">
            <a:off x="4728852" y="5485306"/>
            <a:ext cx="2664296" cy="764283"/>
          </a:xfrm>
          <a:prstGeom prst="arc">
            <a:avLst>
              <a:gd name="adj1" fmla="val 16200000"/>
              <a:gd name="adj2" fmla="val 651686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6BF3F6C-1A77-4029-B77A-F3CB8C34BED7}"/>
              </a:ext>
            </a:extLst>
          </p:cNvPr>
          <p:cNvSpPr txBox="1"/>
          <p:nvPr/>
        </p:nvSpPr>
        <p:spPr>
          <a:xfrm>
            <a:off x="3481966" y="5989519"/>
            <a:ext cx="957850" cy="369332"/>
          </a:xfrm>
          <a:prstGeom prst="rect">
            <a:avLst/>
          </a:prstGeom>
          <a:noFill/>
        </p:spPr>
        <p:txBody>
          <a:bodyPr wrap="square" rtlCol="0">
            <a:spAutoFit/>
          </a:bodyPr>
          <a:lstStyle/>
          <a:p>
            <a:r>
              <a:rPr lang="en-US" altLang="zh-CN" b="1" dirty="0"/>
              <a:t>(a) K3</a:t>
            </a:r>
            <a:endParaRPr lang="zh-CN" altLang="en-US" b="1" dirty="0"/>
          </a:p>
        </p:txBody>
      </p:sp>
      <p:sp>
        <p:nvSpPr>
          <p:cNvPr id="10" name="文本框 9">
            <a:extLst>
              <a:ext uri="{FF2B5EF4-FFF2-40B4-BE49-F238E27FC236}">
                <a16:creationId xmlns:a16="http://schemas.microsoft.com/office/drawing/2014/main" id="{8F89C11B-BAF8-4E45-9057-5BBAC2386A1C}"/>
              </a:ext>
            </a:extLst>
          </p:cNvPr>
          <p:cNvSpPr txBox="1"/>
          <p:nvPr/>
        </p:nvSpPr>
        <p:spPr>
          <a:xfrm>
            <a:off x="7946216" y="6165304"/>
            <a:ext cx="454040" cy="369332"/>
          </a:xfrm>
          <a:prstGeom prst="rect">
            <a:avLst/>
          </a:prstGeom>
          <a:noFill/>
        </p:spPr>
        <p:txBody>
          <a:bodyPr wrap="square" rtlCol="0">
            <a:spAutoFit/>
          </a:bodyPr>
          <a:lstStyle/>
          <a:p>
            <a:r>
              <a:rPr lang="en-US" altLang="zh-CN" b="1" dirty="0"/>
              <a:t>(b)</a:t>
            </a:r>
            <a:endParaRPr lang="zh-CN" altLang="en-US"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376" y="692696"/>
            <a:ext cx="11230718" cy="2808312"/>
          </a:xfrm>
        </p:spPr>
        <p:txBody>
          <a:bodyPr/>
          <a:lstStyle/>
          <a:p>
            <a:r>
              <a:rPr lang="en-US" altLang="zh-CN" b="1" u="sng" dirty="0">
                <a:solidFill>
                  <a:srgbClr val="00B050"/>
                </a:solidFill>
              </a:rPr>
              <a:t>5.4.1  </a:t>
            </a:r>
            <a:r>
              <a:rPr lang="zh-CN" altLang="zh-CN" b="1" u="sng" dirty="0">
                <a:solidFill>
                  <a:srgbClr val="00B050"/>
                </a:solidFill>
              </a:rPr>
              <a:t>广义优先搜索</a:t>
            </a:r>
          </a:p>
          <a:p>
            <a:pPr algn="just">
              <a:lnSpc>
                <a:spcPct val="200000"/>
              </a:lnSpc>
            </a:pPr>
            <a:r>
              <a:rPr lang="en-US" altLang="zh-CN" dirty="0">
                <a:solidFill>
                  <a:schemeClr val="tx1"/>
                </a:solidFill>
              </a:rPr>
              <a:t>        </a:t>
            </a:r>
            <a:r>
              <a:rPr lang="zh-CN" altLang="zh-CN" dirty="0">
                <a:solidFill>
                  <a:schemeClr val="tx1"/>
                </a:solidFill>
              </a:rPr>
              <a:t>我们希望在顶点</a:t>
            </a:r>
            <a:r>
              <a:rPr lang="en-US" altLang="zh-CN" i="1" dirty="0">
                <a:solidFill>
                  <a:schemeClr val="tx1"/>
                </a:solidFill>
              </a:rPr>
              <a:t>S </a:t>
            </a:r>
            <a:r>
              <a:rPr lang="zh-CN" altLang="zh-CN" dirty="0">
                <a:solidFill>
                  <a:schemeClr val="tx1"/>
                </a:solidFill>
              </a:rPr>
              <a:t>和</a:t>
            </a:r>
            <a:r>
              <a:rPr lang="en-US" altLang="zh-CN" i="1" dirty="0">
                <a:solidFill>
                  <a:schemeClr val="tx1"/>
                </a:solidFill>
              </a:rPr>
              <a:t>T </a:t>
            </a:r>
            <a:r>
              <a:rPr lang="zh-CN" altLang="zh-CN" dirty="0">
                <a:solidFill>
                  <a:schemeClr val="tx1"/>
                </a:solidFill>
              </a:rPr>
              <a:t>之间找到一条最短通路，并求出从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的距离。通常的方法是：首先考虑顶点</a:t>
            </a:r>
            <a:r>
              <a:rPr lang="en-US" altLang="zh-CN" i="1" dirty="0">
                <a:solidFill>
                  <a:schemeClr val="tx1"/>
                </a:solidFill>
              </a:rPr>
              <a:t>S</a:t>
            </a:r>
            <a:r>
              <a:rPr lang="zh-CN" altLang="zh-CN" dirty="0">
                <a:solidFill>
                  <a:schemeClr val="tx1"/>
                </a:solidFill>
              </a:rPr>
              <a:t>，接着考虑与</a:t>
            </a:r>
            <a:r>
              <a:rPr lang="en-US" altLang="zh-CN" i="1" dirty="0">
                <a:solidFill>
                  <a:schemeClr val="tx1"/>
                </a:solidFill>
              </a:rPr>
              <a:t>S </a:t>
            </a:r>
            <a:r>
              <a:rPr lang="zh-CN" altLang="zh-CN" dirty="0">
                <a:solidFill>
                  <a:schemeClr val="tx1"/>
                </a:solidFill>
              </a:rPr>
              <a:t>相邻的顶点，然后考虑与这些相邻顶点相邻且未被考虑的顶点，等等。通过记录顶点被检查的路线，就可以构造出一条从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的最短通路。为了求出从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的距离，需要对图中被考虑的顶点做标记。比如，如果顶点</a:t>
            </a:r>
            <a:r>
              <a:rPr lang="en-US" altLang="zh-CN" i="1" dirty="0">
                <a:solidFill>
                  <a:schemeClr val="tx1"/>
                </a:solidFill>
              </a:rPr>
              <a:t>V </a:t>
            </a:r>
            <a:r>
              <a:rPr lang="zh-CN" altLang="zh-CN" dirty="0">
                <a:solidFill>
                  <a:schemeClr val="tx1"/>
                </a:solidFill>
              </a:rPr>
              <a:t>标记为</a:t>
            </a:r>
            <a:r>
              <a:rPr lang="en-US" altLang="zh-CN" dirty="0">
                <a:solidFill>
                  <a:schemeClr val="tx1"/>
                </a:solidFill>
              </a:rPr>
              <a:t>3(</a:t>
            </a:r>
            <a:r>
              <a:rPr lang="en-US" altLang="zh-CN" i="1" dirty="0">
                <a:solidFill>
                  <a:schemeClr val="tx1"/>
                </a:solidFill>
              </a:rPr>
              <a:t>U </a:t>
            </a:r>
            <a:r>
              <a:rPr lang="en-US" altLang="zh-CN" dirty="0">
                <a:solidFill>
                  <a:schemeClr val="tx1"/>
                </a:solidFill>
              </a:rPr>
              <a:t>)</a:t>
            </a:r>
            <a:r>
              <a:rPr lang="zh-CN" altLang="zh-CN" dirty="0">
                <a:solidFill>
                  <a:schemeClr val="tx1"/>
                </a:solidFill>
              </a:rPr>
              <a:t>，那么从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V </a:t>
            </a:r>
            <a:r>
              <a:rPr lang="zh-CN" altLang="zh-CN" dirty="0">
                <a:solidFill>
                  <a:schemeClr val="tx1"/>
                </a:solidFill>
              </a:rPr>
              <a:t>的距离为</a:t>
            </a:r>
            <a:r>
              <a:rPr lang="en-US" altLang="zh-CN" dirty="0">
                <a:solidFill>
                  <a:schemeClr val="tx1"/>
                </a:solidFill>
              </a:rPr>
              <a:t>3</a:t>
            </a:r>
            <a:r>
              <a:rPr lang="zh-CN" altLang="zh-CN" dirty="0">
                <a:solidFill>
                  <a:schemeClr val="tx1"/>
                </a:solidFill>
              </a:rPr>
              <a:t>，且在某条从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V </a:t>
            </a:r>
            <a:r>
              <a:rPr lang="zh-CN" altLang="zh-CN" dirty="0">
                <a:solidFill>
                  <a:schemeClr val="tx1"/>
                </a:solidFill>
              </a:rPr>
              <a:t>的最短通路上，</a:t>
            </a:r>
            <a:r>
              <a:rPr lang="en-US" altLang="zh-CN" i="1" dirty="0">
                <a:solidFill>
                  <a:schemeClr val="tx1"/>
                </a:solidFill>
              </a:rPr>
              <a:t>U </a:t>
            </a:r>
            <a:r>
              <a:rPr lang="zh-CN" altLang="zh-CN" dirty="0">
                <a:solidFill>
                  <a:schemeClr val="tx1"/>
                </a:solidFill>
              </a:rPr>
              <a:t>是</a:t>
            </a:r>
            <a:r>
              <a:rPr lang="en-US" altLang="zh-CN" i="1" dirty="0">
                <a:solidFill>
                  <a:schemeClr val="tx1"/>
                </a:solidFill>
              </a:rPr>
              <a:t>V </a:t>
            </a:r>
            <a:r>
              <a:rPr lang="zh-CN" altLang="zh-CN" dirty="0">
                <a:solidFill>
                  <a:schemeClr val="tx1"/>
                </a:solidFill>
              </a:rPr>
              <a:t>的前驱（即从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V </a:t>
            </a:r>
            <a:r>
              <a:rPr lang="zh-CN" altLang="zh-CN" dirty="0">
                <a:solidFill>
                  <a:schemeClr val="tx1"/>
                </a:solidFill>
              </a:rPr>
              <a:t>的最短通路包含边（</a:t>
            </a:r>
            <a:r>
              <a:rPr lang="en-US" altLang="zh-CN" i="1" dirty="0">
                <a:solidFill>
                  <a:schemeClr val="tx1"/>
                </a:solidFill>
              </a:rPr>
              <a:t>U</a:t>
            </a:r>
            <a:r>
              <a:rPr lang="zh-CN" altLang="zh-CN" dirty="0">
                <a:solidFill>
                  <a:schemeClr val="tx1"/>
                </a:solidFill>
              </a:rPr>
              <a:t>，</a:t>
            </a:r>
            <a:r>
              <a:rPr lang="en-US" altLang="zh-CN" i="1" dirty="0">
                <a:solidFill>
                  <a:schemeClr val="tx1"/>
                </a:solidFill>
              </a:rPr>
              <a:t>V</a:t>
            </a:r>
            <a:r>
              <a:rPr lang="zh-CN" altLang="zh-CN" dirty="0">
                <a:solidFill>
                  <a:schemeClr val="tx1"/>
                </a:solidFill>
              </a:rPr>
              <a:t>））。</a:t>
            </a:r>
          </a:p>
          <a:p>
            <a:endParaRPr lang="zh-CN" altLang="en-US" dirty="0"/>
          </a:p>
        </p:txBody>
      </p:sp>
      <p:pic>
        <p:nvPicPr>
          <p:cNvPr id="68915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5880" y="458705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3352" y="116632"/>
            <a:ext cx="11809311" cy="5256212"/>
          </a:xfrm>
        </p:spPr>
        <p:txBody>
          <a:bodyPr/>
          <a:lstStyle/>
          <a:p>
            <a:pPr algn="just"/>
            <a:r>
              <a:rPr lang="zh-CN" altLang="zh-CN" b="1" dirty="0">
                <a:solidFill>
                  <a:srgbClr val="C00000"/>
                </a:solidFill>
              </a:rPr>
              <a:t>例</a:t>
            </a:r>
            <a:r>
              <a:rPr lang="en-US" altLang="zh-CN" b="1" dirty="0">
                <a:solidFill>
                  <a:srgbClr val="C00000"/>
                </a:solidFill>
              </a:rPr>
              <a:t>5.21  </a:t>
            </a:r>
            <a:r>
              <a:rPr lang="zh-CN" altLang="zh-CN" b="1" dirty="0">
                <a:solidFill>
                  <a:srgbClr val="C00000"/>
                </a:solidFill>
              </a:rPr>
              <a:t>如图</a:t>
            </a:r>
            <a:r>
              <a:rPr lang="en-US" altLang="zh-CN" b="1" dirty="0">
                <a:solidFill>
                  <a:srgbClr val="C00000"/>
                </a:solidFill>
              </a:rPr>
              <a:t>5.19(a)</a:t>
            </a:r>
            <a:r>
              <a:rPr lang="zh-CN" altLang="zh-CN" b="1" dirty="0">
                <a:solidFill>
                  <a:srgbClr val="C00000"/>
                </a:solidFill>
              </a:rPr>
              <a:t>所示，求从</a:t>
            </a:r>
            <a:r>
              <a:rPr lang="en-US" altLang="zh-CN" b="1" i="1" dirty="0">
                <a:solidFill>
                  <a:srgbClr val="C00000"/>
                </a:solidFill>
              </a:rPr>
              <a:t>S </a:t>
            </a:r>
            <a:r>
              <a:rPr lang="zh-CN" altLang="zh-CN" b="1" dirty="0">
                <a:solidFill>
                  <a:srgbClr val="C00000"/>
                </a:solidFill>
              </a:rPr>
              <a:t>到每个顶点的距离（若从</a:t>
            </a:r>
            <a:r>
              <a:rPr lang="en-US" altLang="zh-CN" b="1" i="1" dirty="0">
                <a:solidFill>
                  <a:srgbClr val="C00000"/>
                </a:solidFill>
              </a:rPr>
              <a:t>S </a:t>
            </a:r>
            <a:r>
              <a:rPr lang="zh-CN" altLang="zh-CN" b="1" dirty="0">
                <a:solidFill>
                  <a:srgbClr val="C00000"/>
                </a:solidFill>
              </a:rPr>
              <a:t>到该顶点有通路）。首先将</a:t>
            </a:r>
            <a:r>
              <a:rPr lang="en-US" altLang="zh-CN" b="1" i="1" dirty="0">
                <a:solidFill>
                  <a:srgbClr val="C00000"/>
                </a:solidFill>
              </a:rPr>
              <a:t>S </a:t>
            </a:r>
            <a:r>
              <a:rPr lang="zh-CN" altLang="zh-CN" b="1" dirty="0">
                <a:solidFill>
                  <a:srgbClr val="C00000"/>
                </a:solidFill>
              </a:rPr>
              <a:t>标为</a:t>
            </a:r>
            <a:r>
              <a:rPr lang="en-US" altLang="zh-CN" b="1" dirty="0">
                <a:solidFill>
                  <a:srgbClr val="C00000"/>
                </a:solidFill>
              </a:rPr>
              <a:t>0</a:t>
            </a:r>
            <a:r>
              <a:rPr lang="zh-CN" altLang="zh-CN" b="1" dirty="0">
                <a:solidFill>
                  <a:srgbClr val="C00000"/>
                </a:solidFill>
              </a:rPr>
              <a:t>（</a:t>
            </a:r>
            <a:r>
              <a:rPr lang="en-US" altLang="zh-CN" b="1" dirty="0">
                <a:solidFill>
                  <a:srgbClr val="C00000"/>
                </a:solidFill>
              </a:rPr>
              <a:t>-</a:t>
            </a:r>
            <a:r>
              <a:rPr lang="zh-CN" altLang="zh-CN" b="1" dirty="0">
                <a:solidFill>
                  <a:srgbClr val="C00000"/>
                </a:solidFill>
              </a:rPr>
              <a:t>），表示从</a:t>
            </a:r>
            <a:r>
              <a:rPr lang="en-US" altLang="zh-CN" b="1" i="1" dirty="0">
                <a:solidFill>
                  <a:srgbClr val="C00000"/>
                </a:solidFill>
              </a:rPr>
              <a:t>S </a:t>
            </a:r>
            <a:r>
              <a:rPr lang="zh-CN" altLang="zh-CN" b="1" dirty="0">
                <a:solidFill>
                  <a:srgbClr val="C00000"/>
                </a:solidFill>
              </a:rPr>
              <a:t>到</a:t>
            </a:r>
            <a:r>
              <a:rPr lang="en-US" altLang="zh-CN" b="1" i="1" dirty="0">
                <a:solidFill>
                  <a:srgbClr val="C00000"/>
                </a:solidFill>
              </a:rPr>
              <a:t>S </a:t>
            </a:r>
            <a:r>
              <a:rPr lang="zh-CN" altLang="zh-CN" b="1" dirty="0">
                <a:solidFill>
                  <a:srgbClr val="C00000"/>
                </a:solidFill>
              </a:rPr>
              <a:t>的距离为</a:t>
            </a:r>
            <a:r>
              <a:rPr lang="en-US" altLang="zh-CN" b="1" dirty="0">
                <a:solidFill>
                  <a:srgbClr val="C00000"/>
                </a:solidFill>
              </a:rPr>
              <a:t>0</a:t>
            </a:r>
            <a:r>
              <a:rPr lang="zh-CN" altLang="zh-CN" b="1" dirty="0">
                <a:solidFill>
                  <a:srgbClr val="C00000"/>
                </a:solidFill>
              </a:rPr>
              <a:t>，而且这条通路上没有边。然后，确定从</a:t>
            </a:r>
            <a:r>
              <a:rPr lang="en-US" altLang="zh-CN" b="1" i="1" dirty="0">
                <a:solidFill>
                  <a:srgbClr val="C00000"/>
                </a:solidFill>
              </a:rPr>
              <a:t>S </a:t>
            </a:r>
            <a:r>
              <a:rPr lang="zh-CN" altLang="zh-CN" b="1" dirty="0">
                <a:solidFill>
                  <a:srgbClr val="C00000"/>
                </a:solidFill>
              </a:rPr>
              <a:t>到其距离为</a:t>
            </a:r>
            <a:r>
              <a:rPr lang="en-US" altLang="zh-CN" b="1" dirty="0">
                <a:solidFill>
                  <a:srgbClr val="C00000"/>
                </a:solidFill>
              </a:rPr>
              <a:t>1</a:t>
            </a:r>
            <a:r>
              <a:rPr lang="zh-CN" altLang="zh-CN" b="1" dirty="0">
                <a:solidFill>
                  <a:srgbClr val="C00000"/>
                </a:solidFill>
              </a:rPr>
              <a:t>的顶点。这些顶点是</a:t>
            </a:r>
            <a:r>
              <a:rPr lang="en-US" altLang="zh-CN" b="1" i="1" dirty="0">
                <a:solidFill>
                  <a:srgbClr val="C00000"/>
                </a:solidFill>
              </a:rPr>
              <a:t>A </a:t>
            </a:r>
            <a:r>
              <a:rPr lang="zh-CN" altLang="zh-CN" b="1" dirty="0">
                <a:solidFill>
                  <a:srgbClr val="C00000"/>
                </a:solidFill>
              </a:rPr>
              <a:t>和</a:t>
            </a:r>
            <a:r>
              <a:rPr lang="en-US" altLang="zh-CN" b="1" i="1" dirty="0">
                <a:solidFill>
                  <a:srgbClr val="C00000"/>
                </a:solidFill>
              </a:rPr>
              <a:t>B</a:t>
            </a:r>
            <a:r>
              <a:rPr lang="zh-CN" altLang="zh-CN" b="1" dirty="0">
                <a:solidFill>
                  <a:srgbClr val="C00000"/>
                </a:solidFill>
              </a:rPr>
              <a:t>，把它们标为</a:t>
            </a:r>
            <a:r>
              <a:rPr lang="en-US" altLang="zh-CN" b="1" dirty="0">
                <a:solidFill>
                  <a:srgbClr val="C00000"/>
                </a:solidFill>
              </a:rPr>
              <a:t>1</a:t>
            </a:r>
            <a:r>
              <a:rPr lang="zh-CN" altLang="zh-CN" b="1" dirty="0">
                <a:solidFill>
                  <a:srgbClr val="C00000"/>
                </a:solidFill>
              </a:rPr>
              <a:t>（</a:t>
            </a:r>
            <a:r>
              <a:rPr lang="en-US" altLang="zh-CN" b="1" i="1" dirty="0">
                <a:solidFill>
                  <a:srgbClr val="C00000"/>
                </a:solidFill>
              </a:rPr>
              <a:t>S</a:t>
            </a:r>
            <a:r>
              <a:rPr lang="zh-CN" altLang="zh-CN" b="1" dirty="0">
                <a:solidFill>
                  <a:srgbClr val="C00000"/>
                </a:solidFill>
              </a:rPr>
              <a:t>），如图</a:t>
            </a:r>
            <a:r>
              <a:rPr lang="en-US" altLang="zh-CN" b="1" dirty="0">
                <a:solidFill>
                  <a:srgbClr val="C00000"/>
                </a:solidFill>
              </a:rPr>
              <a:t>5.19(b)</a:t>
            </a:r>
            <a:r>
              <a:rPr lang="zh-CN" altLang="zh-CN" b="1" dirty="0">
                <a:solidFill>
                  <a:srgbClr val="C00000"/>
                </a:solidFill>
              </a:rPr>
              <a:t>所示。</a:t>
            </a:r>
          </a:p>
          <a:p>
            <a:pPr algn="just"/>
            <a:r>
              <a:rPr lang="en-US" altLang="zh-CN" dirty="0">
                <a:solidFill>
                  <a:schemeClr val="tx1"/>
                </a:solidFill>
              </a:rPr>
              <a:t>       </a:t>
            </a:r>
            <a:r>
              <a:rPr lang="zh-CN" altLang="zh-CN" dirty="0">
                <a:solidFill>
                  <a:schemeClr val="tx1"/>
                </a:solidFill>
              </a:rPr>
              <a:t>对从</a:t>
            </a:r>
            <a:r>
              <a:rPr lang="en-US" altLang="zh-CN" i="1" dirty="0">
                <a:solidFill>
                  <a:schemeClr val="tx1"/>
                </a:solidFill>
              </a:rPr>
              <a:t>S </a:t>
            </a:r>
            <a:r>
              <a:rPr lang="zh-CN" altLang="zh-CN" dirty="0">
                <a:solidFill>
                  <a:schemeClr val="tx1"/>
                </a:solidFill>
              </a:rPr>
              <a:t>到其距离为</a:t>
            </a:r>
            <a:r>
              <a:rPr lang="en-US" altLang="zh-CN" dirty="0">
                <a:solidFill>
                  <a:schemeClr val="tx1"/>
                </a:solidFill>
              </a:rPr>
              <a:t>1</a:t>
            </a:r>
            <a:r>
              <a:rPr lang="zh-CN" altLang="zh-CN" dirty="0">
                <a:solidFill>
                  <a:schemeClr val="tx1"/>
                </a:solidFill>
              </a:rPr>
              <a:t>的顶点做好标记后，确定从</a:t>
            </a:r>
            <a:r>
              <a:rPr lang="en-US" altLang="zh-CN" i="1" dirty="0">
                <a:solidFill>
                  <a:schemeClr val="tx1"/>
                </a:solidFill>
              </a:rPr>
              <a:t>S </a:t>
            </a:r>
            <a:r>
              <a:rPr lang="zh-CN" altLang="zh-CN" dirty="0">
                <a:solidFill>
                  <a:schemeClr val="tx1"/>
                </a:solidFill>
              </a:rPr>
              <a:t>到其距离为</a:t>
            </a:r>
            <a:r>
              <a:rPr lang="en-US" altLang="zh-CN" dirty="0">
                <a:solidFill>
                  <a:schemeClr val="tx1"/>
                </a:solidFill>
              </a:rPr>
              <a:t>2</a:t>
            </a:r>
            <a:r>
              <a:rPr lang="zh-CN" altLang="zh-CN" dirty="0">
                <a:solidFill>
                  <a:schemeClr val="tx1"/>
                </a:solidFill>
              </a:rPr>
              <a:t>的顶点，这些顶点是还没有被标记且与从</a:t>
            </a:r>
            <a:r>
              <a:rPr lang="en-US" altLang="zh-CN" i="1" dirty="0">
                <a:solidFill>
                  <a:schemeClr val="tx1"/>
                </a:solidFill>
              </a:rPr>
              <a:t>S </a:t>
            </a:r>
            <a:r>
              <a:rPr lang="zh-CN" altLang="zh-CN" dirty="0">
                <a:solidFill>
                  <a:schemeClr val="tx1"/>
                </a:solidFill>
              </a:rPr>
              <a:t>到其距离为</a:t>
            </a:r>
            <a:r>
              <a:rPr lang="en-US" altLang="zh-CN" dirty="0">
                <a:solidFill>
                  <a:schemeClr val="tx1"/>
                </a:solidFill>
              </a:rPr>
              <a:t>1</a:t>
            </a:r>
            <a:r>
              <a:rPr lang="zh-CN" altLang="zh-CN" dirty="0">
                <a:solidFill>
                  <a:schemeClr val="tx1"/>
                </a:solidFill>
              </a:rPr>
              <a:t>的某个顶点相邻。例如，与</a:t>
            </a:r>
            <a:r>
              <a:rPr lang="en-US" altLang="zh-CN" i="1" dirty="0">
                <a:solidFill>
                  <a:schemeClr val="tx1"/>
                </a:solidFill>
              </a:rPr>
              <a:t>S </a:t>
            </a:r>
            <a:r>
              <a:rPr lang="zh-CN" altLang="zh-CN" dirty="0">
                <a:solidFill>
                  <a:schemeClr val="tx1"/>
                </a:solidFill>
              </a:rPr>
              <a:t>距离为</a:t>
            </a:r>
            <a:r>
              <a:rPr lang="en-US" altLang="zh-CN" dirty="0">
                <a:solidFill>
                  <a:schemeClr val="tx1"/>
                </a:solidFill>
              </a:rPr>
              <a:t>2</a:t>
            </a:r>
            <a:r>
              <a:rPr lang="zh-CN" altLang="zh-CN" dirty="0">
                <a:solidFill>
                  <a:schemeClr val="tx1"/>
                </a:solidFill>
              </a:rPr>
              <a:t>且未被标记的顶点</a:t>
            </a:r>
            <a:r>
              <a:rPr lang="en-US" altLang="zh-CN" i="1" dirty="0">
                <a:solidFill>
                  <a:schemeClr val="tx1"/>
                </a:solidFill>
              </a:rPr>
              <a:t>C </a:t>
            </a:r>
            <a:r>
              <a:rPr lang="zh-CN" altLang="zh-CN" dirty="0">
                <a:solidFill>
                  <a:schemeClr val="tx1"/>
                </a:solidFill>
              </a:rPr>
              <a:t>和</a:t>
            </a:r>
            <a:r>
              <a:rPr lang="en-US" altLang="zh-CN" i="1" dirty="0">
                <a:solidFill>
                  <a:schemeClr val="tx1"/>
                </a:solidFill>
              </a:rPr>
              <a:t>E</a:t>
            </a:r>
            <a:r>
              <a:rPr lang="zh-CN" altLang="zh-CN" dirty="0">
                <a:solidFill>
                  <a:schemeClr val="tx1"/>
                </a:solidFill>
              </a:rPr>
              <a:t>，与</a:t>
            </a:r>
            <a:r>
              <a:rPr lang="en-US" altLang="zh-CN" i="1" dirty="0">
                <a:solidFill>
                  <a:schemeClr val="tx1"/>
                </a:solidFill>
              </a:rPr>
              <a:t>A </a:t>
            </a:r>
            <a:r>
              <a:rPr lang="zh-CN" altLang="zh-CN" dirty="0">
                <a:solidFill>
                  <a:schemeClr val="tx1"/>
                </a:solidFill>
              </a:rPr>
              <a:t>相邻，所以，把它们标记为</a:t>
            </a:r>
            <a:r>
              <a:rPr lang="en-US" altLang="zh-CN" dirty="0">
                <a:solidFill>
                  <a:schemeClr val="tx1"/>
                </a:solidFill>
              </a:rPr>
              <a:t>2</a:t>
            </a:r>
            <a:r>
              <a:rPr lang="zh-CN" altLang="zh-CN" dirty="0">
                <a:solidFill>
                  <a:schemeClr val="tx1"/>
                </a:solidFill>
              </a:rPr>
              <a:t>（</a:t>
            </a:r>
            <a:r>
              <a:rPr lang="en-US" altLang="zh-CN" i="1" dirty="0">
                <a:solidFill>
                  <a:schemeClr val="tx1"/>
                </a:solidFill>
              </a:rPr>
              <a:t>A</a:t>
            </a:r>
            <a:r>
              <a:rPr lang="zh-CN" altLang="zh-CN" dirty="0">
                <a:solidFill>
                  <a:schemeClr val="tx1"/>
                </a:solidFill>
              </a:rPr>
              <a:t>）。同样，未被标记的顶点</a:t>
            </a:r>
            <a:r>
              <a:rPr lang="en-US" altLang="zh-CN" i="1" dirty="0">
                <a:solidFill>
                  <a:schemeClr val="tx1"/>
                </a:solidFill>
              </a:rPr>
              <a:t>D </a:t>
            </a:r>
            <a:r>
              <a:rPr lang="zh-CN" altLang="zh-CN" dirty="0">
                <a:solidFill>
                  <a:schemeClr val="tx1"/>
                </a:solidFill>
              </a:rPr>
              <a:t>与</a:t>
            </a:r>
            <a:r>
              <a:rPr lang="en-US" altLang="zh-CN" i="1" dirty="0">
                <a:solidFill>
                  <a:schemeClr val="tx1"/>
                </a:solidFill>
              </a:rPr>
              <a:t>B </a:t>
            </a:r>
            <a:r>
              <a:rPr lang="zh-CN" altLang="zh-CN" dirty="0">
                <a:solidFill>
                  <a:schemeClr val="tx1"/>
                </a:solidFill>
              </a:rPr>
              <a:t>相邻，所以把</a:t>
            </a:r>
            <a:r>
              <a:rPr lang="en-US" altLang="zh-CN" i="1" dirty="0">
                <a:solidFill>
                  <a:schemeClr val="tx1"/>
                </a:solidFill>
              </a:rPr>
              <a:t>D </a:t>
            </a:r>
            <a:r>
              <a:rPr lang="zh-CN" altLang="zh-CN" dirty="0">
                <a:solidFill>
                  <a:schemeClr val="tx1"/>
                </a:solidFill>
              </a:rPr>
              <a:t>标记为</a:t>
            </a:r>
            <a:r>
              <a:rPr lang="en-US" altLang="zh-CN" dirty="0">
                <a:solidFill>
                  <a:schemeClr val="tx1"/>
                </a:solidFill>
              </a:rPr>
              <a:t>2</a:t>
            </a:r>
            <a:r>
              <a:rPr lang="zh-CN" altLang="zh-CN" dirty="0">
                <a:solidFill>
                  <a:schemeClr val="tx1"/>
                </a:solidFill>
              </a:rPr>
              <a:t>（</a:t>
            </a:r>
            <a:r>
              <a:rPr lang="en-US" altLang="zh-CN" i="1" dirty="0">
                <a:solidFill>
                  <a:schemeClr val="tx1"/>
                </a:solidFill>
              </a:rPr>
              <a:t>B</a:t>
            </a:r>
            <a:r>
              <a:rPr lang="zh-CN" altLang="zh-CN" dirty="0">
                <a:solidFill>
                  <a:schemeClr val="tx1"/>
                </a:solidFill>
              </a:rPr>
              <a:t>）。现在，这些标记如图</a:t>
            </a:r>
            <a:r>
              <a:rPr lang="en-US" altLang="zh-CN" dirty="0">
                <a:solidFill>
                  <a:schemeClr val="tx1"/>
                </a:solidFill>
              </a:rPr>
              <a:t>5.19(c)</a:t>
            </a:r>
            <a:r>
              <a:rPr lang="zh-CN" altLang="zh-CN" dirty="0">
                <a:solidFill>
                  <a:schemeClr val="tx1"/>
                </a:solidFill>
              </a:rPr>
              <a:t>所示。</a:t>
            </a:r>
          </a:p>
          <a:p>
            <a:endParaRPr lang="zh-CN" altLang="en-US" dirty="0"/>
          </a:p>
        </p:txBody>
      </p:sp>
      <p:pic>
        <p:nvPicPr>
          <p:cNvPr id="2" name="Picture 2" descr="5d19a">
            <a:extLst>
              <a:ext uri="{FF2B5EF4-FFF2-40B4-BE49-F238E27FC236}">
                <a16:creationId xmlns:a16="http://schemas.microsoft.com/office/drawing/2014/main" id="{DAD7A1E5-9D08-49C1-9304-2B01268195D7}"/>
              </a:ext>
            </a:extLst>
          </p:cNvPr>
          <p:cNvPicPr>
            <a:picLocks noChangeAspect="1" noChangeArrowheads="1"/>
          </p:cNvPicPr>
          <p:nvPr/>
        </p:nvPicPr>
        <p:blipFill>
          <a:blip r:embed="rId2" cstate="print"/>
          <a:srcRect t="3413" r="7169" b="58128"/>
          <a:stretch>
            <a:fillRect/>
          </a:stretch>
        </p:blipFill>
        <p:spPr bwMode="auto">
          <a:xfrm>
            <a:off x="-323310" y="3965998"/>
            <a:ext cx="5169007" cy="2342417"/>
          </a:xfrm>
          <a:prstGeom prst="rect">
            <a:avLst/>
          </a:prstGeom>
          <a:noFill/>
          <a:ln w="9525">
            <a:noFill/>
            <a:miter lim="800000"/>
            <a:headEnd/>
            <a:tailEnd/>
          </a:ln>
        </p:spPr>
      </p:pic>
      <p:pic>
        <p:nvPicPr>
          <p:cNvPr id="5" name="Picture 3" descr="5d19a">
            <a:extLst>
              <a:ext uri="{FF2B5EF4-FFF2-40B4-BE49-F238E27FC236}">
                <a16:creationId xmlns:a16="http://schemas.microsoft.com/office/drawing/2014/main" id="{E5236486-987B-4E4D-82BF-7F5B6A7511CB}"/>
              </a:ext>
            </a:extLst>
          </p:cNvPr>
          <p:cNvPicPr>
            <a:picLocks noChangeAspect="1" noChangeArrowheads="1"/>
          </p:cNvPicPr>
          <p:nvPr/>
        </p:nvPicPr>
        <p:blipFill>
          <a:blip r:embed="rId3" cstate="print"/>
          <a:srcRect t="54129" r="7169" b="1659"/>
          <a:stretch>
            <a:fillRect/>
          </a:stretch>
        </p:blipFill>
        <p:spPr bwMode="auto">
          <a:xfrm>
            <a:off x="4511824" y="3109061"/>
            <a:ext cx="4299583" cy="2251197"/>
          </a:xfrm>
          <a:prstGeom prst="rect">
            <a:avLst/>
          </a:prstGeom>
          <a:noFill/>
          <a:ln w="9525">
            <a:noFill/>
            <a:miter lim="800000"/>
            <a:headEnd/>
            <a:tailEnd/>
          </a:ln>
        </p:spPr>
      </p:pic>
      <p:pic>
        <p:nvPicPr>
          <p:cNvPr id="7" name="图片 6">
            <a:extLst>
              <a:ext uri="{FF2B5EF4-FFF2-40B4-BE49-F238E27FC236}">
                <a16:creationId xmlns:a16="http://schemas.microsoft.com/office/drawing/2014/main" id="{277768DA-F342-4A64-85A7-7751994B349D}"/>
              </a:ext>
            </a:extLst>
          </p:cNvPr>
          <p:cNvPicPr>
            <a:picLocks noChangeAspect="1"/>
          </p:cNvPicPr>
          <p:nvPr/>
        </p:nvPicPr>
        <p:blipFill>
          <a:blip r:embed="rId4"/>
          <a:stretch>
            <a:fillRect/>
          </a:stretch>
        </p:blipFill>
        <p:spPr>
          <a:xfrm>
            <a:off x="8256240" y="4472441"/>
            <a:ext cx="3555781" cy="2268927"/>
          </a:xfrm>
          <a:prstGeom prst="rect">
            <a:avLst/>
          </a:prstGeom>
        </p:spPr>
      </p:pic>
      <p:sp>
        <p:nvSpPr>
          <p:cNvPr id="8" name="矩形 7">
            <a:extLst>
              <a:ext uri="{FF2B5EF4-FFF2-40B4-BE49-F238E27FC236}">
                <a16:creationId xmlns:a16="http://schemas.microsoft.com/office/drawing/2014/main" id="{061CFDD5-4C3E-48C8-9115-73BC2B6A2BAF}"/>
              </a:ext>
            </a:extLst>
          </p:cNvPr>
          <p:cNvSpPr/>
          <p:nvPr/>
        </p:nvSpPr>
        <p:spPr>
          <a:xfrm>
            <a:off x="4511824" y="6341258"/>
            <a:ext cx="3062057" cy="400110"/>
          </a:xfrm>
          <a:prstGeom prst="rect">
            <a:avLst/>
          </a:prstGeom>
        </p:spPr>
        <p:txBody>
          <a:bodyPr wrap="none">
            <a:spAutoFit/>
          </a:bodyPr>
          <a:lstStyle/>
          <a:p>
            <a:pPr algn="ctr"/>
            <a:r>
              <a:rPr lang="zh-CN" altLang="zh-CN" sz="2000" b="1" dirty="0"/>
              <a:t>图</a:t>
            </a:r>
            <a:r>
              <a:rPr lang="en-US" altLang="zh-CN" sz="2000" b="1" dirty="0"/>
              <a:t>5.19  </a:t>
            </a:r>
            <a:r>
              <a:rPr lang="zh-CN" altLang="zh-CN" sz="2000" b="1" dirty="0"/>
              <a:t>广义优先搜索过程</a:t>
            </a:r>
            <a:endParaRPr lang="zh-CN" altLang="en-US" sz="20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1344" y="116632"/>
            <a:ext cx="11881320" cy="4248472"/>
          </a:xfrm>
        </p:spPr>
        <p:txBody>
          <a:bodyPr/>
          <a:lstStyle/>
          <a:p>
            <a:pPr algn="just">
              <a:lnSpc>
                <a:spcPct val="140000"/>
              </a:lnSpc>
            </a:pPr>
            <a:r>
              <a:rPr lang="en-US" altLang="zh-CN" dirty="0">
                <a:solidFill>
                  <a:schemeClr val="tx1"/>
                </a:solidFill>
              </a:rPr>
              <a:t>      </a:t>
            </a:r>
            <a:r>
              <a:rPr lang="zh-CN" altLang="zh-CN" dirty="0">
                <a:solidFill>
                  <a:schemeClr val="tx1"/>
                </a:solidFill>
              </a:rPr>
              <a:t>重复上述步骤，直到没有与未被标记的顶点相邻的已被标记的顶点。当这种情况出现时，如果图中的每个顶点都被做了标记，那么这个图是连通的；否则，从</a:t>
            </a:r>
            <a:r>
              <a:rPr lang="en-US" altLang="zh-CN" i="1" dirty="0">
                <a:solidFill>
                  <a:schemeClr val="tx1"/>
                </a:solidFill>
              </a:rPr>
              <a:t>S </a:t>
            </a:r>
            <a:r>
              <a:rPr lang="zh-CN" altLang="zh-CN" dirty="0">
                <a:solidFill>
                  <a:schemeClr val="tx1"/>
                </a:solidFill>
              </a:rPr>
              <a:t>到任何一个未被标记的顶点都没有通路。对如图</a:t>
            </a:r>
            <a:r>
              <a:rPr lang="en-US" altLang="zh-CN" dirty="0">
                <a:solidFill>
                  <a:schemeClr val="tx1"/>
                </a:solidFill>
              </a:rPr>
              <a:t>5.19(a)</a:t>
            </a:r>
            <a:r>
              <a:rPr lang="zh-CN" altLang="zh-CN" dirty="0">
                <a:solidFill>
                  <a:schemeClr val="tx1"/>
                </a:solidFill>
              </a:rPr>
              <a:t>所示的图，从顶点</a:t>
            </a:r>
            <a:r>
              <a:rPr lang="en-US" altLang="zh-CN" i="1" dirty="0">
                <a:solidFill>
                  <a:schemeClr val="tx1"/>
                </a:solidFill>
              </a:rPr>
              <a:t>A </a:t>
            </a:r>
            <a:r>
              <a:rPr lang="zh-CN" altLang="zh-CN" dirty="0">
                <a:solidFill>
                  <a:schemeClr val="tx1"/>
                </a:solidFill>
              </a:rPr>
              <a:t>到顶点</a:t>
            </a:r>
            <a:r>
              <a:rPr lang="en-US" altLang="zh-CN" i="1" dirty="0">
                <a:solidFill>
                  <a:schemeClr val="tx1"/>
                </a:solidFill>
              </a:rPr>
              <a:t>J </a:t>
            </a:r>
            <a:r>
              <a:rPr lang="zh-CN" altLang="zh-CN" dirty="0">
                <a:solidFill>
                  <a:schemeClr val="tx1"/>
                </a:solidFill>
              </a:rPr>
              <a:t>以及顶点</a:t>
            </a:r>
            <a:r>
              <a:rPr lang="en-US" altLang="zh-CN" i="1" dirty="0">
                <a:solidFill>
                  <a:schemeClr val="tx1"/>
                </a:solidFill>
              </a:rPr>
              <a:t>S </a:t>
            </a:r>
            <a:r>
              <a:rPr lang="zh-CN" altLang="zh-CN" dirty="0">
                <a:solidFill>
                  <a:schemeClr val="tx1"/>
                </a:solidFill>
              </a:rPr>
              <a:t>最终都被做了标记，如图</a:t>
            </a:r>
            <a:r>
              <a:rPr lang="en-US" altLang="zh-CN" dirty="0">
                <a:solidFill>
                  <a:schemeClr val="tx1"/>
                </a:solidFill>
              </a:rPr>
              <a:t>5.19(d)</a:t>
            </a:r>
            <a:r>
              <a:rPr lang="zh-CN" altLang="zh-CN" dirty="0">
                <a:solidFill>
                  <a:schemeClr val="tx1"/>
                </a:solidFill>
              </a:rPr>
              <a:t>所示。此时，停止操作，因为没有与未被标记的顶点相邻的已被标记的顶点。</a:t>
            </a:r>
            <a:endParaRPr lang="en-US" altLang="zh-CN" dirty="0">
              <a:solidFill>
                <a:schemeClr val="tx1"/>
              </a:solidFill>
            </a:endParaRPr>
          </a:p>
          <a:p>
            <a:pPr algn="just">
              <a:lnSpc>
                <a:spcPct val="140000"/>
              </a:lnSpc>
            </a:pPr>
            <a:r>
              <a:rPr lang="en-US" altLang="zh-CN" dirty="0">
                <a:solidFill>
                  <a:schemeClr val="tx1"/>
                </a:solidFill>
              </a:rPr>
              <a:t>        </a:t>
            </a:r>
            <a:r>
              <a:rPr lang="zh-CN" altLang="zh-CN" dirty="0">
                <a:solidFill>
                  <a:schemeClr val="tx1"/>
                </a:solidFill>
              </a:rPr>
              <a:t>注意，从</a:t>
            </a:r>
            <a:r>
              <a:rPr lang="en-US" altLang="zh-CN" i="1" dirty="0">
                <a:solidFill>
                  <a:schemeClr val="tx1"/>
                </a:solidFill>
              </a:rPr>
              <a:t>S </a:t>
            </a:r>
            <a:r>
              <a:rPr lang="zh-CN" altLang="zh-CN" dirty="0">
                <a:solidFill>
                  <a:schemeClr val="tx1"/>
                </a:solidFill>
              </a:rPr>
              <a:t>到任意一个未被标记的顶点（</a:t>
            </a:r>
            <a:r>
              <a:rPr lang="en-US" altLang="zh-CN" i="1" dirty="0">
                <a:solidFill>
                  <a:schemeClr val="tx1"/>
                </a:solidFill>
              </a:rPr>
              <a:t>K</a:t>
            </a:r>
            <a:r>
              <a:rPr lang="zh-CN" altLang="zh-CN" dirty="0">
                <a:solidFill>
                  <a:schemeClr val="tx1"/>
                </a:solidFill>
              </a:rPr>
              <a:t>，</a:t>
            </a:r>
            <a:r>
              <a:rPr lang="en-US" altLang="zh-CN" i="1" dirty="0">
                <a:solidFill>
                  <a:schemeClr val="tx1"/>
                </a:solidFill>
              </a:rPr>
              <a:t>L </a:t>
            </a:r>
            <a:r>
              <a:rPr lang="zh-CN" altLang="zh-CN" dirty="0">
                <a:solidFill>
                  <a:schemeClr val="tx1"/>
                </a:solidFill>
              </a:rPr>
              <a:t>或</a:t>
            </a:r>
            <a:r>
              <a:rPr lang="en-US" altLang="zh-CN" i="1" dirty="0">
                <a:solidFill>
                  <a:schemeClr val="tx1"/>
                </a:solidFill>
              </a:rPr>
              <a:t>M</a:t>
            </a:r>
            <a:r>
              <a:rPr lang="zh-CN" altLang="zh-CN" dirty="0">
                <a:solidFill>
                  <a:schemeClr val="tx1"/>
                </a:solidFill>
              </a:rPr>
              <a:t>）都没有通路。</a:t>
            </a:r>
          </a:p>
          <a:p>
            <a:pPr algn="just">
              <a:lnSpc>
                <a:spcPct val="140000"/>
              </a:lnSpc>
            </a:pPr>
            <a:r>
              <a:rPr lang="en-US" altLang="zh-CN" dirty="0">
                <a:solidFill>
                  <a:schemeClr val="tx1"/>
                </a:solidFill>
              </a:rPr>
              <a:t>        </a:t>
            </a:r>
            <a:r>
              <a:rPr lang="zh-CN" altLang="zh-CN" dirty="0">
                <a:solidFill>
                  <a:schemeClr val="tx1"/>
                </a:solidFill>
              </a:rPr>
              <a:t>任何一个已被标记的顶点的标记给出了从</a:t>
            </a:r>
            <a:r>
              <a:rPr lang="en-US" altLang="zh-CN" i="1" dirty="0">
                <a:solidFill>
                  <a:schemeClr val="tx1"/>
                </a:solidFill>
              </a:rPr>
              <a:t>S </a:t>
            </a:r>
            <a:r>
              <a:rPr lang="zh-CN" altLang="zh-CN" dirty="0">
                <a:solidFill>
                  <a:schemeClr val="tx1"/>
                </a:solidFill>
              </a:rPr>
              <a:t>到该顶点的距离。例如，由于</a:t>
            </a:r>
            <a:r>
              <a:rPr lang="en-US" altLang="zh-CN" i="1" dirty="0">
                <a:solidFill>
                  <a:schemeClr val="tx1"/>
                </a:solidFill>
              </a:rPr>
              <a:t>I  </a:t>
            </a:r>
            <a:r>
              <a:rPr lang="zh-CN" altLang="zh-CN" dirty="0">
                <a:solidFill>
                  <a:schemeClr val="tx1"/>
                </a:solidFill>
              </a:rPr>
              <a:t>的标记是</a:t>
            </a:r>
            <a:r>
              <a:rPr lang="en-US" altLang="zh-CN" dirty="0">
                <a:solidFill>
                  <a:schemeClr val="tx1"/>
                </a:solidFill>
              </a:rPr>
              <a:t>4</a:t>
            </a:r>
            <a:r>
              <a:rPr lang="zh-CN" altLang="zh-CN" dirty="0">
                <a:solidFill>
                  <a:schemeClr val="tx1"/>
                </a:solidFill>
              </a:rPr>
              <a:t>（</a:t>
            </a:r>
            <a:r>
              <a:rPr lang="en-US" altLang="zh-CN" i="1" dirty="0">
                <a:solidFill>
                  <a:schemeClr val="tx1"/>
                </a:solidFill>
              </a:rPr>
              <a:t>H</a:t>
            </a:r>
            <a:r>
              <a:rPr lang="zh-CN" altLang="zh-CN" dirty="0">
                <a:solidFill>
                  <a:schemeClr val="tx1"/>
                </a:solidFill>
              </a:rPr>
              <a:t>），所以从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I  </a:t>
            </a:r>
            <a:r>
              <a:rPr lang="zh-CN" altLang="zh-CN" dirty="0">
                <a:solidFill>
                  <a:schemeClr val="tx1"/>
                </a:solidFill>
              </a:rPr>
              <a:t>的距离是</a:t>
            </a:r>
            <a:r>
              <a:rPr lang="en-US" altLang="zh-CN" dirty="0">
                <a:solidFill>
                  <a:schemeClr val="tx1"/>
                </a:solidFill>
              </a:rPr>
              <a:t>4</a:t>
            </a:r>
            <a:r>
              <a:rPr lang="zh-CN" altLang="zh-CN" dirty="0">
                <a:solidFill>
                  <a:schemeClr val="tx1"/>
                </a:solidFill>
              </a:rPr>
              <a:t>。还有，</a:t>
            </a:r>
            <a:r>
              <a:rPr lang="en-US" altLang="zh-CN" i="1" dirty="0">
                <a:solidFill>
                  <a:schemeClr val="tx1"/>
                </a:solidFill>
              </a:rPr>
              <a:t>I  </a:t>
            </a:r>
            <a:r>
              <a:rPr lang="zh-CN" altLang="zh-CN" dirty="0">
                <a:solidFill>
                  <a:schemeClr val="tx1"/>
                </a:solidFill>
              </a:rPr>
              <a:t>的前驱是</a:t>
            </a:r>
            <a:r>
              <a:rPr lang="en-US" altLang="zh-CN" i="1" dirty="0">
                <a:solidFill>
                  <a:schemeClr val="tx1"/>
                </a:solidFill>
              </a:rPr>
              <a:t>H</a:t>
            </a:r>
            <a:r>
              <a:rPr lang="zh-CN" altLang="zh-CN" dirty="0">
                <a:solidFill>
                  <a:schemeClr val="tx1"/>
                </a:solidFill>
              </a:rPr>
              <a:t>，这意味着从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I </a:t>
            </a:r>
            <a:r>
              <a:rPr lang="zh-CN" altLang="zh-CN" dirty="0">
                <a:solidFill>
                  <a:schemeClr val="tx1"/>
                </a:solidFill>
              </a:rPr>
              <a:t>的某条最短通路包含边（</a:t>
            </a:r>
            <a:r>
              <a:rPr lang="en-US" altLang="zh-CN" i="1" dirty="0">
                <a:solidFill>
                  <a:schemeClr val="tx1"/>
                </a:solidFill>
              </a:rPr>
              <a:t>H</a:t>
            </a:r>
            <a:r>
              <a:rPr lang="zh-CN" altLang="zh-CN" dirty="0">
                <a:solidFill>
                  <a:schemeClr val="tx1"/>
                </a:solidFill>
              </a:rPr>
              <a:t>，</a:t>
            </a:r>
            <a:r>
              <a:rPr lang="en-US" altLang="zh-CN" i="1" dirty="0">
                <a:solidFill>
                  <a:schemeClr val="tx1"/>
                </a:solidFill>
              </a:rPr>
              <a:t>I</a:t>
            </a:r>
            <a:r>
              <a:rPr lang="zh-CN" altLang="zh-CN" dirty="0">
                <a:solidFill>
                  <a:schemeClr val="tx1"/>
                </a:solidFill>
              </a:rPr>
              <a:t>）。同样，</a:t>
            </a:r>
            <a:r>
              <a:rPr lang="en-US" altLang="zh-CN" i="1" dirty="0">
                <a:solidFill>
                  <a:schemeClr val="tx1"/>
                </a:solidFill>
              </a:rPr>
              <a:t>H </a:t>
            </a:r>
            <a:r>
              <a:rPr lang="zh-CN" altLang="zh-CN" dirty="0">
                <a:solidFill>
                  <a:schemeClr val="tx1"/>
                </a:solidFill>
              </a:rPr>
              <a:t>的前驱是</a:t>
            </a:r>
            <a:r>
              <a:rPr lang="en-US" altLang="zh-CN" i="1" dirty="0">
                <a:solidFill>
                  <a:schemeClr val="tx1"/>
                </a:solidFill>
              </a:rPr>
              <a:t>C</a:t>
            </a:r>
            <a:r>
              <a:rPr lang="zh-CN" altLang="zh-CN" dirty="0">
                <a:solidFill>
                  <a:schemeClr val="tx1"/>
                </a:solidFill>
              </a:rPr>
              <a:t>，</a:t>
            </a:r>
            <a:r>
              <a:rPr lang="en-US" altLang="zh-CN" i="1" dirty="0">
                <a:solidFill>
                  <a:schemeClr val="tx1"/>
                </a:solidFill>
              </a:rPr>
              <a:t>C </a:t>
            </a:r>
            <a:r>
              <a:rPr lang="zh-CN" altLang="zh-CN" dirty="0">
                <a:solidFill>
                  <a:schemeClr val="tx1"/>
                </a:solidFill>
              </a:rPr>
              <a:t>的前驱是</a:t>
            </a:r>
            <a:r>
              <a:rPr lang="en-US" altLang="zh-CN" i="1" dirty="0">
                <a:solidFill>
                  <a:schemeClr val="tx1"/>
                </a:solidFill>
              </a:rPr>
              <a:t>A</a:t>
            </a:r>
            <a:r>
              <a:rPr lang="zh-CN" altLang="zh-CN" dirty="0">
                <a:solidFill>
                  <a:schemeClr val="tx1"/>
                </a:solidFill>
              </a:rPr>
              <a:t>，</a:t>
            </a:r>
            <a:r>
              <a:rPr lang="en-US" altLang="zh-CN" i="1" dirty="0">
                <a:solidFill>
                  <a:schemeClr val="tx1"/>
                </a:solidFill>
              </a:rPr>
              <a:t>A </a:t>
            </a:r>
            <a:r>
              <a:rPr lang="zh-CN" altLang="zh-CN" dirty="0">
                <a:solidFill>
                  <a:schemeClr val="tx1"/>
                </a:solidFill>
              </a:rPr>
              <a:t>的前驱是</a:t>
            </a:r>
            <a:r>
              <a:rPr lang="en-US" altLang="zh-CN" i="1" dirty="0">
                <a:solidFill>
                  <a:schemeClr val="tx1"/>
                </a:solidFill>
              </a:rPr>
              <a:t>S</a:t>
            </a:r>
            <a:r>
              <a:rPr lang="zh-CN" altLang="zh-CN" dirty="0">
                <a:solidFill>
                  <a:schemeClr val="tx1"/>
                </a:solidFill>
              </a:rPr>
              <a:t>。因此一条从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I  </a:t>
            </a:r>
            <a:r>
              <a:rPr lang="zh-CN" altLang="zh-CN" dirty="0">
                <a:solidFill>
                  <a:schemeClr val="tx1"/>
                </a:solidFill>
              </a:rPr>
              <a:t>的最短通路包含边（</a:t>
            </a:r>
            <a:r>
              <a:rPr lang="en-US" altLang="zh-CN" i="1" dirty="0">
                <a:solidFill>
                  <a:schemeClr val="tx1"/>
                </a:solidFill>
              </a:rPr>
              <a:t>H</a:t>
            </a:r>
            <a:r>
              <a:rPr lang="zh-CN" altLang="zh-CN" dirty="0">
                <a:solidFill>
                  <a:schemeClr val="tx1"/>
                </a:solidFill>
              </a:rPr>
              <a:t>，</a:t>
            </a:r>
            <a:r>
              <a:rPr lang="en-US" altLang="zh-CN" i="1" dirty="0">
                <a:solidFill>
                  <a:schemeClr val="tx1"/>
                </a:solidFill>
              </a:rPr>
              <a:t>I</a:t>
            </a:r>
            <a:r>
              <a:rPr lang="zh-CN" altLang="zh-CN" dirty="0">
                <a:solidFill>
                  <a:schemeClr val="tx1"/>
                </a:solidFill>
              </a:rPr>
              <a:t>），（</a:t>
            </a:r>
            <a:r>
              <a:rPr lang="en-US" altLang="zh-CN" i="1" dirty="0">
                <a:solidFill>
                  <a:schemeClr val="tx1"/>
                </a:solidFill>
              </a:rPr>
              <a:t>C</a:t>
            </a:r>
            <a:r>
              <a:rPr lang="zh-CN" altLang="zh-CN" dirty="0">
                <a:solidFill>
                  <a:schemeClr val="tx1"/>
                </a:solidFill>
              </a:rPr>
              <a:t>，</a:t>
            </a:r>
            <a:r>
              <a:rPr lang="en-US" altLang="zh-CN" i="1" dirty="0">
                <a:solidFill>
                  <a:schemeClr val="tx1"/>
                </a:solidFill>
              </a:rPr>
              <a:t>H</a:t>
            </a:r>
            <a:r>
              <a:rPr lang="zh-CN" altLang="zh-CN" dirty="0">
                <a:solidFill>
                  <a:schemeClr val="tx1"/>
                </a:solidFill>
              </a:rPr>
              <a:t>），（</a:t>
            </a:r>
            <a:r>
              <a:rPr lang="en-US" altLang="zh-CN" i="1" dirty="0">
                <a:solidFill>
                  <a:schemeClr val="tx1"/>
                </a:solidFill>
              </a:rPr>
              <a:t>A</a:t>
            </a:r>
            <a:r>
              <a:rPr lang="zh-CN" altLang="zh-CN" dirty="0">
                <a:solidFill>
                  <a:schemeClr val="tx1"/>
                </a:solidFill>
              </a:rPr>
              <a:t>，</a:t>
            </a:r>
            <a:r>
              <a:rPr lang="en-US" altLang="zh-CN" i="1" dirty="0">
                <a:solidFill>
                  <a:schemeClr val="tx1"/>
                </a:solidFill>
              </a:rPr>
              <a:t>C</a:t>
            </a:r>
            <a:r>
              <a:rPr lang="zh-CN" altLang="zh-CN" dirty="0">
                <a:solidFill>
                  <a:schemeClr val="tx1"/>
                </a:solidFill>
              </a:rPr>
              <a:t>）和（</a:t>
            </a:r>
            <a:r>
              <a:rPr lang="en-US" altLang="zh-CN" i="1" dirty="0">
                <a:solidFill>
                  <a:schemeClr val="tx1"/>
                </a:solidFill>
              </a:rPr>
              <a:t>S</a:t>
            </a:r>
            <a:r>
              <a:rPr lang="zh-CN" altLang="zh-CN" dirty="0">
                <a:solidFill>
                  <a:schemeClr val="tx1"/>
                </a:solidFill>
              </a:rPr>
              <a:t>，</a:t>
            </a:r>
            <a:r>
              <a:rPr lang="en-US" altLang="zh-CN" i="1" dirty="0">
                <a:solidFill>
                  <a:schemeClr val="tx1"/>
                </a:solidFill>
              </a:rPr>
              <a:t>A</a:t>
            </a:r>
            <a:r>
              <a:rPr lang="zh-CN" altLang="zh-CN" dirty="0">
                <a:solidFill>
                  <a:schemeClr val="tx1"/>
                </a:solidFill>
              </a:rPr>
              <a:t>），所以，从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I  </a:t>
            </a:r>
            <a:r>
              <a:rPr lang="zh-CN" altLang="zh-CN" dirty="0">
                <a:solidFill>
                  <a:schemeClr val="tx1"/>
                </a:solidFill>
              </a:rPr>
              <a:t>的一条最短通路是（</a:t>
            </a:r>
            <a:r>
              <a:rPr lang="en-US" altLang="zh-CN" i="1" dirty="0">
                <a:solidFill>
                  <a:schemeClr val="tx1"/>
                </a:solidFill>
              </a:rPr>
              <a:t>S</a:t>
            </a:r>
            <a:r>
              <a:rPr lang="zh-CN" altLang="zh-CN" dirty="0">
                <a:solidFill>
                  <a:schemeClr val="tx1"/>
                </a:solidFill>
              </a:rPr>
              <a:t>，</a:t>
            </a:r>
            <a:r>
              <a:rPr lang="en-US" altLang="zh-CN" i="1" dirty="0">
                <a:solidFill>
                  <a:schemeClr val="tx1"/>
                </a:solidFill>
              </a:rPr>
              <a:t>A</a:t>
            </a:r>
            <a:r>
              <a:rPr lang="zh-CN" altLang="zh-CN" dirty="0">
                <a:solidFill>
                  <a:schemeClr val="tx1"/>
                </a:solidFill>
              </a:rPr>
              <a:t>，</a:t>
            </a:r>
            <a:r>
              <a:rPr lang="en-US" altLang="zh-CN" i="1" dirty="0">
                <a:solidFill>
                  <a:schemeClr val="tx1"/>
                </a:solidFill>
              </a:rPr>
              <a:t>C</a:t>
            </a:r>
            <a:r>
              <a:rPr lang="zh-CN" altLang="zh-CN" dirty="0">
                <a:solidFill>
                  <a:schemeClr val="tx1"/>
                </a:solidFill>
              </a:rPr>
              <a:t>，</a:t>
            </a:r>
            <a:r>
              <a:rPr lang="en-US" altLang="zh-CN" i="1" dirty="0">
                <a:solidFill>
                  <a:schemeClr val="tx1"/>
                </a:solidFill>
              </a:rPr>
              <a:t>H</a:t>
            </a:r>
            <a:r>
              <a:rPr lang="zh-CN" altLang="zh-CN" dirty="0">
                <a:solidFill>
                  <a:schemeClr val="tx1"/>
                </a:solidFill>
              </a:rPr>
              <a:t>，</a:t>
            </a:r>
            <a:r>
              <a:rPr lang="en-US" altLang="zh-CN" i="1" dirty="0">
                <a:solidFill>
                  <a:schemeClr val="tx1"/>
                </a:solidFill>
              </a:rPr>
              <a:t>I</a:t>
            </a:r>
            <a:r>
              <a:rPr lang="zh-CN" altLang="zh-CN" dirty="0">
                <a:solidFill>
                  <a:schemeClr val="tx1"/>
                </a:solidFill>
              </a:rPr>
              <a:t>）。</a:t>
            </a:r>
          </a:p>
          <a:p>
            <a:endParaRPr lang="zh-CN" altLang="en-US" dirty="0"/>
          </a:p>
        </p:txBody>
      </p:sp>
      <p:sp>
        <p:nvSpPr>
          <p:cNvPr id="2" name="矩形 1">
            <a:extLst>
              <a:ext uri="{FF2B5EF4-FFF2-40B4-BE49-F238E27FC236}">
                <a16:creationId xmlns:a16="http://schemas.microsoft.com/office/drawing/2014/main" id="{3E47395F-D991-4463-901E-3B4D1070E15E}"/>
              </a:ext>
            </a:extLst>
          </p:cNvPr>
          <p:cNvSpPr/>
          <p:nvPr/>
        </p:nvSpPr>
        <p:spPr>
          <a:xfrm>
            <a:off x="4444422" y="6486897"/>
            <a:ext cx="3062057" cy="400110"/>
          </a:xfrm>
          <a:prstGeom prst="rect">
            <a:avLst/>
          </a:prstGeom>
        </p:spPr>
        <p:txBody>
          <a:bodyPr wrap="none">
            <a:spAutoFit/>
          </a:bodyPr>
          <a:lstStyle/>
          <a:p>
            <a:pPr algn="ctr"/>
            <a:r>
              <a:rPr lang="zh-CN" altLang="zh-CN" sz="2000" b="1" dirty="0"/>
              <a:t>图</a:t>
            </a:r>
            <a:r>
              <a:rPr lang="en-US" altLang="zh-CN" sz="2000" b="1" dirty="0"/>
              <a:t>5.19  </a:t>
            </a:r>
            <a:r>
              <a:rPr lang="zh-CN" altLang="zh-CN" sz="2000" b="1" dirty="0"/>
              <a:t>广义优先搜索过程</a:t>
            </a:r>
            <a:endParaRPr lang="zh-CN" altLang="en-US" sz="2000" b="1" dirty="0"/>
          </a:p>
        </p:txBody>
      </p:sp>
      <p:pic>
        <p:nvPicPr>
          <p:cNvPr id="6" name="图片 5">
            <a:extLst>
              <a:ext uri="{FF2B5EF4-FFF2-40B4-BE49-F238E27FC236}">
                <a16:creationId xmlns:a16="http://schemas.microsoft.com/office/drawing/2014/main" id="{898EE822-78A1-4893-A5DC-3E058BC08296}"/>
              </a:ext>
            </a:extLst>
          </p:cNvPr>
          <p:cNvPicPr>
            <a:picLocks noChangeAspect="1"/>
          </p:cNvPicPr>
          <p:nvPr/>
        </p:nvPicPr>
        <p:blipFill>
          <a:blip r:embed="rId2"/>
          <a:stretch>
            <a:fillRect/>
          </a:stretch>
        </p:blipFill>
        <p:spPr>
          <a:xfrm>
            <a:off x="3503712" y="4077072"/>
            <a:ext cx="4943475" cy="2409825"/>
          </a:xfrm>
          <a:prstGeom prst="rect">
            <a:avLst/>
          </a:prstGeom>
        </p:spPr>
      </p:pic>
      <p:sp>
        <p:nvSpPr>
          <p:cNvPr id="7" name="文本框 6">
            <a:extLst>
              <a:ext uri="{FF2B5EF4-FFF2-40B4-BE49-F238E27FC236}">
                <a16:creationId xmlns:a16="http://schemas.microsoft.com/office/drawing/2014/main" id="{5DB4B9CE-3EAF-4F7C-AD67-B221B242E893}"/>
              </a:ext>
            </a:extLst>
          </p:cNvPr>
          <p:cNvSpPr txBox="1"/>
          <p:nvPr/>
        </p:nvSpPr>
        <p:spPr>
          <a:xfrm>
            <a:off x="3056154" y="5147900"/>
            <a:ext cx="447558" cy="369332"/>
          </a:xfrm>
          <a:prstGeom prst="rect">
            <a:avLst/>
          </a:prstGeom>
          <a:noFill/>
        </p:spPr>
        <p:txBody>
          <a:bodyPr wrap="none" rtlCol="0">
            <a:spAutoFit/>
          </a:bodyPr>
          <a:lstStyle/>
          <a:p>
            <a:r>
              <a:rPr lang="en-US" altLang="zh-CN" dirty="0"/>
              <a:t>(d)</a:t>
            </a:r>
            <a:endParaRPr lang="zh-CN" altLang="en-US" dirty="0"/>
          </a:p>
        </p:txBody>
      </p:sp>
      <p:cxnSp>
        <p:nvCxnSpPr>
          <p:cNvPr id="9" name="直接箭头连接符 8">
            <a:extLst>
              <a:ext uri="{FF2B5EF4-FFF2-40B4-BE49-F238E27FC236}">
                <a16:creationId xmlns:a16="http://schemas.microsoft.com/office/drawing/2014/main" id="{4DE5AD91-0880-4D23-909B-BC5C19ABBE06}"/>
              </a:ext>
            </a:extLst>
          </p:cNvPr>
          <p:cNvCxnSpPr>
            <a:cxnSpLocks/>
          </p:cNvCxnSpPr>
          <p:nvPr/>
        </p:nvCxnSpPr>
        <p:spPr>
          <a:xfrm flipV="1">
            <a:off x="4079776" y="4941168"/>
            <a:ext cx="216024" cy="206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7ED9567-2231-49D6-A38A-2B6DA14B5D4B}"/>
              </a:ext>
            </a:extLst>
          </p:cNvPr>
          <p:cNvCxnSpPr>
            <a:cxnSpLocks/>
          </p:cNvCxnSpPr>
          <p:nvPr/>
        </p:nvCxnSpPr>
        <p:spPr>
          <a:xfrm>
            <a:off x="4511824" y="4869160"/>
            <a:ext cx="231534" cy="278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0EB6BDC-E97B-4866-8F29-9A8496C1104D}"/>
              </a:ext>
            </a:extLst>
          </p:cNvPr>
          <p:cNvCxnSpPr>
            <a:cxnSpLocks/>
          </p:cNvCxnSpPr>
          <p:nvPr/>
        </p:nvCxnSpPr>
        <p:spPr>
          <a:xfrm>
            <a:off x="5231904" y="5373216"/>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55478E3-77B5-4122-BD04-D7911D248C8E}"/>
              </a:ext>
            </a:extLst>
          </p:cNvPr>
          <p:cNvCxnSpPr>
            <a:cxnSpLocks/>
          </p:cNvCxnSpPr>
          <p:nvPr/>
        </p:nvCxnSpPr>
        <p:spPr>
          <a:xfrm>
            <a:off x="6096000" y="5383857"/>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C88C04AC-358B-4B4B-A9D5-A63F0AD01918}"/>
              </a:ext>
            </a:extLst>
          </p:cNvPr>
          <p:cNvSpPr/>
          <p:nvPr/>
        </p:nvSpPr>
        <p:spPr>
          <a:xfrm>
            <a:off x="3647728" y="5229199"/>
            <a:ext cx="216024" cy="15464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6B05F4B-52CC-4081-8D72-1C954133E923}"/>
              </a:ext>
            </a:extLst>
          </p:cNvPr>
          <p:cNvSpPr/>
          <p:nvPr/>
        </p:nvSpPr>
        <p:spPr>
          <a:xfrm>
            <a:off x="6600056" y="5229200"/>
            <a:ext cx="216024" cy="15464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260648"/>
            <a:ext cx="10871200" cy="2807518"/>
          </a:xfrm>
        </p:spPr>
        <p:txBody>
          <a:bodyPr/>
          <a:lstStyle/>
          <a:p>
            <a:r>
              <a:rPr lang="en-US" altLang="zh-CN" dirty="0">
                <a:solidFill>
                  <a:schemeClr val="tx1"/>
                </a:solidFill>
              </a:rPr>
              <a:t>       </a:t>
            </a:r>
            <a:r>
              <a:rPr lang="zh-CN" altLang="zh-CN" dirty="0">
                <a:solidFill>
                  <a:schemeClr val="tx1"/>
                </a:solidFill>
              </a:rPr>
              <a:t>在这个图中，还存在另外一条从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I  </a:t>
            </a:r>
            <a:r>
              <a:rPr lang="zh-CN" altLang="zh-CN" dirty="0">
                <a:solidFill>
                  <a:schemeClr val="tx1"/>
                </a:solidFill>
              </a:rPr>
              <a:t>的最短通路，即（</a:t>
            </a:r>
            <a:r>
              <a:rPr lang="en-US" altLang="zh-CN" i="1" dirty="0">
                <a:solidFill>
                  <a:schemeClr val="tx1"/>
                </a:solidFill>
              </a:rPr>
              <a:t>S</a:t>
            </a:r>
            <a:r>
              <a:rPr lang="zh-CN" altLang="zh-CN" dirty="0">
                <a:solidFill>
                  <a:schemeClr val="tx1"/>
                </a:solidFill>
              </a:rPr>
              <a:t>，</a:t>
            </a:r>
            <a:r>
              <a:rPr lang="en-US" altLang="zh-CN" i="1" dirty="0">
                <a:solidFill>
                  <a:schemeClr val="tx1"/>
                </a:solidFill>
              </a:rPr>
              <a:t>B</a:t>
            </a:r>
            <a:r>
              <a:rPr lang="zh-CN" altLang="zh-CN" dirty="0">
                <a:solidFill>
                  <a:schemeClr val="tx1"/>
                </a:solidFill>
              </a:rPr>
              <a:t>，</a:t>
            </a:r>
            <a:r>
              <a:rPr lang="en-US" altLang="zh-CN" i="1" dirty="0">
                <a:solidFill>
                  <a:schemeClr val="tx1"/>
                </a:solidFill>
              </a:rPr>
              <a:t>C</a:t>
            </a:r>
            <a:r>
              <a:rPr lang="zh-CN" altLang="zh-CN" dirty="0">
                <a:solidFill>
                  <a:schemeClr val="tx1"/>
                </a:solidFill>
              </a:rPr>
              <a:t>，</a:t>
            </a:r>
            <a:r>
              <a:rPr lang="en-US" altLang="zh-CN" i="1" dirty="0">
                <a:solidFill>
                  <a:schemeClr val="tx1"/>
                </a:solidFill>
              </a:rPr>
              <a:t>H</a:t>
            </a:r>
            <a:r>
              <a:rPr lang="zh-CN" altLang="zh-CN" dirty="0">
                <a:solidFill>
                  <a:schemeClr val="tx1"/>
                </a:solidFill>
              </a:rPr>
              <a:t>，</a:t>
            </a:r>
            <a:r>
              <a:rPr lang="en-US" altLang="zh-CN" i="1" dirty="0">
                <a:solidFill>
                  <a:schemeClr val="tx1"/>
                </a:solidFill>
              </a:rPr>
              <a:t>I </a:t>
            </a:r>
            <a:r>
              <a:rPr lang="zh-CN" altLang="zh-CN" dirty="0">
                <a:solidFill>
                  <a:schemeClr val="tx1"/>
                </a:solidFill>
              </a:rPr>
              <a:t>）</a:t>
            </a:r>
            <a:r>
              <a:rPr lang="en-US" altLang="zh-CN" dirty="0">
                <a:solidFill>
                  <a:schemeClr val="tx1"/>
                </a:solidFill>
              </a:rPr>
              <a:t> </a:t>
            </a:r>
            <a:r>
              <a:rPr lang="zh-CN" altLang="zh-CN" dirty="0">
                <a:solidFill>
                  <a:schemeClr val="tx1"/>
                </a:solidFill>
              </a:rPr>
              <a:t>。所求得的是哪一条最短通路依赖于顶点</a:t>
            </a:r>
            <a:r>
              <a:rPr lang="en-US" altLang="zh-CN" i="1" dirty="0">
                <a:solidFill>
                  <a:schemeClr val="tx1"/>
                </a:solidFill>
              </a:rPr>
              <a:t>C </a:t>
            </a:r>
            <a:r>
              <a:rPr lang="zh-CN" altLang="zh-CN" dirty="0">
                <a:solidFill>
                  <a:schemeClr val="tx1"/>
                </a:solidFill>
              </a:rPr>
              <a:t>是如何标记的，因为顶点</a:t>
            </a:r>
            <a:r>
              <a:rPr lang="en-US" altLang="zh-CN" i="1" dirty="0">
                <a:solidFill>
                  <a:schemeClr val="tx1"/>
                </a:solidFill>
              </a:rPr>
              <a:t>C </a:t>
            </a:r>
            <a:r>
              <a:rPr lang="zh-CN" altLang="zh-CN" dirty="0">
                <a:solidFill>
                  <a:schemeClr val="tx1"/>
                </a:solidFill>
              </a:rPr>
              <a:t>既与</a:t>
            </a:r>
            <a:r>
              <a:rPr lang="en-US" altLang="zh-CN" i="1" dirty="0">
                <a:solidFill>
                  <a:schemeClr val="tx1"/>
                </a:solidFill>
              </a:rPr>
              <a:t>A </a:t>
            </a:r>
            <a:r>
              <a:rPr lang="zh-CN" altLang="zh-CN" dirty="0">
                <a:solidFill>
                  <a:schemeClr val="tx1"/>
                </a:solidFill>
              </a:rPr>
              <a:t>相邻又与</a:t>
            </a:r>
            <a:r>
              <a:rPr lang="en-US" altLang="zh-CN" i="1" dirty="0">
                <a:solidFill>
                  <a:schemeClr val="tx1"/>
                </a:solidFill>
              </a:rPr>
              <a:t>B </a:t>
            </a:r>
            <a:r>
              <a:rPr lang="zh-CN" altLang="zh-CN" dirty="0">
                <a:solidFill>
                  <a:schemeClr val="tx1"/>
                </a:solidFill>
              </a:rPr>
              <a:t>相邻。</a:t>
            </a:r>
          </a:p>
          <a:p>
            <a:r>
              <a:rPr lang="en-US" altLang="zh-CN" dirty="0">
                <a:solidFill>
                  <a:schemeClr val="tx1"/>
                </a:solidFill>
              </a:rPr>
              <a:t>       </a:t>
            </a:r>
            <a:r>
              <a:rPr lang="zh-CN" altLang="zh-CN" dirty="0">
                <a:solidFill>
                  <a:schemeClr val="tx1"/>
                </a:solidFill>
              </a:rPr>
              <a:t>下面是这个过程的算法描述。</a:t>
            </a:r>
          </a:p>
          <a:p>
            <a:r>
              <a:rPr lang="en-US" altLang="zh-CN" b="1" dirty="0">
                <a:solidFill>
                  <a:schemeClr val="tx1"/>
                </a:solidFill>
              </a:rPr>
              <a:t>       </a:t>
            </a:r>
            <a:r>
              <a:rPr lang="zh-CN" altLang="zh-CN" b="1" dirty="0">
                <a:solidFill>
                  <a:schemeClr val="tx1"/>
                </a:solidFill>
              </a:rPr>
              <a:t>广度优先搜索算法</a:t>
            </a:r>
            <a:r>
              <a:rPr lang="zh-CN" altLang="zh-CN" dirty="0">
                <a:solidFill>
                  <a:schemeClr val="tx1"/>
                </a:solidFill>
              </a:rPr>
              <a:t>：本算法确定图中从</a:t>
            </a:r>
            <a:r>
              <a:rPr lang="en-US" altLang="zh-CN" i="1" dirty="0">
                <a:solidFill>
                  <a:schemeClr val="tx1"/>
                </a:solidFill>
              </a:rPr>
              <a:t>S </a:t>
            </a:r>
            <a:r>
              <a:rPr lang="zh-CN" altLang="zh-CN" dirty="0">
                <a:solidFill>
                  <a:schemeClr val="tx1"/>
                </a:solidFill>
              </a:rPr>
              <a:t>到其他各个顶点的距离和最短通路（若</a:t>
            </a:r>
            <a:r>
              <a:rPr lang="en-US" altLang="zh-CN" i="1" dirty="0">
                <a:solidFill>
                  <a:schemeClr val="tx1"/>
                </a:solidFill>
              </a:rPr>
              <a:t>S </a:t>
            </a:r>
            <a:r>
              <a:rPr lang="zh-CN" altLang="zh-CN" dirty="0">
                <a:solidFill>
                  <a:schemeClr val="tx1"/>
                </a:solidFill>
              </a:rPr>
              <a:t>到这些顶点有通路）。在这个算法中，￡表示已被标记的顶点的集合，顶点</a:t>
            </a:r>
            <a:r>
              <a:rPr lang="en-US" altLang="zh-CN" i="1" dirty="0">
                <a:solidFill>
                  <a:schemeClr val="tx1"/>
                </a:solidFill>
              </a:rPr>
              <a:t>A </a:t>
            </a:r>
            <a:r>
              <a:rPr lang="zh-CN" altLang="zh-CN" dirty="0">
                <a:solidFill>
                  <a:schemeClr val="tx1"/>
                </a:solidFill>
              </a:rPr>
              <a:t>的前驱是用来对</a:t>
            </a:r>
            <a:r>
              <a:rPr lang="en-US" altLang="zh-CN" i="1" dirty="0">
                <a:solidFill>
                  <a:schemeClr val="tx1"/>
                </a:solidFill>
              </a:rPr>
              <a:t>A </a:t>
            </a:r>
            <a:r>
              <a:rPr lang="zh-CN" altLang="zh-CN" dirty="0">
                <a:solidFill>
                  <a:schemeClr val="tx1"/>
                </a:solidFill>
              </a:rPr>
              <a:t>做标记的、￡中的一个顶点。</a:t>
            </a:r>
          </a:p>
          <a:p>
            <a:endParaRPr lang="zh-CN" altLang="en-US" dirty="0"/>
          </a:p>
        </p:txBody>
      </p:sp>
      <p:pic>
        <p:nvPicPr>
          <p:cNvPr id="4" name="图片 3">
            <a:extLst>
              <a:ext uri="{FF2B5EF4-FFF2-40B4-BE49-F238E27FC236}">
                <a16:creationId xmlns:a16="http://schemas.microsoft.com/office/drawing/2014/main" id="{C680C33B-5630-4330-A004-85B06FC89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28" y="3200547"/>
            <a:ext cx="3600400" cy="2939389"/>
          </a:xfrm>
          <a:prstGeom prst="rect">
            <a:avLst/>
          </a:prstGeom>
        </p:spPr>
      </p:pic>
      <p:sp>
        <p:nvSpPr>
          <p:cNvPr id="5" name="文本框 4">
            <a:extLst>
              <a:ext uri="{FF2B5EF4-FFF2-40B4-BE49-F238E27FC236}">
                <a16:creationId xmlns:a16="http://schemas.microsoft.com/office/drawing/2014/main" id="{3E5D5658-FA29-4701-AAF5-04DFD0B19A01}"/>
              </a:ext>
            </a:extLst>
          </p:cNvPr>
          <p:cNvSpPr txBox="1"/>
          <p:nvPr/>
        </p:nvSpPr>
        <p:spPr>
          <a:xfrm>
            <a:off x="7686416" y="6255319"/>
            <a:ext cx="2723823" cy="369332"/>
          </a:xfrm>
          <a:prstGeom prst="rect">
            <a:avLst/>
          </a:prstGeom>
          <a:noFill/>
        </p:spPr>
        <p:txBody>
          <a:bodyPr wrap="square" rtlCol="0">
            <a:spAutoFit/>
          </a:bodyPr>
          <a:lstStyle/>
          <a:p>
            <a:r>
              <a:rPr lang="zh-CN" altLang="en-US" b="1" dirty="0"/>
              <a:t>自然界中的广度优先搜索</a:t>
            </a:r>
          </a:p>
        </p:txBody>
      </p:sp>
      <p:sp>
        <p:nvSpPr>
          <p:cNvPr id="6" name="矩形 5">
            <a:extLst>
              <a:ext uri="{FF2B5EF4-FFF2-40B4-BE49-F238E27FC236}">
                <a16:creationId xmlns:a16="http://schemas.microsoft.com/office/drawing/2014/main" id="{6D8178AC-DEBE-4A3D-8305-7C2ECA881A79}"/>
              </a:ext>
            </a:extLst>
          </p:cNvPr>
          <p:cNvSpPr/>
          <p:nvPr/>
        </p:nvSpPr>
        <p:spPr>
          <a:xfrm>
            <a:off x="2525283" y="5981218"/>
            <a:ext cx="3062057" cy="400110"/>
          </a:xfrm>
          <a:prstGeom prst="rect">
            <a:avLst/>
          </a:prstGeom>
        </p:spPr>
        <p:txBody>
          <a:bodyPr wrap="none">
            <a:spAutoFit/>
          </a:bodyPr>
          <a:lstStyle/>
          <a:p>
            <a:pPr algn="ctr"/>
            <a:r>
              <a:rPr lang="zh-CN" altLang="zh-CN" sz="2000" b="1" dirty="0"/>
              <a:t>图</a:t>
            </a:r>
            <a:r>
              <a:rPr lang="en-US" altLang="zh-CN" sz="2000" b="1" dirty="0"/>
              <a:t>5.19  </a:t>
            </a:r>
            <a:r>
              <a:rPr lang="zh-CN" altLang="zh-CN" sz="2000" b="1" dirty="0"/>
              <a:t>广义优先搜索过程</a:t>
            </a:r>
            <a:endParaRPr lang="zh-CN" altLang="en-US" sz="2000" b="1" dirty="0"/>
          </a:p>
        </p:txBody>
      </p:sp>
      <p:pic>
        <p:nvPicPr>
          <p:cNvPr id="7" name="图片 6">
            <a:extLst>
              <a:ext uri="{FF2B5EF4-FFF2-40B4-BE49-F238E27FC236}">
                <a16:creationId xmlns:a16="http://schemas.microsoft.com/office/drawing/2014/main" id="{6688135B-97C7-4D1C-AB0A-EED236F26DDB}"/>
              </a:ext>
            </a:extLst>
          </p:cNvPr>
          <p:cNvPicPr>
            <a:picLocks noChangeAspect="1"/>
          </p:cNvPicPr>
          <p:nvPr/>
        </p:nvPicPr>
        <p:blipFill>
          <a:blip r:embed="rId4"/>
          <a:stretch>
            <a:fillRect/>
          </a:stretch>
        </p:blipFill>
        <p:spPr>
          <a:xfrm>
            <a:off x="1584573" y="3501008"/>
            <a:ext cx="4943475" cy="2409825"/>
          </a:xfrm>
          <a:prstGeom prst="rect">
            <a:avLst/>
          </a:prstGeom>
        </p:spPr>
      </p:pic>
      <p:sp>
        <p:nvSpPr>
          <p:cNvPr id="8" name="文本框 7">
            <a:extLst>
              <a:ext uri="{FF2B5EF4-FFF2-40B4-BE49-F238E27FC236}">
                <a16:creationId xmlns:a16="http://schemas.microsoft.com/office/drawing/2014/main" id="{8B508024-1918-4BD6-84B6-11F011820780}"/>
              </a:ext>
            </a:extLst>
          </p:cNvPr>
          <p:cNvSpPr txBox="1"/>
          <p:nvPr/>
        </p:nvSpPr>
        <p:spPr>
          <a:xfrm>
            <a:off x="1137015" y="4571836"/>
            <a:ext cx="447558" cy="369332"/>
          </a:xfrm>
          <a:prstGeom prst="rect">
            <a:avLst/>
          </a:prstGeom>
          <a:noFill/>
        </p:spPr>
        <p:txBody>
          <a:bodyPr wrap="none" rtlCol="0">
            <a:spAutoFit/>
          </a:bodyPr>
          <a:lstStyle/>
          <a:p>
            <a:r>
              <a:rPr lang="en-US" altLang="zh-CN" dirty="0"/>
              <a:t>(d)</a:t>
            </a:r>
            <a:endParaRPr lang="zh-CN" altLang="en-US" dirty="0"/>
          </a:p>
        </p:txBody>
      </p:sp>
      <p:cxnSp>
        <p:nvCxnSpPr>
          <p:cNvPr id="9" name="直接箭头连接符 8">
            <a:extLst>
              <a:ext uri="{FF2B5EF4-FFF2-40B4-BE49-F238E27FC236}">
                <a16:creationId xmlns:a16="http://schemas.microsoft.com/office/drawing/2014/main" id="{CC1AC69C-5814-4305-A1EB-2A87049E1213}"/>
              </a:ext>
            </a:extLst>
          </p:cNvPr>
          <p:cNvCxnSpPr>
            <a:cxnSpLocks/>
          </p:cNvCxnSpPr>
          <p:nvPr/>
        </p:nvCxnSpPr>
        <p:spPr>
          <a:xfrm>
            <a:off x="2118431" y="4823194"/>
            <a:ext cx="258230" cy="264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08549B8-8D5C-4FDA-87E6-73AB2E68B20F}"/>
              </a:ext>
            </a:extLst>
          </p:cNvPr>
          <p:cNvCxnSpPr>
            <a:cxnSpLocks/>
          </p:cNvCxnSpPr>
          <p:nvPr/>
        </p:nvCxnSpPr>
        <p:spPr>
          <a:xfrm flipV="1">
            <a:off x="2664693" y="4871428"/>
            <a:ext cx="153011"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A3DBD82-0A08-4EE5-9F85-8724DF7AEC1B}"/>
              </a:ext>
            </a:extLst>
          </p:cNvPr>
          <p:cNvCxnSpPr>
            <a:cxnSpLocks/>
          </p:cNvCxnSpPr>
          <p:nvPr/>
        </p:nvCxnSpPr>
        <p:spPr>
          <a:xfrm>
            <a:off x="3312765" y="4797152"/>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8EA73B6-AF74-4273-A96B-B834312D279F}"/>
              </a:ext>
            </a:extLst>
          </p:cNvPr>
          <p:cNvCxnSpPr>
            <a:cxnSpLocks/>
          </p:cNvCxnSpPr>
          <p:nvPr/>
        </p:nvCxnSpPr>
        <p:spPr>
          <a:xfrm>
            <a:off x="4176861" y="4807793"/>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276AFBFD-C5FB-46E9-AE31-B3B70FBA8FE3}"/>
              </a:ext>
            </a:extLst>
          </p:cNvPr>
          <p:cNvSpPr/>
          <p:nvPr/>
        </p:nvSpPr>
        <p:spPr>
          <a:xfrm>
            <a:off x="1728589" y="4653135"/>
            <a:ext cx="216024" cy="15464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68E5D8A-B5DC-4ECD-AEBF-034D7099F213}"/>
              </a:ext>
            </a:extLst>
          </p:cNvPr>
          <p:cNvSpPr/>
          <p:nvPr/>
        </p:nvSpPr>
        <p:spPr>
          <a:xfrm>
            <a:off x="4668513" y="4642505"/>
            <a:ext cx="216024" cy="154647"/>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E99B1454-B130-46D9-8E46-00D4285DAA2D}"/>
              </a:ext>
            </a:extLst>
          </p:cNvPr>
          <p:cNvCxnSpPr/>
          <p:nvPr/>
        </p:nvCxnSpPr>
        <p:spPr>
          <a:xfrm>
            <a:off x="1139023" y="2132856"/>
            <a:ext cx="1035757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4CE33B-E8D8-4065-830B-0534DAFA0B64}"/>
              </a:ext>
            </a:extLst>
          </p:cNvPr>
          <p:cNvCxnSpPr>
            <a:cxnSpLocks/>
          </p:cNvCxnSpPr>
          <p:nvPr/>
        </p:nvCxnSpPr>
        <p:spPr>
          <a:xfrm>
            <a:off x="623392" y="2564904"/>
            <a:ext cx="108712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663D8BD-C14F-474E-8489-025C057AFEBF}"/>
              </a:ext>
            </a:extLst>
          </p:cNvPr>
          <p:cNvCxnSpPr>
            <a:cxnSpLocks/>
          </p:cNvCxnSpPr>
          <p:nvPr/>
        </p:nvCxnSpPr>
        <p:spPr>
          <a:xfrm>
            <a:off x="629336" y="3068166"/>
            <a:ext cx="203535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188640"/>
            <a:ext cx="10871200" cy="5256212"/>
          </a:xfrm>
        </p:spPr>
        <p:txBody>
          <a:bodyPr/>
          <a:lstStyle/>
          <a:p>
            <a:r>
              <a:rPr lang="zh-CN" altLang="zh-CN" b="1" dirty="0">
                <a:solidFill>
                  <a:schemeClr val="tx1"/>
                </a:solidFill>
              </a:rPr>
              <a:t>步骤</a:t>
            </a:r>
            <a:r>
              <a:rPr lang="en-US" altLang="zh-CN" b="1" dirty="0">
                <a:solidFill>
                  <a:schemeClr val="tx1"/>
                </a:solidFill>
              </a:rPr>
              <a:t>1</a:t>
            </a:r>
            <a:r>
              <a:rPr lang="zh-CN" altLang="zh-CN" dirty="0">
                <a:solidFill>
                  <a:schemeClr val="tx1"/>
                </a:solidFill>
              </a:rPr>
              <a:t>（对</a:t>
            </a:r>
            <a:r>
              <a:rPr lang="en-US" altLang="zh-CN" i="1" dirty="0">
                <a:solidFill>
                  <a:schemeClr val="tx1"/>
                </a:solidFill>
              </a:rPr>
              <a:t>S </a:t>
            </a:r>
            <a:r>
              <a:rPr lang="zh-CN" altLang="zh-CN" dirty="0">
                <a:solidFill>
                  <a:schemeClr val="tx1"/>
                </a:solidFill>
              </a:rPr>
              <a:t>做标记）</a:t>
            </a:r>
          </a:p>
          <a:p>
            <a:r>
              <a:rPr lang="zh-CN" altLang="zh-CN" dirty="0">
                <a:solidFill>
                  <a:schemeClr val="tx1"/>
                </a:solidFill>
              </a:rPr>
              <a:t>（</a:t>
            </a:r>
            <a:r>
              <a:rPr lang="en-US" altLang="zh-CN" dirty="0">
                <a:solidFill>
                  <a:schemeClr val="tx1"/>
                </a:solidFill>
              </a:rPr>
              <a:t>a</a:t>
            </a:r>
            <a:r>
              <a:rPr lang="zh-CN" altLang="zh-CN" dirty="0">
                <a:solidFill>
                  <a:schemeClr val="tx1"/>
                </a:solidFill>
              </a:rPr>
              <a:t>）将</a:t>
            </a:r>
            <a:r>
              <a:rPr lang="en-US" altLang="zh-CN" i="1" dirty="0">
                <a:solidFill>
                  <a:schemeClr val="tx1"/>
                </a:solidFill>
              </a:rPr>
              <a:t>S  </a:t>
            </a:r>
            <a:r>
              <a:rPr lang="zh-CN" altLang="zh-CN" dirty="0">
                <a:solidFill>
                  <a:schemeClr val="tx1"/>
                </a:solidFill>
              </a:rPr>
              <a:t>标记为</a:t>
            </a:r>
            <a:r>
              <a:rPr lang="en-US" altLang="zh-CN" dirty="0">
                <a:solidFill>
                  <a:schemeClr val="tx1"/>
                </a:solidFill>
              </a:rPr>
              <a:t>0</a:t>
            </a:r>
            <a:r>
              <a:rPr lang="zh-CN" altLang="zh-CN" dirty="0">
                <a:solidFill>
                  <a:schemeClr val="tx1"/>
                </a:solidFill>
              </a:rPr>
              <a:t>，并使</a:t>
            </a:r>
            <a:r>
              <a:rPr lang="en-US" altLang="zh-CN" i="1" dirty="0">
                <a:solidFill>
                  <a:schemeClr val="tx1"/>
                </a:solidFill>
              </a:rPr>
              <a:t>S </a:t>
            </a:r>
            <a:r>
              <a:rPr lang="zh-CN" altLang="zh-CN" dirty="0">
                <a:solidFill>
                  <a:schemeClr val="tx1"/>
                </a:solidFill>
              </a:rPr>
              <a:t>没有前驱</a:t>
            </a:r>
          </a:p>
          <a:p>
            <a:r>
              <a:rPr lang="zh-CN" altLang="zh-CN" dirty="0">
                <a:solidFill>
                  <a:schemeClr val="tx1"/>
                </a:solidFill>
              </a:rPr>
              <a:t>（</a:t>
            </a:r>
            <a:r>
              <a:rPr lang="en-US" altLang="zh-CN" dirty="0">
                <a:solidFill>
                  <a:schemeClr val="tx1"/>
                </a:solidFill>
              </a:rPr>
              <a:t>b</a:t>
            </a:r>
            <a:r>
              <a:rPr lang="zh-CN" altLang="zh-CN" dirty="0">
                <a:solidFill>
                  <a:schemeClr val="tx1"/>
                </a:solidFill>
              </a:rPr>
              <a:t>）令￡</a:t>
            </a:r>
            <a:r>
              <a:rPr lang="en-US" altLang="zh-CN" dirty="0">
                <a:solidFill>
                  <a:schemeClr val="tx1"/>
                </a:solidFill>
              </a:rPr>
              <a:t>={</a:t>
            </a:r>
            <a:r>
              <a:rPr lang="en-US" altLang="zh-CN" i="1" dirty="0">
                <a:solidFill>
                  <a:schemeClr val="tx1"/>
                </a:solidFill>
              </a:rPr>
              <a:t>S  </a:t>
            </a:r>
            <a:r>
              <a:rPr lang="en-US" altLang="zh-CN" dirty="0">
                <a:solidFill>
                  <a:schemeClr val="tx1"/>
                </a:solidFill>
              </a:rPr>
              <a:t>} </a:t>
            </a:r>
            <a:r>
              <a:rPr lang="zh-CN" altLang="zh-CN" dirty="0">
                <a:solidFill>
                  <a:schemeClr val="tx1"/>
                </a:solidFill>
              </a:rPr>
              <a:t>，</a:t>
            </a:r>
            <a:r>
              <a:rPr lang="en-US" altLang="zh-CN" i="1" dirty="0">
                <a:solidFill>
                  <a:schemeClr val="tx1"/>
                </a:solidFill>
              </a:rPr>
              <a:t>k</a:t>
            </a:r>
            <a:r>
              <a:rPr lang="en-US" altLang="zh-CN" dirty="0">
                <a:solidFill>
                  <a:schemeClr val="tx1"/>
                </a:solidFill>
              </a:rPr>
              <a:t>=0</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2</a:t>
            </a:r>
            <a:r>
              <a:rPr lang="zh-CN" altLang="zh-CN" dirty="0">
                <a:solidFill>
                  <a:schemeClr val="tx1"/>
                </a:solidFill>
              </a:rPr>
              <a:t>（对其他顶点做标记）</a:t>
            </a:r>
            <a:endParaRPr lang="en-US" altLang="zh-CN" dirty="0">
              <a:solidFill>
                <a:schemeClr val="tx1"/>
              </a:solidFill>
            </a:endParaRPr>
          </a:p>
          <a:p>
            <a:r>
              <a:rPr lang="en-US" altLang="zh-CN" b="1" dirty="0">
                <a:solidFill>
                  <a:schemeClr val="tx1"/>
                </a:solidFill>
              </a:rPr>
              <a:t>repeat</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2.1</a:t>
            </a:r>
            <a:r>
              <a:rPr lang="zh-CN" altLang="zh-CN" dirty="0">
                <a:solidFill>
                  <a:schemeClr val="tx1"/>
                </a:solidFill>
              </a:rPr>
              <a:t>（增加标记值）</a:t>
            </a:r>
          </a:p>
          <a:p>
            <a:r>
              <a:rPr lang="en-US" altLang="zh-CN" dirty="0">
                <a:solidFill>
                  <a:schemeClr val="tx1"/>
                </a:solidFill>
              </a:rPr>
              <a:t>    </a:t>
            </a:r>
            <a:r>
              <a:rPr lang="zh-CN" altLang="zh-CN" dirty="0">
                <a:solidFill>
                  <a:schemeClr val="tx1"/>
                </a:solidFill>
              </a:rPr>
              <a:t>令</a:t>
            </a:r>
            <a:r>
              <a:rPr lang="en-US" altLang="zh-CN" dirty="0">
                <a:solidFill>
                  <a:schemeClr val="tx1"/>
                </a:solidFill>
              </a:rPr>
              <a:t> </a:t>
            </a:r>
            <a:r>
              <a:rPr lang="en-US" altLang="zh-CN" i="1" dirty="0">
                <a:solidFill>
                  <a:schemeClr val="tx1"/>
                </a:solidFill>
              </a:rPr>
              <a:t>k</a:t>
            </a:r>
            <a:r>
              <a:rPr lang="en-US" altLang="zh-CN" dirty="0">
                <a:solidFill>
                  <a:schemeClr val="tx1"/>
                </a:solidFill>
              </a:rPr>
              <a:t>=</a:t>
            </a:r>
            <a:r>
              <a:rPr lang="en-US" altLang="zh-CN" i="1" dirty="0">
                <a:solidFill>
                  <a:schemeClr val="tx1"/>
                </a:solidFill>
              </a:rPr>
              <a:t>k</a:t>
            </a:r>
            <a:r>
              <a:rPr lang="en-US" altLang="zh-CN" dirty="0">
                <a:solidFill>
                  <a:schemeClr val="tx1"/>
                </a:solidFill>
              </a:rPr>
              <a:t>+1</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2.2</a:t>
            </a:r>
            <a:r>
              <a:rPr lang="zh-CN" altLang="zh-CN" dirty="0">
                <a:solidFill>
                  <a:schemeClr val="tx1"/>
                </a:solidFill>
              </a:rPr>
              <a:t>（扩大做标记的范围）</a:t>
            </a:r>
          </a:p>
          <a:p>
            <a:r>
              <a:rPr lang="en-US" altLang="zh-CN" dirty="0">
                <a:solidFill>
                  <a:schemeClr val="tx1"/>
                </a:solidFill>
              </a:rPr>
              <a:t>    </a:t>
            </a:r>
            <a:r>
              <a:rPr lang="en-US" altLang="zh-CN" b="1" dirty="0">
                <a:solidFill>
                  <a:schemeClr val="tx1"/>
                </a:solidFill>
              </a:rPr>
              <a:t>while</a:t>
            </a:r>
            <a:r>
              <a:rPr lang="en-US" altLang="zh-CN" dirty="0">
                <a:solidFill>
                  <a:schemeClr val="tx1"/>
                </a:solidFill>
              </a:rPr>
              <a:t> </a:t>
            </a:r>
            <a:r>
              <a:rPr lang="zh-CN" altLang="zh-CN" dirty="0">
                <a:solidFill>
                  <a:schemeClr val="tx1"/>
                </a:solidFill>
              </a:rPr>
              <a:t>￡包含标记为</a:t>
            </a:r>
            <a:r>
              <a:rPr lang="en-US" altLang="zh-CN" i="1" dirty="0">
                <a:solidFill>
                  <a:schemeClr val="tx1"/>
                </a:solidFill>
              </a:rPr>
              <a:t>k</a:t>
            </a:r>
            <a:r>
              <a:rPr lang="en-US" altLang="zh-CN" dirty="0">
                <a:solidFill>
                  <a:schemeClr val="tx1"/>
                </a:solidFill>
              </a:rPr>
              <a:t> −1</a:t>
            </a:r>
            <a:r>
              <a:rPr lang="zh-CN" altLang="zh-CN" dirty="0">
                <a:solidFill>
                  <a:schemeClr val="tx1"/>
                </a:solidFill>
              </a:rPr>
              <a:t>的顶点</a:t>
            </a:r>
            <a:r>
              <a:rPr lang="en-US" altLang="zh-CN" i="1" dirty="0">
                <a:solidFill>
                  <a:schemeClr val="tx1"/>
                </a:solidFill>
              </a:rPr>
              <a:t>V</a:t>
            </a:r>
            <a:r>
              <a:rPr lang="zh-CN" altLang="zh-CN" dirty="0">
                <a:solidFill>
                  <a:schemeClr val="tx1"/>
                </a:solidFill>
              </a:rPr>
              <a:t>，且</a:t>
            </a:r>
            <a:r>
              <a:rPr lang="en-US" altLang="zh-CN" i="1" dirty="0">
                <a:solidFill>
                  <a:schemeClr val="tx1"/>
                </a:solidFill>
              </a:rPr>
              <a:t>V </a:t>
            </a:r>
            <a:r>
              <a:rPr lang="zh-CN" altLang="zh-CN" dirty="0">
                <a:solidFill>
                  <a:schemeClr val="tx1"/>
                </a:solidFill>
              </a:rPr>
              <a:t>与不在￡中的顶点</a:t>
            </a:r>
            <a:r>
              <a:rPr lang="en-US" altLang="zh-CN" i="1" dirty="0">
                <a:solidFill>
                  <a:schemeClr val="tx1"/>
                </a:solidFill>
              </a:rPr>
              <a:t>W  </a:t>
            </a:r>
            <a:r>
              <a:rPr lang="zh-CN" altLang="zh-CN" dirty="0">
                <a:solidFill>
                  <a:schemeClr val="tx1"/>
                </a:solidFill>
              </a:rPr>
              <a:t>相邻</a:t>
            </a:r>
          </a:p>
          <a:p>
            <a:r>
              <a:rPr lang="en-US" altLang="zh-CN" dirty="0">
                <a:solidFill>
                  <a:schemeClr val="tx1"/>
                </a:solidFill>
              </a:rPr>
              <a:t>            </a:t>
            </a:r>
            <a:r>
              <a:rPr lang="zh-CN" altLang="zh-CN" dirty="0">
                <a:solidFill>
                  <a:schemeClr val="tx1"/>
                </a:solidFill>
              </a:rPr>
              <a:t>（</a:t>
            </a:r>
            <a:r>
              <a:rPr lang="en-US" altLang="zh-CN" dirty="0">
                <a:solidFill>
                  <a:schemeClr val="tx1"/>
                </a:solidFill>
              </a:rPr>
              <a:t>a</a:t>
            </a:r>
            <a:r>
              <a:rPr lang="zh-CN" altLang="zh-CN" dirty="0">
                <a:solidFill>
                  <a:schemeClr val="tx1"/>
                </a:solidFill>
              </a:rPr>
              <a:t>）把</a:t>
            </a:r>
            <a:r>
              <a:rPr lang="en-US" altLang="zh-CN" i="1" dirty="0">
                <a:solidFill>
                  <a:schemeClr val="tx1"/>
                </a:solidFill>
              </a:rPr>
              <a:t>W  </a:t>
            </a:r>
            <a:r>
              <a:rPr lang="zh-CN" altLang="zh-CN" dirty="0">
                <a:solidFill>
                  <a:schemeClr val="tx1"/>
                </a:solidFill>
              </a:rPr>
              <a:t>标记为</a:t>
            </a:r>
            <a:r>
              <a:rPr lang="en-US" altLang="zh-CN" i="1" dirty="0">
                <a:solidFill>
                  <a:schemeClr val="tx1"/>
                </a:solidFill>
              </a:rPr>
              <a:t>k</a:t>
            </a:r>
            <a:endParaRPr lang="zh-CN" altLang="zh-CN" dirty="0">
              <a:solidFill>
                <a:schemeClr val="tx1"/>
              </a:solidFill>
            </a:endParaRPr>
          </a:p>
          <a:p>
            <a:r>
              <a:rPr lang="en-US" altLang="zh-CN" dirty="0">
                <a:solidFill>
                  <a:schemeClr val="tx1"/>
                </a:solidFill>
              </a:rPr>
              <a:t>            </a:t>
            </a:r>
            <a:r>
              <a:rPr lang="zh-CN" altLang="zh-CN" dirty="0">
                <a:solidFill>
                  <a:schemeClr val="tx1"/>
                </a:solidFill>
              </a:rPr>
              <a:t>（</a:t>
            </a:r>
            <a:r>
              <a:rPr lang="en-US" altLang="zh-CN" dirty="0">
                <a:solidFill>
                  <a:schemeClr val="tx1"/>
                </a:solidFill>
              </a:rPr>
              <a:t>b</a:t>
            </a:r>
            <a:r>
              <a:rPr lang="zh-CN" altLang="zh-CN" dirty="0">
                <a:solidFill>
                  <a:schemeClr val="tx1"/>
                </a:solidFill>
              </a:rPr>
              <a:t>）指定</a:t>
            </a:r>
            <a:r>
              <a:rPr lang="en-US" altLang="zh-CN" i="1" dirty="0">
                <a:solidFill>
                  <a:schemeClr val="tx1"/>
                </a:solidFill>
              </a:rPr>
              <a:t>V  </a:t>
            </a:r>
            <a:r>
              <a:rPr lang="zh-CN" altLang="zh-CN" dirty="0">
                <a:solidFill>
                  <a:schemeClr val="tx1"/>
                </a:solidFill>
              </a:rPr>
              <a:t>为</a:t>
            </a:r>
            <a:r>
              <a:rPr lang="en-US" altLang="zh-CN" i="1" dirty="0">
                <a:solidFill>
                  <a:schemeClr val="tx1"/>
                </a:solidFill>
              </a:rPr>
              <a:t>W  </a:t>
            </a:r>
            <a:r>
              <a:rPr lang="zh-CN" altLang="zh-CN" dirty="0">
                <a:solidFill>
                  <a:schemeClr val="tx1"/>
                </a:solidFill>
              </a:rPr>
              <a:t>的前驱</a:t>
            </a:r>
          </a:p>
          <a:p>
            <a:r>
              <a:rPr lang="en-US" altLang="zh-CN" dirty="0">
                <a:solidFill>
                  <a:schemeClr val="tx1"/>
                </a:solidFill>
              </a:rPr>
              <a:t>            </a:t>
            </a:r>
            <a:r>
              <a:rPr lang="zh-CN" altLang="zh-CN" dirty="0">
                <a:solidFill>
                  <a:schemeClr val="tx1"/>
                </a:solidFill>
              </a:rPr>
              <a:t>（</a:t>
            </a:r>
            <a:r>
              <a:rPr lang="en-US" altLang="zh-CN" dirty="0">
                <a:solidFill>
                  <a:schemeClr val="tx1"/>
                </a:solidFill>
              </a:rPr>
              <a:t>c</a:t>
            </a:r>
            <a:r>
              <a:rPr lang="zh-CN" altLang="zh-CN" dirty="0">
                <a:solidFill>
                  <a:schemeClr val="tx1"/>
                </a:solidFill>
              </a:rPr>
              <a:t>）把</a:t>
            </a:r>
            <a:r>
              <a:rPr lang="en-US" altLang="zh-CN" i="1" dirty="0">
                <a:solidFill>
                  <a:schemeClr val="tx1"/>
                </a:solidFill>
              </a:rPr>
              <a:t>W  </a:t>
            </a:r>
            <a:r>
              <a:rPr lang="zh-CN" altLang="zh-CN" dirty="0">
                <a:solidFill>
                  <a:schemeClr val="tx1"/>
                </a:solidFill>
              </a:rPr>
              <a:t>加入到￡中去</a:t>
            </a:r>
          </a:p>
          <a:p>
            <a:r>
              <a:rPr lang="en-US" altLang="zh-CN" dirty="0">
                <a:solidFill>
                  <a:schemeClr val="tx1"/>
                </a:solidFill>
              </a:rPr>
              <a:t>        </a:t>
            </a:r>
            <a:r>
              <a:rPr lang="en-US" altLang="zh-CN" b="1" dirty="0">
                <a:solidFill>
                  <a:schemeClr val="tx1"/>
                </a:solidFill>
              </a:rPr>
              <a:t>endwhile</a:t>
            </a:r>
            <a:endParaRPr lang="zh-CN" altLang="zh-CN" dirty="0">
              <a:solidFill>
                <a:schemeClr val="tx1"/>
              </a:solidFill>
            </a:endParaRPr>
          </a:p>
          <a:p>
            <a:r>
              <a:rPr lang="en-US" altLang="zh-CN" dirty="0">
                <a:solidFill>
                  <a:schemeClr val="tx1"/>
                </a:solidFill>
              </a:rPr>
              <a:t>    </a:t>
            </a:r>
            <a:r>
              <a:rPr lang="en-US" altLang="zh-CN" b="1" dirty="0">
                <a:solidFill>
                  <a:schemeClr val="tx1"/>
                </a:solidFill>
              </a:rPr>
              <a:t>until</a:t>
            </a:r>
            <a:r>
              <a:rPr lang="en-US" altLang="zh-CN" dirty="0">
                <a:solidFill>
                  <a:schemeClr val="tx1"/>
                </a:solidFill>
              </a:rPr>
              <a:t> </a:t>
            </a:r>
            <a:r>
              <a:rPr lang="zh-CN" altLang="zh-CN" dirty="0">
                <a:solidFill>
                  <a:schemeClr val="tx1"/>
                </a:solidFill>
              </a:rPr>
              <a:t>￡中没有与不在￡中的顶点相邻的顶点</a:t>
            </a:r>
          </a:p>
          <a:p>
            <a:endParaRPr lang="zh-CN" altLang="zh-CN" dirty="0"/>
          </a:p>
          <a:p>
            <a:endParaRPr lang="zh-CN" altLang="en-US" dirty="0"/>
          </a:p>
        </p:txBody>
      </p:sp>
      <p:pic>
        <p:nvPicPr>
          <p:cNvPr id="4" name="图片 3">
            <a:extLst>
              <a:ext uri="{FF2B5EF4-FFF2-40B4-BE49-F238E27FC236}">
                <a16:creationId xmlns:a16="http://schemas.microsoft.com/office/drawing/2014/main" id="{B6DC7943-0C1C-4E55-BCCB-BF9EE5650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296" y="0"/>
            <a:ext cx="3201129" cy="61227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620688"/>
            <a:ext cx="9145016" cy="3239566"/>
          </a:xfrm>
        </p:spPr>
        <p:txBody>
          <a:bodyPr/>
          <a:lstStyle/>
          <a:p>
            <a:r>
              <a:rPr lang="zh-CN" altLang="zh-CN" b="1" dirty="0">
                <a:solidFill>
                  <a:schemeClr val="tx1"/>
                </a:solidFill>
              </a:rPr>
              <a:t>步骤</a:t>
            </a:r>
            <a:r>
              <a:rPr lang="en-US" altLang="zh-CN" b="1" dirty="0">
                <a:solidFill>
                  <a:schemeClr val="tx1"/>
                </a:solidFill>
              </a:rPr>
              <a:t>3</a:t>
            </a:r>
            <a:r>
              <a:rPr lang="zh-CN" altLang="zh-CN" dirty="0">
                <a:solidFill>
                  <a:schemeClr val="tx1"/>
                </a:solidFill>
              </a:rPr>
              <a:t>（构造到达一个顶点的最短距离）</a:t>
            </a:r>
          </a:p>
          <a:p>
            <a:r>
              <a:rPr lang="en-US" altLang="zh-CN" dirty="0">
                <a:solidFill>
                  <a:schemeClr val="tx1"/>
                </a:solidFill>
              </a:rPr>
              <a:t>    </a:t>
            </a:r>
            <a:r>
              <a:rPr lang="en-US" altLang="zh-CN" b="1" dirty="0">
                <a:solidFill>
                  <a:schemeClr val="tx1"/>
                </a:solidFill>
              </a:rPr>
              <a:t>if </a:t>
            </a:r>
            <a:r>
              <a:rPr lang="zh-CN" altLang="zh-CN" dirty="0">
                <a:solidFill>
                  <a:schemeClr val="tx1"/>
                </a:solidFill>
              </a:rPr>
              <a:t>顶点</a:t>
            </a:r>
            <a:r>
              <a:rPr lang="en-US" altLang="zh-CN" i="1" dirty="0">
                <a:solidFill>
                  <a:schemeClr val="tx1"/>
                </a:solidFill>
              </a:rPr>
              <a:t>T </a:t>
            </a:r>
            <a:r>
              <a:rPr lang="zh-CN" altLang="zh-CN" dirty="0">
                <a:solidFill>
                  <a:schemeClr val="tx1"/>
                </a:solidFill>
              </a:rPr>
              <a:t>属于￡</a:t>
            </a:r>
          </a:p>
          <a:p>
            <a:r>
              <a:rPr lang="en-US" altLang="zh-CN" dirty="0">
                <a:solidFill>
                  <a:schemeClr val="tx1"/>
                </a:solidFill>
              </a:rPr>
              <a:t>        </a:t>
            </a:r>
            <a:r>
              <a:rPr lang="en-US" altLang="zh-CN" i="1" dirty="0">
                <a:solidFill>
                  <a:schemeClr val="tx1"/>
                </a:solidFill>
              </a:rPr>
              <a:t>T </a:t>
            </a:r>
            <a:r>
              <a:rPr lang="zh-CN" altLang="zh-CN" dirty="0">
                <a:solidFill>
                  <a:schemeClr val="tx1"/>
                </a:solidFill>
              </a:rPr>
              <a:t>上的标记是从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的距离。沿着下列序列的逆序就构成从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的一条</a:t>
            </a:r>
          </a:p>
          <a:p>
            <a:r>
              <a:rPr lang="zh-CN" altLang="zh-CN" dirty="0">
                <a:solidFill>
                  <a:schemeClr val="tx1"/>
                </a:solidFill>
              </a:rPr>
              <a:t>最短距离：</a:t>
            </a:r>
            <a:r>
              <a:rPr lang="en-US" altLang="zh-CN" i="1" dirty="0">
                <a:solidFill>
                  <a:schemeClr val="tx1"/>
                </a:solidFill>
              </a:rPr>
              <a:t>T</a:t>
            </a:r>
            <a:r>
              <a:rPr lang="zh-CN" altLang="zh-CN" dirty="0">
                <a:solidFill>
                  <a:schemeClr val="tx1"/>
                </a:solidFill>
              </a:rPr>
              <a:t>，</a:t>
            </a:r>
            <a:r>
              <a:rPr lang="en-US" altLang="zh-CN" i="1" dirty="0">
                <a:solidFill>
                  <a:schemeClr val="tx1"/>
                </a:solidFill>
              </a:rPr>
              <a:t>T </a:t>
            </a:r>
            <a:r>
              <a:rPr lang="zh-CN" altLang="zh-CN" dirty="0">
                <a:solidFill>
                  <a:schemeClr val="tx1"/>
                </a:solidFill>
              </a:rPr>
              <a:t>的前驱，</a:t>
            </a:r>
            <a:r>
              <a:rPr lang="en-US" altLang="zh-CN" i="1" dirty="0">
                <a:solidFill>
                  <a:schemeClr val="tx1"/>
                </a:solidFill>
              </a:rPr>
              <a:t>T </a:t>
            </a:r>
            <a:r>
              <a:rPr lang="zh-CN" altLang="zh-CN" dirty="0">
                <a:solidFill>
                  <a:schemeClr val="tx1"/>
                </a:solidFill>
              </a:rPr>
              <a:t>的前驱的前驱，</a:t>
            </a:r>
            <a:r>
              <a:rPr lang="en-US" altLang="zh-CN" dirty="0">
                <a:solidFill>
                  <a:schemeClr val="tx1"/>
                </a:solidFill>
              </a:rPr>
              <a:t>...</a:t>
            </a:r>
            <a:r>
              <a:rPr lang="zh-CN" altLang="zh-CN" dirty="0">
                <a:solidFill>
                  <a:schemeClr val="tx1"/>
                </a:solidFill>
              </a:rPr>
              <a:t>，直到</a:t>
            </a:r>
            <a:r>
              <a:rPr lang="en-US" altLang="zh-CN" i="1" dirty="0">
                <a:solidFill>
                  <a:schemeClr val="tx1"/>
                </a:solidFill>
              </a:rPr>
              <a:t>S</a:t>
            </a:r>
            <a:endParaRPr lang="zh-CN" altLang="zh-CN" dirty="0">
              <a:solidFill>
                <a:schemeClr val="tx1"/>
              </a:solidFill>
            </a:endParaRPr>
          </a:p>
          <a:p>
            <a:r>
              <a:rPr lang="en-US" altLang="zh-CN" dirty="0">
                <a:solidFill>
                  <a:schemeClr val="tx1"/>
                </a:solidFill>
              </a:rPr>
              <a:t>    </a:t>
            </a:r>
            <a:r>
              <a:rPr lang="en-US" altLang="zh-CN" b="1" dirty="0">
                <a:solidFill>
                  <a:schemeClr val="tx1"/>
                </a:solidFill>
              </a:rPr>
              <a:t>otherwise </a:t>
            </a:r>
            <a:endParaRPr lang="zh-CN" altLang="zh-CN" dirty="0">
              <a:solidFill>
                <a:schemeClr val="tx1"/>
              </a:solidFill>
            </a:endParaRPr>
          </a:p>
          <a:p>
            <a:r>
              <a:rPr lang="en-US" altLang="zh-CN" dirty="0">
                <a:solidFill>
                  <a:schemeClr val="tx1"/>
                </a:solidFill>
              </a:rPr>
              <a:t>        </a:t>
            </a:r>
            <a:r>
              <a:rPr lang="zh-CN" altLang="zh-CN" dirty="0">
                <a:solidFill>
                  <a:schemeClr val="tx1"/>
                </a:solidFill>
              </a:rPr>
              <a:t>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不存在通路</a:t>
            </a:r>
          </a:p>
          <a:p>
            <a:r>
              <a:rPr lang="en-US" altLang="zh-CN" dirty="0">
                <a:solidFill>
                  <a:schemeClr val="tx1"/>
                </a:solidFill>
              </a:rPr>
              <a:t>    </a:t>
            </a:r>
            <a:r>
              <a:rPr lang="en-US" altLang="zh-CN" b="1" dirty="0">
                <a:solidFill>
                  <a:schemeClr val="tx1"/>
                </a:solidFill>
              </a:rPr>
              <a:t>endif</a:t>
            </a:r>
            <a:endParaRPr lang="zh-CN" altLang="en-US" dirty="0">
              <a:solidFill>
                <a:schemeClr val="tx1"/>
              </a:solidFill>
            </a:endParaRPr>
          </a:p>
        </p:txBody>
      </p:sp>
      <p:pic>
        <p:nvPicPr>
          <p:cNvPr id="6" name="图片 5">
            <a:extLst>
              <a:ext uri="{FF2B5EF4-FFF2-40B4-BE49-F238E27FC236}">
                <a16:creationId xmlns:a16="http://schemas.microsoft.com/office/drawing/2014/main" id="{385EDD11-6EAE-43C7-A280-6C49CEECF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4" y="4077072"/>
            <a:ext cx="6552728" cy="263141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9938" y="1125538"/>
            <a:ext cx="10871200" cy="5287962"/>
          </a:xfrm>
        </p:spPr>
        <p:txBody>
          <a:bodyPr/>
          <a:lstStyle/>
          <a:p>
            <a:r>
              <a:rPr lang="en-US" altLang="zh-CN" dirty="0">
                <a:solidFill>
                  <a:schemeClr val="tx1"/>
                </a:solidFill>
              </a:rPr>
              <a:t>       </a:t>
            </a:r>
            <a:r>
              <a:rPr lang="zh-CN" altLang="zh-CN" dirty="0">
                <a:solidFill>
                  <a:schemeClr val="tx1"/>
                </a:solidFill>
              </a:rPr>
              <a:t>可以证明，通过广度优先搜索算法给每个顶点做标记，每个</a:t>
            </a:r>
            <a:r>
              <a:rPr lang="zh-CN" altLang="en-US" dirty="0">
                <a:solidFill>
                  <a:schemeClr val="tx1"/>
                </a:solidFill>
              </a:rPr>
              <a:t>顶点</a:t>
            </a:r>
            <a:r>
              <a:rPr lang="zh-CN" altLang="zh-CN" dirty="0">
                <a:solidFill>
                  <a:schemeClr val="tx1"/>
                </a:solidFill>
              </a:rPr>
              <a:t>上的标记就是从</a:t>
            </a:r>
            <a:r>
              <a:rPr lang="en-US" altLang="zh-CN" i="1" dirty="0">
                <a:solidFill>
                  <a:schemeClr val="tx1"/>
                </a:solidFill>
              </a:rPr>
              <a:t>S </a:t>
            </a:r>
            <a:r>
              <a:rPr lang="zh-CN" altLang="zh-CN" dirty="0">
                <a:solidFill>
                  <a:schemeClr val="tx1"/>
                </a:solidFill>
              </a:rPr>
              <a:t>到该顶点的距离。</a:t>
            </a:r>
          </a:p>
          <a:p>
            <a:r>
              <a:rPr lang="en-US" altLang="zh-CN" dirty="0">
                <a:solidFill>
                  <a:schemeClr val="tx1"/>
                </a:solidFill>
              </a:rPr>
              <a:t>      </a:t>
            </a:r>
            <a:r>
              <a:rPr lang="zh-CN" altLang="zh-CN" dirty="0">
                <a:solidFill>
                  <a:schemeClr val="tx1"/>
                </a:solidFill>
              </a:rPr>
              <a:t>把对顶点做标记和利用一条边寻找相邻顶点看做是基本操作，可以分析这个算法的时间复杂性。对一个有</a:t>
            </a:r>
            <a:r>
              <a:rPr lang="en-US" altLang="zh-CN" i="1" dirty="0">
                <a:solidFill>
                  <a:schemeClr val="tx1"/>
                </a:solidFill>
              </a:rPr>
              <a:t>p </a:t>
            </a:r>
            <a:r>
              <a:rPr lang="zh-CN" altLang="zh-CN" dirty="0">
                <a:solidFill>
                  <a:schemeClr val="tx1"/>
                </a:solidFill>
              </a:rPr>
              <a:t>个顶点和</a:t>
            </a:r>
            <a:r>
              <a:rPr lang="en-US" altLang="zh-CN" i="1" dirty="0">
                <a:solidFill>
                  <a:schemeClr val="tx1"/>
                </a:solidFill>
              </a:rPr>
              <a:t>q </a:t>
            </a:r>
            <a:r>
              <a:rPr lang="zh-CN" altLang="zh-CN" dirty="0">
                <a:solidFill>
                  <a:schemeClr val="tx1"/>
                </a:solidFill>
              </a:rPr>
              <a:t>条边的图，对每个顶点恰好做一个标记，并且每条边在寻找相邻顶点时至多用到一次，因此最多需要</a:t>
            </a:r>
            <a:r>
              <a:rPr lang="en-US" altLang="zh-CN" i="1" dirty="0">
                <a:solidFill>
                  <a:schemeClr val="tx1"/>
                </a:solidFill>
              </a:rPr>
              <a:t>p</a:t>
            </a:r>
            <a:r>
              <a:rPr lang="en-US" altLang="zh-CN" dirty="0">
                <a:solidFill>
                  <a:schemeClr val="tx1"/>
                </a:solidFill>
              </a:rPr>
              <a:t>+</a:t>
            </a:r>
            <a:r>
              <a:rPr lang="en-US" altLang="zh-CN" i="1" dirty="0">
                <a:solidFill>
                  <a:schemeClr val="tx1"/>
                </a:solidFill>
              </a:rPr>
              <a:t>q </a:t>
            </a:r>
            <a:r>
              <a:rPr lang="zh-CN" altLang="zh-CN" dirty="0">
                <a:solidFill>
                  <a:schemeClr val="tx1"/>
                </a:solidFill>
              </a:rPr>
              <a:t>次基本操作。而由于</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       </a:t>
            </a:r>
            <a:r>
              <a:rPr lang="zh-CN" altLang="zh-CN" dirty="0">
                <a:solidFill>
                  <a:schemeClr val="tx1"/>
                </a:solidFill>
              </a:rPr>
              <a:t>所以这个算法至多是</a:t>
            </a:r>
            <a:r>
              <a:rPr lang="en-US" altLang="zh-CN" dirty="0">
                <a:solidFill>
                  <a:schemeClr val="tx1"/>
                </a:solidFill>
              </a:rPr>
              <a:t> </a:t>
            </a:r>
            <a:r>
              <a:rPr lang="en-US" altLang="zh-CN" i="1" dirty="0">
                <a:solidFill>
                  <a:schemeClr val="tx1"/>
                </a:solidFill>
              </a:rPr>
              <a:t>p </a:t>
            </a:r>
            <a:r>
              <a:rPr lang="en-US" altLang="zh-CN" i="1" baseline="30000" dirty="0">
                <a:solidFill>
                  <a:schemeClr val="tx1"/>
                </a:solidFill>
              </a:rPr>
              <a:t>2 </a:t>
            </a:r>
            <a:r>
              <a:rPr lang="zh-CN" altLang="zh-CN" dirty="0">
                <a:solidFill>
                  <a:schemeClr val="tx1"/>
                </a:solidFill>
              </a:rPr>
              <a:t>阶的。</a:t>
            </a:r>
          </a:p>
          <a:p>
            <a:endParaRPr lang="zh-CN" altLang="zh-CN" dirty="0"/>
          </a:p>
          <a:p>
            <a:endParaRPr lang="zh-CN" altLang="en-US" dirty="0"/>
          </a:p>
        </p:txBody>
      </p:sp>
      <p:sp>
        <p:nvSpPr>
          <p:cNvPr id="60313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03137" name="Object 1"/>
          <p:cNvGraphicFramePr>
            <a:graphicFrameLocks noChangeAspect="1"/>
          </p:cNvGraphicFramePr>
          <p:nvPr>
            <p:extLst>
              <p:ext uri="{D42A27DB-BD31-4B8C-83A1-F6EECF244321}">
                <p14:modId xmlns:p14="http://schemas.microsoft.com/office/powerpoint/2010/main" val="2753748940"/>
              </p:ext>
            </p:extLst>
          </p:nvPr>
        </p:nvGraphicFramePr>
        <p:xfrm>
          <a:off x="4007768" y="3429000"/>
          <a:ext cx="4191915" cy="548680"/>
        </p:xfrm>
        <a:graphic>
          <a:graphicData uri="http://schemas.openxmlformats.org/presentationml/2006/ole">
            <mc:AlternateContent xmlns:mc="http://schemas.openxmlformats.org/markup-compatibility/2006">
              <mc:Choice xmlns:v="urn:schemas-microsoft-com:vml" Requires="v">
                <p:oleObj spid="_x0000_s603865" r:id="rId3" imgW="1816100" imgH="241300" progId="Equation.DSMT4">
                  <p:embed/>
                </p:oleObj>
              </mc:Choice>
              <mc:Fallback>
                <p:oleObj r:id="rId3" imgW="1816100" imgH="2413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768" y="3429000"/>
                        <a:ext cx="4191915" cy="548680"/>
                      </a:xfrm>
                      <a:prstGeom prst="rect">
                        <a:avLst/>
                      </a:prstGeom>
                      <a:noFill/>
                    </p:spPr>
                  </p:pic>
                </p:oleObj>
              </mc:Fallback>
            </mc:AlternateContent>
          </a:graphicData>
        </a:graphic>
      </p:graphicFrame>
      <p:pic>
        <p:nvPicPr>
          <p:cNvPr id="603142" name="Picture 6" descr="C:\Program Files\Microsoft Office\MEDIA\CAGCAT10\j030125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52384" y="4581128"/>
            <a:ext cx="2160240" cy="18482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5400" y="693068"/>
            <a:ext cx="10871200" cy="2375892"/>
          </a:xfrm>
        </p:spPr>
        <p:txBody>
          <a:bodyPr/>
          <a:lstStyle/>
          <a:p>
            <a:r>
              <a:rPr lang="en-US" altLang="zh-CN" b="1" u="sng" dirty="0">
                <a:solidFill>
                  <a:srgbClr val="00B050"/>
                </a:solidFill>
              </a:rPr>
              <a:t>5.4.2  Dijkstra</a:t>
            </a:r>
            <a:r>
              <a:rPr lang="zh-CN" altLang="zh-CN" b="1" u="sng" dirty="0">
                <a:solidFill>
                  <a:srgbClr val="00B050"/>
                </a:solidFill>
              </a:rPr>
              <a:t>算法</a:t>
            </a:r>
            <a:r>
              <a:rPr lang="en-US" altLang="zh-CN" b="1" u="sng" dirty="0">
                <a:solidFill>
                  <a:srgbClr val="00B050"/>
                </a:solidFill>
              </a:rPr>
              <a:t>(</a:t>
            </a:r>
            <a:r>
              <a:rPr lang="zh-CN" altLang="en-US" b="1" u="sng" dirty="0">
                <a:solidFill>
                  <a:srgbClr val="00B050"/>
                </a:solidFill>
              </a:rPr>
              <a:t>迪杰斯特拉算法</a:t>
            </a:r>
            <a:r>
              <a:rPr lang="en-US" altLang="zh-CN" b="1" dirty="0">
                <a:solidFill>
                  <a:srgbClr val="00B050"/>
                </a:solidFill>
              </a:rPr>
              <a:t>)——</a:t>
            </a:r>
            <a:r>
              <a:rPr lang="zh-CN" altLang="en-US" b="1" dirty="0">
                <a:solidFill>
                  <a:srgbClr val="00B050"/>
                </a:solidFill>
              </a:rPr>
              <a:t>单源最短路径问题</a:t>
            </a:r>
            <a:endParaRPr lang="zh-CN" altLang="zh-CN" b="1" dirty="0">
              <a:solidFill>
                <a:srgbClr val="00B050"/>
              </a:solidFill>
            </a:endParaRPr>
          </a:p>
          <a:p>
            <a:r>
              <a:rPr lang="en-US" altLang="zh-CN" dirty="0">
                <a:solidFill>
                  <a:schemeClr val="tx1"/>
                </a:solidFill>
              </a:rPr>
              <a:t>       </a:t>
            </a:r>
            <a:r>
              <a:rPr lang="zh-CN" altLang="zh-CN" dirty="0">
                <a:solidFill>
                  <a:schemeClr val="tx1"/>
                </a:solidFill>
              </a:rPr>
              <a:t>在许多应用中，需要在赋权图中寻找权最小的通路。</a:t>
            </a:r>
            <a:r>
              <a:rPr lang="zh-CN" altLang="zh-CN" u="sng" dirty="0">
                <a:solidFill>
                  <a:srgbClr val="FF0000"/>
                </a:solidFill>
              </a:rPr>
              <a:t>两个顶点之间权最小的通路</a:t>
            </a:r>
            <a:r>
              <a:rPr lang="zh-CN" altLang="zh-CN" dirty="0">
                <a:solidFill>
                  <a:schemeClr val="tx1"/>
                </a:solidFill>
              </a:rPr>
              <a:t>也称为最短通路，这条通路的权也称为这两个顶点之间的距离。</a:t>
            </a:r>
          </a:p>
          <a:p>
            <a:r>
              <a:rPr lang="en-US" altLang="zh-CN" dirty="0">
                <a:solidFill>
                  <a:schemeClr val="tx1"/>
                </a:solidFill>
              </a:rPr>
              <a:t>       </a:t>
            </a:r>
            <a:r>
              <a:rPr lang="zh-CN" altLang="zh-CN" dirty="0">
                <a:solidFill>
                  <a:schemeClr val="tx1"/>
                </a:solidFill>
              </a:rPr>
              <a:t>然而，并不一定都会存在权最小的通路。例如，当图中存在权为负数的情况时，最小通路就可能不存在。</a:t>
            </a:r>
          </a:p>
          <a:p>
            <a:endParaRPr lang="zh-CN" altLang="en-US" dirty="0"/>
          </a:p>
        </p:txBody>
      </p:sp>
      <p:pic>
        <p:nvPicPr>
          <p:cNvPr id="693250" name="Picture 2" descr="C:\Program Files\Microsoft Office\MEDIA\CAGCAT10\j03052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5920" y="4581128"/>
            <a:ext cx="1138428"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67408" y="692696"/>
            <a:ext cx="6048672" cy="5256212"/>
          </a:xfrm>
        </p:spPr>
        <p:txBody>
          <a:bodyPr/>
          <a:lstStyle/>
          <a:p>
            <a:r>
              <a:rPr lang="zh-CN" altLang="zh-CN" b="1" dirty="0">
                <a:solidFill>
                  <a:srgbClr val="C00000"/>
                </a:solidFill>
              </a:rPr>
              <a:t>例</a:t>
            </a:r>
            <a:r>
              <a:rPr lang="en-US" altLang="zh-CN" b="1" dirty="0">
                <a:solidFill>
                  <a:srgbClr val="C00000"/>
                </a:solidFill>
              </a:rPr>
              <a:t>5.22  </a:t>
            </a:r>
            <a:r>
              <a:rPr lang="zh-CN" altLang="zh-CN" b="1" dirty="0">
                <a:solidFill>
                  <a:srgbClr val="C00000"/>
                </a:solidFill>
              </a:rPr>
              <a:t>如图</a:t>
            </a:r>
            <a:r>
              <a:rPr lang="en-US" altLang="zh-CN" b="1" dirty="0">
                <a:solidFill>
                  <a:srgbClr val="C00000"/>
                </a:solidFill>
              </a:rPr>
              <a:t>5.20</a:t>
            </a:r>
            <a:r>
              <a:rPr lang="zh-CN" altLang="zh-CN" b="1" dirty="0">
                <a:solidFill>
                  <a:srgbClr val="C00000"/>
                </a:solidFill>
              </a:rPr>
              <a:t>所示，通路</a:t>
            </a:r>
            <a:r>
              <a:rPr lang="en-US" altLang="zh-CN" b="1" dirty="0">
                <a:solidFill>
                  <a:srgbClr val="C00000"/>
                </a:solidFill>
              </a:rPr>
              <a:t>(</a:t>
            </a:r>
            <a:r>
              <a:rPr lang="en-US" altLang="zh-CN" b="1" i="1" dirty="0">
                <a:solidFill>
                  <a:srgbClr val="C00000"/>
                </a:solidFill>
              </a:rPr>
              <a:t>A</a:t>
            </a:r>
            <a:r>
              <a:rPr lang="zh-CN" altLang="zh-CN" b="1" dirty="0">
                <a:solidFill>
                  <a:srgbClr val="C00000"/>
                </a:solidFill>
              </a:rPr>
              <a:t>，</a:t>
            </a:r>
            <a:r>
              <a:rPr lang="en-US" altLang="zh-CN" b="1" i="1" dirty="0">
                <a:solidFill>
                  <a:srgbClr val="C00000"/>
                </a:solidFill>
              </a:rPr>
              <a:t>B</a:t>
            </a:r>
            <a:r>
              <a:rPr lang="zh-CN" altLang="zh-CN" b="1" dirty="0">
                <a:solidFill>
                  <a:srgbClr val="C00000"/>
                </a:solidFill>
              </a:rPr>
              <a:t>，</a:t>
            </a:r>
            <a:r>
              <a:rPr lang="en-US" altLang="zh-CN" b="1" i="1" dirty="0">
                <a:solidFill>
                  <a:srgbClr val="C00000"/>
                </a:solidFill>
              </a:rPr>
              <a:t>D</a:t>
            </a:r>
            <a:r>
              <a:rPr lang="zh-CN" altLang="zh-CN" b="1" dirty="0">
                <a:solidFill>
                  <a:srgbClr val="C00000"/>
                </a:solidFill>
              </a:rPr>
              <a:t>，</a:t>
            </a:r>
            <a:r>
              <a:rPr lang="en-US" altLang="zh-CN" b="1" i="1" dirty="0">
                <a:solidFill>
                  <a:srgbClr val="C00000"/>
                </a:solidFill>
              </a:rPr>
              <a:t>E </a:t>
            </a:r>
            <a:r>
              <a:rPr lang="en-US" altLang="zh-CN" b="1" dirty="0">
                <a:solidFill>
                  <a:srgbClr val="C00000"/>
                </a:solidFill>
              </a:rPr>
              <a:t>)</a:t>
            </a:r>
            <a:r>
              <a:rPr lang="zh-CN" altLang="zh-CN" b="1" dirty="0">
                <a:solidFill>
                  <a:srgbClr val="C00000"/>
                </a:solidFill>
              </a:rPr>
              <a:t>的权为</a:t>
            </a:r>
            <a:r>
              <a:rPr lang="en-US" altLang="zh-CN" b="1" dirty="0">
                <a:solidFill>
                  <a:srgbClr val="C00000"/>
                </a:solidFill>
              </a:rPr>
              <a:t>2</a:t>
            </a:r>
            <a:r>
              <a:rPr lang="zh-CN" altLang="zh-CN" b="1" dirty="0">
                <a:solidFill>
                  <a:srgbClr val="C00000"/>
                </a:solidFill>
              </a:rPr>
              <a:t>，而通路</a:t>
            </a:r>
            <a:r>
              <a:rPr lang="en-US" altLang="zh-CN" b="1" dirty="0">
                <a:solidFill>
                  <a:srgbClr val="C00000"/>
                </a:solidFill>
              </a:rPr>
              <a:t>(</a:t>
            </a:r>
            <a:r>
              <a:rPr lang="en-US" altLang="zh-CN" b="1" i="1" dirty="0">
                <a:solidFill>
                  <a:srgbClr val="C00000"/>
                </a:solidFill>
              </a:rPr>
              <a:t>A</a:t>
            </a:r>
            <a:r>
              <a:rPr lang="zh-CN" altLang="zh-CN" b="1" dirty="0">
                <a:solidFill>
                  <a:srgbClr val="C00000"/>
                </a:solidFill>
              </a:rPr>
              <a:t>，</a:t>
            </a:r>
            <a:r>
              <a:rPr lang="en-US" altLang="zh-CN" b="1" i="1" dirty="0">
                <a:solidFill>
                  <a:srgbClr val="C00000"/>
                </a:solidFill>
              </a:rPr>
              <a:t>B</a:t>
            </a:r>
            <a:r>
              <a:rPr lang="zh-CN" altLang="zh-CN" b="1" dirty="0">
                <a:solidFill>
                  <a:srgbClr val="C00000"/>
                </a:solidFill>
              </a:rPr>
              <a:t>，</a:t>
            </a:r>
            <a:r>
              <a:rPr lang="en-US" altLang="zh-CN" b="1" i="1" dirty="0">
                <a:solidFill>
                  <a:srgbClr val="C00000"/>
                </a:solidFill>
              </a:rPr>
              <a:t>D</a:t>
            </a:r>
            <a:r>
              <a:rPr lang="zh-CN" altLang="zh-CN" b="1" dirty="0">
                <a:solidFill>
                  <a:srgbClr val="C00000"/>
                </a:solidFill>
              </a:rPr>
              <a:t>，</a:t>
            </a:r>
            <a:r>
              <a:rPr lang="en-US" altLang="zh-CN" b="1" i="1" dirty="0">
                <a:solidFill>
                  <a:srgbClr val="C00000"/>
                </a:solidFill>
              </a:rPr>
              <a:t>C</a:t>
            </a:r>
            <a:r>
              <a:rPr lang="zh-CN" altLang="zh-CN" b="1" dirty="0">
                <a:solidFill>
                  <a:srgbClr val="C00000"/>
                </a:solidFill>
              </a:rPr>
              <a:t>，</a:t>
            </a:r>
            <a:r>
              <a:rPr lang="en-US" altLang="zh-CN" b="1" i="1" dirty="0">
                <a:solidFill>
                  <a:srgbClr val="C00000"/>
                </a:solidFill>
              </a:rPr>
              <a:t>B</a:t>
            </a:r>
            <a:r>
              <a:rPr lang="zh-CN" altLang="zh-CN" b="1" dirty="0">
                <a:solidFill>
                  <a:srgbClr val="C00000"/>
                </a:solidFill>
              </a:rPr>
              <a:t>，</a:t>
            </a:r>
            <a:r>
              <a:rPr lang="en-US" altLang="zh-CN" b="1" i="1" dirty="0">
                <a:solidFill>
                  <a:srgbClr val="C00000"/>
                </a:solidFill>
              </a:rPr>
              <a:t>D</a:t>
            </a:r>
            <a:r>
              <a:rPr lang="zh-CN" altLang="zh-CN" b="1" dirty="0">
                <a:solidFill>
                  <a:srgbClr val="C00000"/>
                </a:solidFill>
              </a:rPr>
              <a:t>，</a:t>
            </a:r>
            <a:r>
              <a:rPr lang="en-US" altLang="zh-CN" b="1" i="1" dirty="0">
                <a:solidFill>
                  <a:srgbClr val="C00000"/>
                </a:solidFill>
              </a:rPr>
              <a:t>E </a:t>
            </a:r>
            <a:r>
              <a:rPr lang="en-US" altLang="zh-CN" b="1" dirty="0">
                <a:solidFill>
                  <a:srgbClr val="C00000"/>
                </a:solidFill>
              </a:rPr>
              <a:t>)</a:t>
            </a:r>
            <a:r>
              <a:rPr lang="zh-CN" altLang="zh-CN" b="1" dirty="0">
                <a:solidFill>
                  <a:srgbClr val="C00000"/>
                </a:solidFill>
              </a:rPr>
              <a:t>的权为</a:t>
            </a:r>
            <a:r>
              <a:rPr lang="en-US" altLang="zh-CN" b="1" dirty="0">
                <a:solidFill>
                  <a:srgbClr val="C00000"/>
                </a:solidFill>
              </a:rPr>
              <a:t>−2</a:t>
            </a:r>
            <a:r>
              <a:rPr lang="zh-CN" altLang="zh-CN" b="1" dirty="0">
                <a:solidFill>
                  <a:srgbClr val="C00000"/>
                </a:solidFill>
              </a:rPr>
              <a:t>，比第一条通路的权小。注意，如果在</a:t>
            </a:r>
            <a:r>
              <a:rPr lang="en-US" altLang="zh-CN" b="1" i="1" dirty="0">
                <a:solidFill>
                  <a:srgbClr val="C00000"/>
                </a:solidFill>
              </a:rPr>
              <a:t>A </a:t>
            </a:r>
            <a:r>
              <a:rPr lang="zh-CN" altLang="zh-CN" b="1" dirty="0">
                <a:solidFill>
                  <a:srgbClr val="C00000"/>
                </a:solidFill>
              </a:rPr>
              <a:t>到</a:t>
            </a:r>
            <a:r>
              <a:rPr lang="en-US" altLang="zh-CN" b="1" i="1" dirty="0">
                <a:solidFill>
                  <a:srgbClr val="C00000"/>
                </a:solidFill>
              </a:rPr>
              <a:t>E </a:t>
            </a:r>
            <a:r>
              <a:rPr lang="zh-CN" altLang="zh-CN" b="1" dirty="0">
                <a:solidFill>
                  <a:srgbClr val="C00000"/>
                </a:solidFill>
              </a:rPr>
              <a:t>的通路上重复回路</a:t>
            </a:r>
            <a:r>
              <a:rPr lang="en-US" altLang="zh-CN" b="1" dirty="0">
                <a:solidFill>
                  <a:srgbClr val="C00000"/>
                </a:solidFill>
              </a:rPr>
              <a:t>(</a:t>
            </a:r>
            <a:r>
              <a:rPr lang="en-US" altLang="zh-CN" b="1" i="1" dirty="0">
                <a:solidFill>
                  <a:srgbClr val="C00000"/>
                </a:solidFill>
              </a:rPr>
              <a:t>B</a:t>
            </a:r>
            <a:r>
              <a:rPr lang="zh-CN" altLang="zh-CN" b="1" dirty="0">
                <a:solidFill>
                  <a:srgbClr val="C00000"/>
                </a:solidFill>
              </a:rPr>
              <a:t>，</a:t>
            </a:r>
            <a:r>
              <a:rPr lang="en-US" altLang="zh-CN" b="1" i="1" dirty="0">
                <a:solidFill>
                  <a:srgbClr val="C00000"/>
                </a:solidFill>
              </a:rPr>
              <a:t>D</a:t>
            </a:r>
            <a:r>
              <a:rPr lang="zh-CN" altLang="zh-CN" b="1" dirty="0">
                <a:solidFill>
                  <a:srgbClr val="C00000"/>
                </a:solidFill>
              </a:rPr>
              <a:t>，</a:t>
            </a:r>
            <a:r>
              <a:rPr lang="en-US" altLang="zh-CN" b="1" i="1" dirty="0">
                <a:solidFill>
                  <a:srgbClr val="C00000"/>
                </a:solidFill>
              </a:rPr>
              <a:t>C</a:t>
            </a:r>
            <a:r>
              <a:rPr lang="zh-CN" altLang="zh-CN" b="1" dirty="0">
                <a:solidFill>
                  <a:srgbClr val="C00000"/>
                </a:solidFill>
              </a:rPr>
              <a:t>，</a:t>
            </a:r>
            <a:r>
              <a:rPr lang="en-US" altLang="zh-CN" b="1" i="1" dirty="0">
                <a:solidFill>
                  <a:srgbClr val="C00000"/>
                </a:solidFill>
              </a:rPr>
              <a:t>D </a:t>
            </a:r>
            <a:r>
              <a:rPr lang="en-US" altLang="zh-CN" b="1" dirty="0">
                <a:solidFill>
                  <a:srgbClr val="C00000"/>
                </a:solidFill>
              </a:rPr>
              <a:t>)</a:t>
            </a:r>
            <a:r>
              <a:rPr lang="zh-CN" altLang="zh-CN" b="1" dirty="0">
                <a:solidFill>
                  <a:srgbClr val="C00000"/>
                </a:solidFill>
              </a:rPr>
              <a:t>，那么通路</a:t>
            </a:r>
            <a:r>
              <a:rPr lang="en-US" altLang="zh-CN" b="1" dirty="0">
                <a:solidFill>
                  <a:srgbClr val="C00000"/>
                </a:solidFill>
              </a:rPr>
              <a:t>(</a:t>
            </a:r>
            <a:r>
              <a:rPr lang="en-US" altLang="zh-CN" b="1" i="1" dirty="0">
                <a:solidFill>
                  <a:srgbClr val="C00000"/>
                </a:solidFill>
              </a:rPr>
              <a:t>A−E </a:t>
            </a:r>
            <a:r>
              <a:rPr lang="en-US" altLang="zh-CN" b="1" dirty="0">
                <a:solidFill>
                  <a:srgbClr val="C00000"/>
                </a:solidFill>
              </a:rPr>
              <a:t>)</a:t>
            </a:r>
            <a:r>
              <a:rPr lang="zh-CN" altLang="zh-CN" b="1" dirty="0">
                <a:solidFill>
                  <a:srgbClr val="C00000"/>
                </a:solidFill>
              </a:rPr>
              <a:t>的权就将变得越来越小。所以，在</a:t>
            </a:r>
            <a:r>
              <a:rPr lang="en-US" altLang="zh-CN" b="1" i="1" dirty="0">
                <a:solidFill>
                  <a:srgbClr val="C00000"/>
                </a:solidFill>
              </a:rPr>
              <a:t>A </a:t>
            </a:r>
            <a:r>
              <a:rPr lang="zh-CN" altLang="zh-CN" b="1" dirty="0">
                <a:solidFill>
                  <a:srgbClr val="C00000"/>
                </a:solidFill>
              </a:rPr>
              <a:t>和</a:t>
            </a:r>
            <a:r>
              <a:rPr lang="en-US" altLang="zh-CN" b="1" i="1" dirty="0">
                <a:solidFill>
                  <a:srgbClr val="C00000"/>
                </a:solidFill>
              </a:rPr>
              <a:t>E </a:t>
            </a:r>
            <a:r>
              <a:rPr lang="zh-CN" altLang="zh-CN" b="1" dirty="0">
                <a:solidFill>
                  <a:srgbClr val="C00000"/>
                </a:solidFill>
              </a:rPr>
              <a:t>之间没有权最小的通路。</a:t>
            </a:r>
            <a:endParaRPr lang="en-US" altLang="zh-CN" b="1" dirty="0">
              <a:solidFill>
                <a:srgbClr val="C00000"/>
              </a:solidFill>
            </a:endParaRPr>
          </a:p>
          <a:p>
            <a:r>
              <a:rPr lang="en-US" altLang="zh-CN" dirty="0">
                <a:solidFill>
                  <a:schemeClr val="tx1"/>
                </a:solidFill>
              </a:rPr>
              <a:t>       </a:t>
            </a:r>
            <a:r>
              <a:rPr lang="zh-CN" altLang="zh-CN" dirty="0">
                <a:solidFill>
                  <a:schemeClr val="tx1"/>
                </a:solidFill>
              </a:rPr>
              <a:t>因此，除非明确地指明，本书假设赋权图没有权为负数的情况。如果两个顶点之间有通路，这个假设保证了它们之间存在权最小的通路。另外，可以假定权最小的通路是基本通路，因为权为零的回路在最短通路存在中没有意义。</a:t>
            </a:r>
          </a:p>
        </p:txBody>
      </p:sp>
      <p:pic>
        <p:nvPicPr>
          <p:cNvPr id="601089" name="Picture 1" descr="5d20"/>
          <p:cNvPicPr>
            <a:picLocks noChangeArrowheads="1"/>
          </p:cNvPicPr>
          <p:nvPr/>
        </p:nvPicPr>
        <p:blipFill>
          <a:blip r:embed="rId2" cstate="print"/>
          <a:srcRect t="6584"/>
          <a:stretch>
            <a:fillRect/>
          </a:stretch>
        </p:blipFill>
        <p:spPr bwMode="auto">
          <a:xfrm>
            <a:off x="6888088" y="1555998"/>
            <a:ext cx="4896544" cy="3168352"/>
          </a:xfrm>
          <a:prstGeom prst="rect">
            <a:avLst/>
          </a:prstGeom>
          <a:noFill/>
          <a:ln w="9525">
            <a:noFill/>
            <a:miter lim="800000"/>
            <a:headEnd/>
            <a:tailEnd/>
          </a:ln>
        </p:spPr>
      </p:pic>
      <p:sp>
        <p:nvSpPr>
          <p:cNvPr id="5" name="矩形 4"/>
          <p:cNvSpPr/>
          <p:nvPr/>
        </p:nvSpPr>
        <p:spPr>
          <a:xfrm>
            <a:off x="8040216" y="4901892"/>
            <a:ext cx="2823210" cy="400110"/>
          </a:xfrm>
          <a:prstGeom prst="rect">
            <a:avLst/>
          </a:prstGeom>
        </p:spPr>
        <p:txBody>
          <a:bodyPr wrap="none">
            <a:spAutoFit/>
          </a:bodyPr>
          <a:lstStyle/>
          <a:p>
            <a:pPr algn="ctr"/>
            <a:r>
              <a:rPr lang="zh-CN" altLang="zh-CN" sz="2000" b="1" dirty="0"/>
              <a:t>图</a:t>
            </a:r>
            <a:r>
              <a:rPr lang="en-US" altLang="zh-CN" sz="2000" b="1" dirty="0"/>
              <a:t>5.20  </a:t>
            </a:r>
            <a:r>
              <a:rPr lang="zh-CN" altLang="zh-CN" sz="2000" b="1" dirty="0"/>
              <a:t>最小通路不存在</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18951" y="332656"/>
            <a:ext cx="10871200" cy="3096344"/>
          </a:xfrm>
        </p:spPr>
        <p:txBody>
          <a:bodyPr/>
          <a:lstStyle/>
          <a:p>
            <a:pPr algn="just">
              <a:lnSpc>
                <a:spcPct val="200000"/>
              </a:lnSpc>
            </a:pPr>
            <a:r>
              <a:rPr lang="en-US" altLang="zh-CN" dirty="0">
                <a:solidFill>
                  <a:schemeClr val="tx1"/>
                </a:solidFill>
              </a:rPr>
              <a:t>      </a:t>
            </a:r>
            <a:r>
              <a:rPr lang="zh-CN" altLang="zh-CN" dirty="0">
                <a:solidFill>
                  <a:schemeClr val="tx1"/>
                </a:solidFill>
              </a:rPr>
              <a:t>有一个计算</a:t>
            </a:r>
            <a:r>
              <a:rPr lang="zh-CN" altLang="zh-CN" u="sng" dirty="0">
                <a:solidFill>
                  <a:srgbClr val="FF0000"/>
                </a:solidFill>
              </a:rPr>
              <a:t>赋权图</a:t>
            </a:r>
            <a:r>
              <a:rPr lang="zh-CN" altLang="zh-CN" dirty="0">
                <a:solidFill>
                  <a:schemeClr val="tx1"/>
                </a:solidFill>
              </a:rPr>
              <a:t>中两顶点</a:t>
            </a:r>
            <a:r>
              <a:rPr lang="en-US" altLang="zh-CN" i="1" dirty="0">
                <a:solidFill>
                  <a:schemeClr val="tx1"/>
                </a:solidFill>
              </a:rPr>
              <a:t>S  </a:t>
            </a:r>
            <a:r>
              <a:rPr lang="zh-CN" altLang="zh-CN" dirty="0">
                <a:solidFill>
                  <a:schemeClr val="tx1"/>
                </a:solidFill>
              </a:rPr>
              <a:t>和</a:t>
            </a:r>
            <a:r>
              <a:rPr lang="en-US" altLang="zh-CN" i="1" dirty="0">
                <a:solidFill>
                  <a:schemeClr val="tx1"/>
                </a:solidFill>
              </a:rPr>
              <a:t>T </a:t>
            </a:r>
            <a:r>
              <a:rPr lang="zh-CN" altLang="zh-CN" dirty="0">
                <a:solidFill>
                  <a:schemeClr val="tx1"/>
                </a:solidFill>
              </a:rPr>
              <a:t>之间距离和最短通路的算法。事实上，这个算法可以同时用来找出</a:t>
            </a:r>
            <a:r>
              <a:rPr lang="en-US" altLang="zh-CN" i="1" dirty="0">
                <a:solidFill>
                  <a:schemeClr val="tx1"/>
                </a:solidFill>
              </a:rPr>
              <a:t>S </a:t>
            </a:r>
            <a:r>
              <a:rPr lang="zh-CN" altLang="zh-CN" dirty="0">
                <a:solidFill>
                  <a:schemeClr val="tx1"/>
                </a:solidFill>
              </a:rPr>
              <a:t>到其他所有各顶点之间的距离和最短通路。这个算法的思想是：先找出距</a:t>
            </a:r>
            <a:r>
              <a:rPr lang="en-US" altLang="zh-CN" i="1" dirty="0">
                <a:solidFill>
                  <a:schemeClr val="tx1"/>
                </a:solidFill>
              </a:rPr>
              <a:t>S </a:t>
            </a:r>
            <a:r>
              <a:rPr lang="zh-CN" altLang="zh-CN" dirty="0">
                <a:solidFill>
                  <a:schemeClr val="tx1"/>
                </a:solidFill>
              </a:rPr>
              <a:t>最近的顶点，接着找出距</a:t>
            </a:r>
            <a:r>
              <a:rPr lang="en-US" altLang="zh-CN" i="1" dirty="0">
                <a:solidFill>
                  <a:schemeClr val="tx1"/>
                </a:solidFill>
              </a:rPr>
              <a:t>S </a:t>
            </a:r>
            <a:r>
              <a:rPr lang="zh-CN" altLang="zh-CN" dirty="0">
                <a:solidFill>
                  <a:schemeClr val="tx1"/>
                </a:solidFill>
              </a:rPr>
              <a:t>第二近的顶点……，依此类推。通过这种方法可以找出</a:t>
            </a:r>
            <a:r>
              <a:rPr lang="en-US" altLang="zh-CN" i="1" dirty="0">
                <a:solidFill>
                  <a:schemeClr val="tx1"/>
                </a:solidFill>
              </a:rPr>
              <a:t>S </a:t>
            </a:r>
            <a:r>
              <a:rPr lang="zh-CN" altLang="zh-CN" dirty="0">
                <a:solidFill>
                  <a:schemeClr val="tx1"/>
                </a:solidFill>
              </a:rPr>
              <a:t>到其他所有各顶点之间的距离。此外，在确定距离时，如果把用到的顶点记录下来，那么就可以找到从</a:t>
            </a:r>
            <a:r>
              <a:rPr lang="en-US" altLang="zh-CN" i="1" dirty="0">
                <a:solidFill>
                  <a:schemeClr val="tx1"/>
                </a:solidFill>
              </a:rPr>
              <a:t>S </a:t>
            </a:r>
            <a:r>
              <a:rPr lang="zh-CN" altLang="zh-CN" dirty="0">
                <a:solidFill>
                  <a:schemeClr val="tx1"/>
                </a:solidFill>
              </a:rPr>
              <a:t>到任意一个顶点的最短通路。这个算法归功于</a:t>
            </a:r>
            <a:r>
              <a:rPr lang="zh-CN" altLang="zh-CN" b="1" dirty="0">
                <a:solidFill>
                  <a:schemeClr val="tx1"/>
                </a:solidFill>
              </a:rPr>
              <a:t>迪杰斯特拉</a:t>
            </a:r>
            <a:r>
              <a:rPr lang="zh-CN" altLang="zh-CN" dirty="0">
                <a:solidFill>
                  <a:schemeClr val="tx1"/>
                </a:solidFill>
              </a:rPr>
              <a:t>（</a:t>
            </a:r>
            <a:r>
              <a:rPr lang="en-US" altLang="zh-CN" dirty="0">
                <a:solidFill>
                  <a:schemeClr val="tx1"/>
                </a:solidFill>
              </a:rPr>
              <a:t>E.Dijkstra</a:t>
            </a:r>
            <a:r>
              <a:rPr lang="zh-CN" altLang="zh-CN" dirty="0">
                <a:solidFill>
                  <a:schemeClr val="tx1"/>
                </a:solidFill>
              </a:rPr>
              <a:t>），他是计算机科学的先驱之一。</a:t>
            </a:r>
            <a:endParaRPr lang="zh-CN" altLang="en-US" dirty="0"/>
          </a:p>
        </p:txBody>
      </p:sp>
      <p:pic>
        <p:nvPicPr>
          <p:cNvPr id="4" name="图片 3">
            <a:extLst>
              <a:ext uri="{FF2B5EF4-FFF2-40B4-BE49-F238E27FC236}">
                <a16:creationId xmlns:a16="http://schemas.microsoft.com/office/drawing/2014/main" id="{458F99A1-2C4C-4EF2-B63F-48AA44CCF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3933056"/>
            <a:ext cx="2592288" cy="2682567"/>
          </a:xfrm>
          <a:prstGeom prst="rect">
            <a:avLst/>
          </a:prstGeom>
        </p:spPr>
      </p:pic>
      <p:sp>
        <p:nvSpPr>
          <p:cNvPr id="5" name="文本框 4">
            <a:extLst>
              <a:ext uri="{FF2B5EF4-FFF2-40B4-BE49-F238E27FC236}">
                <a16:creationId xmlns:a16="http://schemas.microsoft.com/office/drawing/2014/main" id="{DE6ED721-2F1D-4F37-A0F4-C7C9271568C4}"/>
              </a:ext>
            </a:extLst>
          </p:cNvPr>
          <p:cNvSpPr txBox="1"/>
          <p:nvPr/>
        </p:nvSpPr>
        <p:spPr>
          <a:xfrm>
            <a:off x="3359696" y="3861048"/>
            <a:ext cx="8352927" cy="2780248"/>
          </a:xfrm>
          <a:prstGeom prst="rect">
            <a:avLst/>
          </a:prstGeom>
          <a:noFill/>
        </p:spPr>
        <p:txBody>
          <a:bodyPr wrap="square" rtlCol="0">
            <a:spAutoFit/>
          </a:bodyPr>
          <a:lstStyle/>
          <a:p>
            <a:pPr algn="just">
              <a:lnSpc>
                <a:spcPct val="200000"/>
              </a:lnSpc>
            </a:pPr>
            <a:r>
              <a:rPr lang="zh-CN" altLang="en-US" b="1" dirty="0"/>
              <a:t>艾兹格</a:t>
            </a:r>
            <a:r>
              <a:rPr lang="en-US" altLang="zh-CN" b="1" dirty="0"/>
              <a:t>·W·</a:t>
            </a:r>
            <a:r>
              <a:rPr lang="zh-CN" altLang="en-US" b="1" dirty="0"/>
              <a:t>迪科斯彻 （</a:t>
            </a:r>
            <a:r>
              <a:rPr lang="en-US" altLang="zh-CN" b="1" dirty="0"/>
              <a:t>Edsger Wybe Dijkstra</a:t>
            </a:r>
            <a:r>
              <a:rPr lang="zh-CN" altLang="en-US" b="1" dirty="0"/>
              <a:t>，</a:t>
            </a:r>
            <a:r>
              <a:rPr lang="en-US" altLang="zh-CN" b="1" dirty="0"/>
              <a:t>1930</a:t>
            </a:r>
            <a:r>
              <a:rPr lang="zh-CN" altLang="en-US" b="1" dirty="0"/>
              <a:t>年</a:t>
            </a:r>
            <a:r>
              <a:rPr lang="en-US" altLang="zh-CN" b="1" dirty="0"/>
              <a:t>5</a:t>
            </a:r>
            <a:r>
              <a:rPr lang="zh-CN" altLang="en-US" b="1" dirty="0"/>
              <a:t>月</a:t>
            </a:r>
            <a:r>
              <a:rPr lang="en-US" altLang="zh-CN" b="1" dirty="0"/>
              <a:t>11</a:t>
            </a:r>
            <a:r>
              <a:rPr lang="zh-CN" altLang="en-US" b="1" dirty="0"/>
              <a:t>日</a:t>
            </a:r>
            <a:r>
              <a:rPr lang="en-US" altLang="zh-CN" b="1" dirty="0"/>
              <a:t>~2002</a:t>
            </a:r>
            <a:r>
              <a:rPr lang="zh-CN" altLang="en-US" b="1" dirty="0"/>
              <a:t>年</a:t>
            </a:r>
            <a:r>
              <a:rPr lang="en-US" altLang="zh-CN" b="1" dirty="0"/>
              <a:t>8</a:t>
            </a:r>
            <a:r>
              <a:rPr lang="zh-CN" altLang="en-US" b="1" dirty="0"/>
              <a:t>月</a:t>
            </a:r>
            <a:r>
              <a:rPr lang="en-US" altLang="zh-CN" b="1" dirty="0"/>
              <a:t>6</a:t>
            </a:r>
            <a:r>
              <a:rPr lang="zh-CN" altLang="en-US" b="1" dirty="0"/>
              <a:t>日）荷兰人。 计算机科学家，毕业就职于荷兰</a:t>
            </a:r>
            <a:r>
              <a:rPr lang="en-US" altLang="zh-CN" b="1" dirty="0"/>
              <a:t>Leiden</a:t>
            </a:r>
            <a:r>
              <a:rPr lang="zh-CN" altLang="en-US" b="1" dirty="0"/>
              <a:t>大学，早年钻研物理及数学，而后转为计算学。曾在</a:t>
            </a:r>
            <a:r>
              <a:rPr lang="en-US" altLang="zh-CN" b="1" dirty="0"/>
              <a:t>1972</a:t>
            </a:r>
            <a:r>
              <a:rPr lang="zh-CN" altLang="en-US" b="1" dirty="0"/>
              <a:t>年获得过素有计算机科学界的诺贝尔奖之称的图灵奖，之后，他还获得过</a:t>
            </a:r>
            <a:r>
              <a:rPr lang="en-US" altLang="zh-CN" b="1" dirty="0"/>
              <a:t>1974</a:t>
            </a:r>
            <a:r>
              <a:rPr lang="zh-CN" altLang="en-US" b="1" dirty="0"/>
              <a:t>年 </a:t>
            </a:r>
            <a:r>
              <a:rPr lang="en-US" altLang="zh-CN" b="1" dirty="0"/>
              <a:t>AFIPS Harry Goode Memorial Award</a:t>
            </a:r>
            <a:r>
              <a:rPr lang="zh-CN" altLang="en-US" b="1" dirty="0"/>
              <a:t>、</a:t>
            </a:r>
            <a:r>
              <a:rPr lang="en-US" altLang="zh-CN" b="1" dirty="0"/>
              <a:t>1989</a:t>
            </a:r>
            <a:r>
              <a:rPr lang="zh-CN" altLang="en-US" b="1" dirty="0"/>
              <a:t>年</a:t>
            </a:r>
            <a:r>
              <a:rPr lang="en-US" altLang="zh-CN" b="1" dirty="0"/>
              <a:t>ACM SIGCSE</a:t>
            </a:r>
            <a:r>
              <a:rPr lang="zh-CN" altLang="en-US" b="1" dirty="0"/>
              <a:t>计算机科学教育教学杰出贡献奖、以及</a:t>
            </a:r>
            <a:r>
              <a:rPr lang="en-US" altLang="zh-CN" b="1" dirty="0"/>
              <a:t>2002</a:t>
            </a:r>
            <a:r>
              <a:rPr lang="zh-CN" altLang="en-US" b="1" dirty="0"/>
              <a:t>年</a:t>
            </a:r>
            <a:r>
              <a:rPr lang="en-US" altLang="zh-CN" b="1" dirty="0"/>
              <a:t>ACM PODC</a:t>
            </a:r>
            <a:r>
              <a:rPr lang="zh-CN" altLang="en-US" b="1" dirty="0"/>
              <a:t>最具影响力论文奖。</a:t>
            </a:r>
          </a:p>
        </p:txBody>
      </p:sp>
      <p:cxnSp>
        <p:nvCxnSpPr>
          <p:cNvPr id="7" name="直接连接符 6">
            <a:extLst>
              <a:ext uri="{FF2B5EF4-FFF2-40B4-BE49-F238E27FC236}">
                <a16:creationId xmlns:a16="http://schemas.microsoft.com/office/drawing/2014/main" id="{76C2F6F8-A474-473D-ADAE-4509B3D9FE94}"/>
              </a:ext>
            </a:extLst>
          </p:cNvPr>
          <p:cNvCxnSpPr/>
          <p:nvPr/>
        </p:nvCxnSpPr>
        <p:spPr>
          <a:xfrm>
            <a:off x="623392" y="3717032"/>
            <a:ext cx="11038767"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5" name="Picture 10" descr="14-9">
            <a:extLst>
              <a:ext uri="{FF2B5EF4-FFF2-40B4-BE49-F238E27FC236}">
                <a16:creationId xmlns:a16="http://schemas.microsoft.com/office/drawing/2014/main" id="{ACF2AB3A-8158-4553-A033-68B1C440C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737" y="1458476"/>
            <a:ext cx="8156727"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22B1C2C-51BC-4EE1-BF83-873102E2285D}"/>
              </a:ext>
            </a:extLst>
          </p:cNvPr>
          <p:cNvSpPr txBox="1"/>
          <p:nvPr/>
        </p:nvSpPr>
        <p:spPr>
          <a:xfrm>
            <a:off x="2135560" y="642660"/>
            <a:ext cx="10153128" cy="646331"/>
          </a:xfrm>
          <a:prstGeom prst="rect">
            <a:avLst/>
          </a:prstGeom>
          <a:noFill/>
        </p:spPr>
        <p:txBody>
          <a:bodyPr wrap="square" rtlCol="0">
            <a:spAutoFit/>
          </a:bodyPr>
          <a:lstStyle/>
          <a:p>
            <a:pPr eaLnBrk="1" hangingPunct="1">
              <a:spcBef>
                <a:spcPct val="50000"/>
              </a:spcBef>
            </a:pPr>
            <a:r>
              <a:rPr lang="zh-CN" altLang="en-US" sz="3600" b="1" dirty="0">
                <a:latin typeface="Times New Roman" panose="02020603050405020304" pitchFamily="18" charset="0"/>
              </a:rPr>
              <a:t>下图中哪些是二部图，哪些是完全二部图？</a:t>
            </a:r>
            <a:endParaRPr lang="zh-CN" altLang="en-US" sz="3600" b="1" dirty="0"/>
          </a:p>
        </p:txBody>
      </p:sp>
      <p:sp>
        <p:nvSpPr>
          <p:cNvPr id="7" name="文本框 6">
            <a:extLst>
              <a:ext uri="{FF2B5EF4-FFF2-40B4-BE49-F238E27FC236}">
                <a16:creationId xmlns:a16="http://schemas.microsoft.com/office/drawing/2014/main" id="{2D365161-D5D1-41EA-A85A-BB9DC607B897}"/>
              </a:ext>
            </a:extLst>
          </p:cNvPr>
          <p:cNvSpPr txBox="1"/>
          <p:nvPr/>
        </p:nvSpPr>
        <p:spPr>
          <a:xfrm>
            <a:off x="5849451" y="3491716"/>
            <a:ext cx="452368" cy="369332"/>
          </a:xfrm>
          <a:prstGeom prst="rect">
            <a:avLst/>
          </a:prstGeom>
          <a:noFill/>
        </p:spPr>
        <p:txBody>
          <a:bodyPr wrap="none" rtlCol="0">
            <a:spAutoFit/>
          </a:bodyPr>
          <a:lstStyle/>
          <a:p>
            <a:r>
              <a:rPr lang="en-US" altLang="zh-CN" b="1" dirty="0"/>
              <a:t>(b)</a:t>
            </a:r>
            <a:endParaRPr lang="zh-CN" altLang="en-US" b="1" dirty="0"/>
          </a:p>
        </p:txBody>
      </p:sp>
      <p:sp>
        <p:nvSpPr>
          <p:cNvPr id="8" name="文本框 7">
            <a:extLst>
              <a:ext uri="{FF2B5EF4-FFF2-40B4-BE49-F238E27FC236}">
                <a16:creationId xmlns:a16="http://schemas.microsoft.com/office/drawing/2014/main" id="{350F0B65-D60E-4F42-AC1D-96AB23B0823F}"/>
              </a:ext>
            </a:extLst>
          </p:cNvPr>
          <p:cNvSpPr txBox="1"/>
          <p:nvPr/>
        </p:nvSpPr>
        <p:spPr>
          <a:xfrm>
            <a:off x="2753107" y="3496032"/>
            <a:ext cx="442750" cy="369332"/>
          </a:xfrm>
          <a:prstGeom prst="rect">
            <a:avLst/>
          </a:prstGeom>
          <a:noFill/>
        </p:spPr>
        <p:txBody>
          <a:bodyPr wrap="none" rtlCol="0">
            <a:spAutoFit/>
          </a:bodyPr>
          <a:lstStyle/>
          <a:p>
            <a:r>
              <a:rPr lang="en-US" altLang="zh-CN" b="1" dirty="0"/>
              <a:t>(a)</a:t>
            </a:r>
            <a:endParaRPr lang="zh-CN" altLang="en-US" b="1" dirty="0"/>
          </a:p>
        </p:txBody>
      </p:sp>
      <p:sp>
        <p:nvSpPr>
          <p:cNvPr id="12" name="文本框 11">
            <a:extLst>
              <a:ext uri="{FF2B5EF4-FFF2-40B4-BE49-F238E27FC236}">
                <a16:creationId xmlns:a16="http://schemas.microsoft.com/office/drawing/2014/main" id="{6140BB72-8C53-49EB-A00A-1E49D0B15194}"/>
              </a:ext>
            </a:extLst>
          </p:cNvPr>
          <p:cNvSpPr txBox="1"/>
          <p:nvPr/>
        </p:nvSpPr>
        <p:spPr>
          <a:xfrm>
            <a:off x="8955413" y="3508732"/>
            <a:ext cx="425116" cy="369332"/>
          </a:xfrm>
          <a:prstGeom prst="rect">
            <a:avLst/>
          </a:prstGeom>
          <a:noFill/>
        </p:spPr>
        <p:txBody>
          <a:bodyPr wrap="none" rtlCol="0">
            <a:spAutoFit/>
          </a:bodyPr>
          <a:lstStyle/>
          <a:p>
            <a:r>
              <a:rPr lang="en-US" altLang="zh-CN" b="1" dirty="0"/>
              <a:t>(c)</a:t>
            </a:r>
            <a:endParaRPr lang="zh-CN" altLang="en-US" b="1" dirty="0"/>
          </a:p>
        </p:txBody>
      </p:sp>
      <p:sp>
        <p:nvSpPr>
          <p:cNvPr id="14" name="文本框 13">
            <a:extLst>
              <a:ext uri="{FF2B5EF4-FFF2-40B4-BE49-F238E27FC236}">
                <a16:creationId xmlns:a16="http://schemas.microsoft.com/office/drawing/2014/main" id="{90577E82-94AB-4B94-A57D-1DB211721DA2}"/>
              </a:ext>
            </a:extLst>
          </p:cNvPr>
          <p:cNvSpPr txBox="1"/>
          <p:nvPr/>
        </p:nvSpPr>
        <p:spPr>
          <a:xfrm>
            <a:off x="5929475" y="5922972"/>
            <a:ext cx="452368" cy="369332"/>
          </a:xfrm>
          <a:prstGeom prst="rect">
            <a:avLst/>
          </a:prstGeom>
          <a:noFill/>
        </p:spPr>
        <p:txBody>
          <a:bodyPr wrap="none" rtlCol="0">
            <a:spAutoFit/>
          </a:bodyPr>
          <a:lstStyle/>
          <a:p>
            <a:r>
              <a:rPr lang="en-US" altLang="zh-CN" b="1" dirty="0"/>
              <a:t>(e)</a:t>
            </a:r>
            <a:endParaRPr lang="zh-CN" altLang="en-US" b="1" dirty="0"/>
          </a:p>
        </p:txBody>
      </p:sp>
      <p:sp>
        <p:nvSpPr>
          <p:cNvPr id="16" name="文本框 15">
            <a:extLst>
              <a:ext uri="{FF2B5EF4-FFF2-40B4-BE49-F238E27FC236}">
                <a16:creationId xmlns:a16="http://schemas.microsoft.com/office/drawing/2014/main" id="{2BCF1874-8A8E-46F3-A917-90B0653BAAA6}"/>
              </a:ext>
            </a:extLst>
          </p:cNvPr>
          <p:cNvSpPr txBox="1"/>
          <p:nvPr/>
        </p:nvSpPr>
        <p:spPr>
          <a:xfrm>
            <a:off x="2833131" y="5927288"/>
            <a:ext cx="452368" cy="369332"/>
          </a:xfrm>
          <a:prstGeom prst="rect">
            <a:avLst/>
          </a:prstGeom>
          <a:noFill/>
        </p:spPr>
        <p:txBody>
          <a:bodyPr wrap="none" rtlCol="0">
            <a:spAutoFit/>
          </a:bodyPr>
          <a:lstStyle/>
          <a:p>
            <a:r>
              <a:rPr lang="en-US" altLang="zh-CN" b="1" dirty="0"/>
              <a:t>(d)</a:t>
            </a:r>
            <a:endParaRPr lang="zh-CN" altLang="en-US" b="1" dirty="0"/>
          </a:p>
        </p:txBody>
      </p:sp>
      <p:sp>
        <p:nvSpPr>
          <p:cNvPr id="18" name="文本框 17">
            <a:extLst>
              <a:ext uri="{FF2B5EF4-FFF2-40B4-BE49-F238E27FC236}">
                <a16:creationId xmlns:a16="http://schemas.microsoft.com/office/drawing/2014/main" id="{A86AB4FB-572E-4866-9AF9-8184163809BC}"/>
              </a:ext>
            </a:extLst>
          </p:cNvPr>
          <p:cNvSpPr txBox="1"/>
          <p:nvPr/>
        </p:nvSpPr>
        <p:spPr>
          <a:xfrm>
            <a:off x="9035437" y="5939988"/>
            <a:ext cx="406073" cy="369332"/>
          </a:xfrm>
          <a:prstGeom prst="rect">
            <a:avLst/>
          </a:prstGeom>
          <a:noFill/>
        </p:spPr>
        <p:txBody>
          <a:bodyPr wrap="none" rtlCol="0">
            <a:spAutoFit/>
          </a:bodyPr>
          <a:lstStyle/>
          <a:p>
            <a:r>
              <a:rPr lang="en-US" altLang="zh-CN" b="1" dirty="0"/>
              <a:t>(f)</a:t>
            </a:r>
            <a:endParaRPr lang="zh-CN" altLang="en-US" b="1" dirty="0"/>
          </a:p>
        </p:txBody>
      </p:sp>
      <p:pic>
        <p:nvPicPr>
          <p:cNvPr id="722946" name="Picture 2">
            <a:extLst>
              <a:ext uri="{FF2B5EF4-FFF2-40B4-BE49-F238E27FC236}">
                <a16:creationId xmlns:a16="http://schemas.microsoft.com/office/drawing/2014/main" id="{D956B20D-1E05-47D6-AEA9-C268DC5FC6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612" y="0"/>
            <a:ext cx="165618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28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51384" y="260648"/>
            <a:ext cx="11089232" cy="5256212"/>
          </a:xfrm>
        </p:spPr>
        <p:txBody>
          <a:bodyPr/>
          <a:lstStyle/>
          <a:p>
            <a:pPr algn="just">
              <a:lnSpc>
                <a:spcPct val="200000"/>
              </a:lnSpc>
            </a:pPr>
            <a:r>
              <a:rPr lang="en-US" altLang="zh-CN" b="1" dirty="0">
                <a:solidFill>
                  <a:schemeClr val="tx1"/>
                </a:solidFill>
              </a:rPr>
              <a:t>      Dijkstra</a:t>
            </a:r>
            <a:r>
              <a:rPr lang="zh-CN" altLang="zh-CN" dirty="0">
                <a:solidFill>
                  <a:schemeClr val="tx1"/>
                </a:solidFill>
              </a:rPr>
              <a:t>算法：设</a:t>
            </a:r>
            <a:r>
              <a:rPr lang="en-US" altLang="zh-CN" i="1" dirty="0">
                <a:solidFill>
                  <a:schemeClr val="tx1"/>
                </a:solidFill>
              </a:rPr>
              <a:t>G </a:t>
            </a:r>
            <a:r>
              <a:rPr lang="zh-CN" altLang="zh-CN" dirty="0">
                <a:solidFill>
                  <a:schemeClr val="tx1"/>
                </a:solidFill>
              </a:rPr>
              <a:t>是赋权图，图中的顶点多于一个，且所有的权都非负。本算法确定从顶点</a:t>
            </a:r>
            <a:r>
              <a:rPr lang="en-US" altLang="zh-CN" i="1" dirty="0">
                <a:solidFill>
                  <a:schemeClr val="tx1"/>
                </a:solidFill>
              </a:rPr>
              <a:t>S </a:t>
            </a:r>
            <a:r>
              <a:rPr lang="zh-CN" altLang="zh-CN" dirty="0">
                <a:solidFill>
                  <a:schemeClr val="tx1"/>
                </a:solidFill>
              </a:rPr>
              <a:t>到</a:t>
            </a:r>
            <a:r>
              <a:rPr lang="en-US" altLang="zh-CN" i="1" dirty="0">
                <a:solidFill>
                  <a:schemeClr val="tx1"/>
                </a:solidFill>
              </a:rPr>
              <a:t>G </a:t>
            </a:r>
            <a:r>
              <a:rPr lang="zh-CN" altLang="zh-CN" dirty="0">
                <a:solidFill>
                  <a:schemeClr val="tx1"/>
                </a:solidFill>
              </a:rPr>
              <a:t>中其他各个顶点的距离和最短通路。在算法中，￡表示带永久标记的顶点的集合。顶点</a:t>
            </a:r>
            <a:r>
              <a:rPr lang="en-US" altLang="zh-CN" i="1" dirty="0">
                <a:solidFill>
                  <a:schemeClr val="tx1"/>
                </a:solidFill>
              </a:rPr>
              <a:t>A </a:t>
            </a:r>
            <a:r>
              <a:rPr lang="zh-CN" altLang="zh-CN" dirty="0">
                <a:solidFill>
                  <a:schemeClr val="tx1"/>
                </a:solidFill>
              </a:rPr>
              <a:t>的前驱是￡中的一个顶点，用来标记</a:t>
            </a:r>
            <a:r>
              <a:rPr lang="en-US" altLang="zh-CN" i="1" dirty="0">
                <a:solidFill>
                  <a:schemeClr val="tx1"/>
                </a:solidFill>
              </a:rPr>
              <a:t>A</a:t>
            </a:r>
            <a:r>
              <a:rPr lang="zh-CN" altLang="zh-CN" dirty="0">
                <a:solidFill>
                  <a:schemeClr val="tx1"/>
                </a:solidFill>
              </a:rPr>
              <a:t>。顶点</a:t>
            </a:r>
            <a:r>
              <a:rPr lang="en-US" altLang="zh-CN" i="1" dirty="0">
                <a:solidFill>
                  <a:schemeClr val="tx1"/>
                </a:solidFill>
              </a:rPr>
              <a:t>U </a:t>
            </a:r>
            <a:r>
              <a:rPr lang="zh-CN" altLang="zh-CN" dirty="0">
                <a:solidFill>
                  <a:schemeClr val="tx1"/>
                </a:solidFill>
              </a:rPr>
              <a:t>和</a:t>
            </a:r>
            <a:r>
              <a:rPr lang="en-US" altLang="zh-CN" i="1" dirty="0">
                <a:solidFill>
                  <a:schemeClr val="tx1"/>
                </a:solidFill>
              </a:rPr>
              <a:t>V </a:t>
            </a:r>
            <a:r>
              <a:rPr lang="zh-CN" altLang="zh-CN" dirty="0">
                <a:solidFill>
                  <a:schemeClr val="tx1"/>
                </a:solidFill>
              </a:rPr>
              <a:t>之间的权用</a:t>
            </a:r>
            <a:r>
              <a:rPr lang="en-US" altLang="zh-CN" i="1" dirty="0">
                <a:solidFill>
                  <a:schemeClr val="tx1"/>
                </a:solidFill>
              </a:rPr>
              <a:t>w(U</a:t>
            </a:r>
            <a:r>
              <a:rPr lang="zh-CN" altLang="zh-CN" dirty="0">
                <a:solidFill>
                  <a:schemeClr val="tx1"/>
                </a:solidFill>
              </a:rPr>
              <a:t>，</a:t>
            </a:r>
            <a:r>
              <a:rPr lang="en-US" altLang="zh-CN" i="1" dirty="0">
                <a:solidFill>
                  <a:schemeClr val="tx1"/>
                </a:solidFill>
              </a:rPr>
              <a:t>V ) </a:t>
            </a:r>
            <a:r>
              <a:rPr lang="zh-CN" altLang="zh-CN" dirty="0">
                <a:solidFill>
                  <a:schemeClr val="tx1"/>
                </a:solidFill>
              </a:rPr>
              <a:t>表示，如果</a:t>
            </a:r>
            <a:r>
              <a:rPr lang="en-US" altLang="zh-CN" i="1" dirty="0">
                <a:solidFill>
                  <a:schemeClr val="tx1"/>
                </a:solidFill>
              </a:rPr>
              <a:t>U </a:t>
            </a:r>
            <a:r>
              <a:rPr lang="zh-CN" altLang="zh-CN" dirty="0">
                <a:solidFill>
                  <a:schemeClr val="tx1"/>
                </a:solidFill>
              </a:rPr>
              <a:t>和</a:t>
            </a:r>
            <a:r>
              <a:rPr lang="en-US" altLang="zh-CN" i="1" dirty="0">
                <a:solidFill>
                  <a:schemeClr val="tx1"/>
                </a:solidFill>
              </a:rPr>
              <a:t>V </a:t>
            </a:r>
            <a:r>
              <a:rPr lang="zh-CN" altLang="zh-CN" dirty="0">
                <a:solidFill>
                  <a:schemeClr val="tx1"/>
                </a:solidFill>
              </a:rPr>
              <a:t>之间没有边，则记</a:t>
            </a:r>
            <a:r>
              <a:rPr lang="en-US" altLang="zh-CN" i="1" dirty="0">
                <a:solidFill>
                  <a:schemeClr val="tx1"/>
                </a:solidFill>
              </a:rPr>
              <a:t>w</a:t>
            </a:r>
            <a:r>
              <a:rPr lang="en-US" altLang="zh-CN" dirty="0">
                <a:solidFill>
                  <a:schemeClr val="tx1"/>
                </a:solidFill>
              </a:rPr>
              <a:t>( </a:t>
            </a:r>
            <a:r>
              <a:rPr lang="en-US" altLang="zh-CN" i="1" dirty="0">
                <a:solidFill>
                  <a:schemeClr val="tx1"/>
                </a:solidFill>
              </a:rPr>
              <a:t>U</a:t>
            </a:r>
            <a:r>
              <a:rPr lang="zh-CN" altLang="zh-CN" dirty="0">
                <a:solidFill>
                  <a:schemeClr val="tx1"/>
                </a:solidFill>
              </a:rPr>
              <a:t>，</a:t>
            </a:r>
            <a:r>
              <a:rPr lang="en-US" altLang="zh-CN" i="1" dirty="0">
                <a:solidFill>
                  <a:schemeClr val="tx1"/>
                </a:solidFill>
              </a:rPr>
              <a:t>V </a:t>
            </a:r>
            <a:r>
              <a:rPr lang="en-US" altLang="zh-CN" dirty="0">
                <a:solidFill>
                  <a:schemeClr val="tx1"/>
                </a:solidFill>
              </a:rPr>
              <a:t>)</a:t>
            </a:r>
            <a:r>
              <a:rPr lang="en-US" altLang="zh-CN" i="1" dirty="0">
                <a:solidFill>
                  <a:schemeClr val="tx1"/>
                </a:solidFill>
              </a:rPr>
              <a:t>=</a:t>
            </a:r>
            <a:r>
              <a:rPr lang="zh-CN" altLang="zh-CN" dirty="0">
                <a:solidFill>
                  <a:schemeClr val="tx1"/>
                </a:solidFill>
              </a:rPr>
              <a:t>∞。</a:t>
            </a:r>
            <a:endParaRPr lang="en-US" altLang="zh-CN" dirty="0">
              <a:solidFill>
                <a:schemeClr val="tx1"/>
              </a:solidFill>
            </a:endParaRPr>
          </a:p>
          <a:p>
            <a:pPr algn="just">
              <a:lnSpc>
                <a:spcPct val="200000"/>
              </a:lnSpc>
            </a:pPr>
            <a:r>
              <a:rPr lang="zh-CN" altLang="zh-CN" b="1" dirty="0">
                <a:solidFill>
                  <a:schemeClr val="tx1"/>
                </a:solidFill>
              </a:rPr>
              <a:t>步骤</a:t>
            </a:r>
            <a:r>
              <a:rPr lang="en-US" altLang="zh-CN" b="1" dirty="0">
                <a:solidFill>
                  <a:schemeClr val="tx1"/>
                </a:solidFill>
              </a:rPr>
              <a:t>1</a:t>
            </a:r>
            <a:r>
              <a:rPr lang="zh-CN" altLang="zh-CN" b="1" dirty="0">
                <a:solidFill>
                  <a:schemeClr val="tx1"/>
                </a:solidFill>
              </a:rPr>
              <a:t>（对</a:t>
            </a:r>
            <a:r>
              <a:rPr lang="en-US" altLang="zh-CN" b="1" i="1" dirty="0">
                <a:solidFill>
                  <a:schemeClr val="tx1"/>
                </a:solidFill>
              </a:rPr>
              <a:t>S </a:t>
            </a:r>
            <a:r>
              <a:rPr lang="zh-CN" altLang="zh-CN" b="1" dirty="0">
                <a:solidFill>
                  <a:schemeClr val="tx1"/>
                </a:solidFill>
              </a:rPr>
              <a:t>做标记）</a:t>
            </a:r>
          </a:p>
          <a:p>
            <a:pPr algn="just">
              <a:lnSpc>
                <a:spcPct val="200000"/>
              </a:lnSpc>
            </a:pPr>
            <a:r>
              <a:rPr lang="zh-CN" altLang="zh-CN" dirty="0">
                <a:solidFill>
                  <a:schemeClr val="tx1"/>
                </a:solidFill>
              </a:rPr>
              <a:t>（</a:t>
            </a:r>
            <a:r>
              <a:rPr lang="en-US" altLang="zh-CN" dirty="0">
                <a:solidFill>
                  <a:schemeClr val="tx1"/>
                </a:solidFill>
              </a:rPr>
              <a:t>a</a:t>
            </a:r>
            <a:r>
              <a:rPr lang="zh-CN" altLang="zh-CN" dirty="0">
                <a:solidFill>
                  <a:schemeClr val="tx1"/>
                </a:solidFill>
              </a:rPr>
              <a:t>）将</a:t>
            </a:r>
            <a:r>
              <a:rPr lang="en-US" altLang="zh-CN" i="1" dirty="0">
                <a:solidFill>
                  <a:schemeClr val="tx1"/>
                </a:solidFill>
              </a:rPr>
              <a:t>S  </a:t>
            </a:r>
            <a:r>
              <a:rPr lang="zh-CN" altLang="zh-CN" dirty="0">
                <a:solidFill>
                  <a:schemeClr val="tx1"/>
                </a:solidFill>
              </a:rPr>
              <a:t>标记为</a:t>
            </a:r>
            <a:r>
              <a:rPr lang="en-US" altLang="zh-CN" dirty="0">
                <a:solidFill>
                  <a:schemeClr val="tx1"/>
                </a:solidFill>
              </a:rPr>
              <a:t>0</a:t>
            </a:r>
            <a:r>
              <a:rPr lang="zh-CN" altLang="zh-CN" dirty="0">
                <a:solidFill>
                  <a:schemeClr val="tx1"/>
                </a:solidFill>
              </a:rPr>
              <a:t>，并使</a:t>
            </a:r>
            <a:r>
              <a:rPr lang="en-US" altLang="zh-CN" i="1" dirty="0">
                <a:solidFill>
                  <a:schemeClr val="tx1"/>
                </a:solidFill>
              </a:rPr>
              <a:t>S </a:t>
            </a:r>
            <a:r>
              <a:rPr lang="zh-CN" altLang="zh-CN" dirty="0">
                <a:solidFill>
                  <a:schemeClr val="tx1"/>
                </a:solidFill>
              </a:rPr>
              <a:t>没有前驱</a:t>
            </a:r>
          </a:p>
          <a:p>
            <a:pPr algn="just">
              <a:lnSpc>
                <a:spcPct val="200000"/>
              </a:lnSpc>
            </a:pPr>
            <a:r>
              <a:rPr lang="zh-CN" altLang="zh-CN" dirty="0">
                <a:solidFill>
                  <a:schemeClr val="tx1"/>
                </a:solidFill>
              </a:rPr>
              <a:t>（</a:t>
            </a:r>
            <a:r>
              <a:rPr lang="en-US" altLang="zh-CN" dirty="0">
                <a:solidFill>
                  <a:schemeClr val="tx1"/>
                </a:solidFill>
              </a:rPr>
              <a:t>b</a:t>
            </a:r>
            <a:r>
              <a:rPr lang="zh-CN" altLang="zh-CN" dirty="0">
                <a:solidFill>
                  <a:schemeClr val="tx1"/>
                </a:solidFill>
              </a:rPr>
              <a:t>）令￡</a:t>
            </a:r>
            <a:r>
              <a:rPr lang="en-US" altLang="zh-CN" dirty="0">
                <a:solidFill>
                  <a:schemeClr val="tx1"/>
                </a:solidFill>
              </a:rPr>
              <a:t>={</a:t>
            </a:r>
            <a:r>
              <a:rPr lang="en-US" altLang="zh-CN" i="1" dirty="0">
                <a:solidFill>
                  <a:schemeClr val="tx1"/>
                </a:solidFill>
              </a:rPr>
              <a:t>S </a:t>
            </a:r>
            <a:r>
              <a:rPr lang="en-US" altLang="zh-CN" dirty="0">
                <a:solidFill>
                  <a:schemeClr val="tx1"/>
                </a:solidFill>
              </a:rPr>
              <a:t>}</a:t>
            </a:r>
            <a:endParaRPr lang="zh-CN" altLang="zh-CN" dirty="0">
              <a:solidFill>
                <a:schemeClr val="tx1"/>
              </a:solidFill>
            </a:endParaRPr>
          </a:p>
          <a:p>
            <a:pPr algn="just">
              <a:lnSpc>
                <a:spcPct val="200000"/>
              </a:lnSpc>
            </a:pPr>
            <a:r>
              <a:rPr lang="zh-CN" altLang="zh-CN" b="1" dirty="0">
                <a:solidFill>
                  <a:schemeClr val="tx1"/>
                </a:solidFill>
              </a:rPr>
              <a:t>步骤</a:t>
            </a:r>
            <a:r>
              <a:rPr lang="en-US" altLang="zh-CN" b="1" dirty="0">
                <a:solidFill>
                  <a:schemeClr val="tx1"/>
                </a:solidFill>
              </a:rPr>
              <a:t>2</a:t>
            </a:r>
            <a:r>
              <a:rPr lang="zh-CN" altLang="zh-CN" b="1" dirty="0">
                <a:solidFill>
                  <a:schemeClr val="tx1"/>
                </a:solidFill>
              </a:rPr>
              <a:t>（对其他顶点做标记）</a:t>
            </a:r>
          </a:p>
          <a:p>
            <a:pPr algn="just">
              <a:lnSpc>
                <a:spcPct val="200000"/>
              </a:lnSpc>
            </a:pPr>
            <a:r>
              <a:rPr lang="zh-CN" altLang="zh-CN" dirty="0">
                <a:solidFill>
                  <a:schemeClr val="tx1"/>
                </a:solidFill>
              </a:rPr>
              <a:t>将每个不在￡中的顶点</a:t>
            </a:r>
            <a:r>
              <a:rPr lang="en-US" altLang="zh-CN" i="1" dirty="0">
                <a:solidFill>
                  <a:schemeClr val="tx1"/>
                </a:solidFill>
              </a:rPr>
              <a:t>V </a:t>
            </a:r>
            <a:r>
              <a:rPr lang="zh-CN" altLang="zh-CN" dirty="0">
                <a:solidFill>
                  <a:schemeClr val="tx1"/>
                </a:solidFill>
              </a:rPr>
              <a:t>标记为</a:t>
            </a:r>
            <a:r>
              <a:rPr lang="en-US" altLang="zh-CN" i="1" dirty="0">
                <a:solidFill>
                  <a:schemeClr val="tx1"/>
                </a:solidFill>
              </a:rPr>
              <a:t>w</a:t>
            </a:r>
            <a:r>
              <a:rPr lang="en-US" altLang="zh-CN" dirty="0">
                <a:solidFill>
                  <a:schemeClr val="tx1"/>
                </a:solidFill>
              </a:rPr>
              <a:t>(</a:t>
            </a:r>
            <a:r>
              <a:rPr lang="en-US" altLang="zh-CN" i="1" dirty="0">
                <a:solidFill>
                  <a:schemeClr val="tx1"/>
                </a:solidFill>
              </a:rPr>
              <a:t>S</a:t>
            </a:r>
            <a:r>
              <a:rPr lang="zh-CN" altLang="zh-CN" dirty="0">
                <a:solidFill>
                  <a:schemeClr val="tx1"/>
                </a:solidFill>
              </a:rPr>
              <a:t>，</a:t>
            </a:r>
            <a:r>
              <a:rPr lang="en-US" altLang="zh-CN" i="1" dirty="0">
                <a:solidFill>
                  <a:schemeClr val="tx1"/>
                </a:solidFill>
              </a:rPr>
              <a:t>V </a:t>
            </a:r>
            <a:r>
              <a:rPr lang="en-US" altLang="zh-CN" dirty="0">
                <a:solidFill>
                  <a:schemeClr val="tx1"/>
                </a:solidFill>
              </a:rPr>
              <a:t>)</a:t>
            </a:r>
            <a:r>
              <a:rPr lang="zh-CN" altLang="zh-CN" dirty="0">
                <a:solidFill>
                  <a:schemeClr val="tx1"/>
                </a:solidFill>
              </a:rPr>
              <a:t>（可能是暂时的），并且使</a:t>
            </a:r>
            <a:r>
              <a:rPr lang="en-US" altLang="zh-CN" i="1" dirty="0">
                <a:solidFill>
                  <a:schemeClr val="tx1"/>
                </a:solidFill>
              </a:rPr>
              <a:t>V </a:t>
            </a:r>
            <a:r>
              <a:rPr lang="zh-CN" altLang="zh-CN" dirty="0">
                <a:solidFill>
                  <a:schemeClr val="tx1"/>
                </a:solidFill>
              </a:rPr>
              <a:t>的前驱为</a:t>
            </a:r>
            <a:r>
              <a:rPr lang="en-US" altLang="zh-CN" i="1" dirty="0">
                <a:solidFill>
                  <a:schemeClr val="tx1"/>
                </a:solidFill>
              </a:rPr>
              <a:t>S</a:t>
            </a:r>
            <a:r>
              <a:rPr lang="zh-CN" altLang="zh-CN" dirty="0">
                <a:solidFill>
                  <a:schemeClr val="tx1"/>
                </a:solidFill>
              </a:rPr>
              <a:t>（可能是暂时的）</a:t>
            </a:r>
          </a:p>
          <a:p>
            <a:pPr algn="just">
              <a:lnSpc>
                <a:spcPct val="200000"/>
              </a:lnSpc>
            </a:pPr>
            <a:r>
              <a:rPr lang="zh-CN" altLang="zh-CN" b="1" dirty="0">
                <a:solidFill>
                  <a:schemeClr val="tx1"/>
                </a:solidFill>
              </a:rPr>
              <a:t>步骤</a:t>
            </a:r>
            <a:r>
              <a:rPr lang="en-US" altLang="zh-CN" b="1" dirty="0">
                <a:solidFill>
                  <a:schemeClr val="tx1"/>
                </a:solidFill>
              </a:rPr>
              <a:t>3</a:t>
            </a:r>
            <a:r>
              <a:rPr lang="zh-CN" altLang="zh-CN" b="1" dirty="0">
                <a:solidFill>
                  <a:schemeClr val="tx1"/>
                </a:solidFill>
              </a:rPr>
              <a:t>（扩大￡，修改标记）</a:t>
            </a:r>
            <a:endParaRPr lang="zh-CN" altLang="en-US" b="1" dirty="0">
              <a:solidFill>
                <a:schemeClr val="tx1"/>
              </a:solidFill>
            </a:endParaRPr>
          </a:p>
        </p:txBody>
      </p:sp>
      <p:pic>
        <p:nvPicPr>
          <p:cNvPr id="2" name="图片 1">
            <a:extLst>
              <a:ext uri="{FF2B5EF4-FFF2-40B4-BE49-F238E27FC236}">
                <a16:creationId xmlns:a16="http://schemas.microsoft.com/office/drawing/2014/main" id="{5A1D382F-5C58-454D-A69E-525B4CB96C0C}"/>
              </a:ext>
            </a:extLst>
          </p:cNvPr>
          <p:cNvPicPr>
            <a:picLocks noChangeAspect="1"/>
          </p:cNvPicPr>
          <p:nvPr/>
        </p:nvPicPr>
        <p:blipFill>
          <a:blip r:embed="rId2"/>
          <a:stretch>
            <a:fillRect/>
          </a:stretch>
        </p:blipFill>
        <p:spPr>
          <a:xfrm>
            <a:off x="6214804" y="2420888"/>
            <a:ext cx="3600400" cy="2583573"/>
          </a:xfrm>
          <a:prstGeom prst="rect">
            <a:avLst/>
          </a:prstGeom>
        </p:spPr>
      </p:pic>
      <p:sp>
        <p:nvSpPr>
          <p:cNvPr id="5" name="箭头: 右 4">
            <a:extLst>
              <a:ext uri="{FF2B5EF4-FFF2-40B4-BE49-F238E27FC236}">
                <a16:creationId xmlns:a16="http://schemas.microsoft.com/office/drawing/2014/main" id="{AC702282-3793-4B18-AF39-FB14F80DD8EF}"/>
              </a:ext>
            </a:extLst>
          </p:cNvPr>
          <p:cNvSpPr/>
          <p:nvPr/>
        </p:nvSpPr>
        <p:spPr>
          <a:xfrm rot="10800000">
            <a:off x="10200456" y="3212976"/>
            <a:ext cx="936104" cy="792088"/>
          </a:xfrm>
          <a:prstGeom prst="rightArrow">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23E142DC-9128-4359-A1F3-7C9E65AE4C03}"/>
              </a:ext>
            </a:extLst>
          </p:cNvPr>
          <p:cNvSpPr/>
          <p:nvPr/>
        </p:nvSpPr>
        <p:spPr>
          <a:xfrm>
            <a:off x="6960096" y="4098859"/>
            <a:ext cx="64807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476672"/>
            <a:ext cx="10871200" cy="6264696"/>
          </a:xfrm>
        </p:spPr>
        <p:txBody>
          <a:bodyPr/>
          <a:lstStyle/>
          <a:p>
            <a:r>
              <a:rPr lang="en-US" altLang="zh-CN" b="1" dirty="0">
                <a:solidFill>
                  <a:schemeClr val="tx1"/>
                </a:solidFill>
              </a:rPr>
              <a:t>Repeat</a:t>
            </a:r>
            <a:endParaRPr lang="zh-CN" altLang="zh-CN" dirty="0">
              <a:solidFill>
                <a:schemeClr val="tx1"/>
              </a:solidFill>
            </a:endParaRPr>
          </a:p>
          <a:p>
            <a:r>
              <a:rPr lang="zh-CN" altLang="zh-CN" b="1" dirty="0">
                <a:solidFill>
                  <a:schemeClr val="tx1"/>
                </a:solidFill>
              </a:rPr>
              <a:t>步骤</a:t>
            </a:r>
            <a:r>
              <a:rPr lang="en-US" altLang="zh-CN" b="1" dirty="0">
                <a:solidFill>
                  <a:schemeClr val="tx1"/>
                </a:solidFill>
              </a:rPr>
              <a:t>3.1</a:t>
            </a:r>
            <a:r>
              <a:rPr lang="zh-CN" altLang="zh-CN" b="1" dirty="0">
                <a:solidFill>
                  <a:schemeClr val="tx1"/>
                </a:solidFill>
              </a:rPr>
              <a:t>（使另一个标记永久化）</a:t>
            </a:r>
          </a:p>
          <a:p>
            <a:r>
              <a:rPr lang="en-US" altLang="zh-CN" dirty="0">
                <a:solidFill>
                  <a:schemeClr val="tx1"/>
                </a:solidFill>
              </a:rPr>
              <a:t>    </a:t>
            </a:r>
            <a:r>
              <a:rPr lang="zh-CN" altLang="zh-CN" dirty="0">
                <a:solidFill>
                  <a:schemeClr val="tx1"/>
                </a:solidFill>
              </a:rPr>
              <a:t>把不在￡中且带有最小标记的顶点</a:t>
            </a:r>
            <a:r>
              <a:rPr lang="en-US" altLang="zh-CN" i="1" dirty="0">
                <a:solidFill>
                  <a:schemeClr val="tx1"/>
                </a:solidFill>
              </a:rPr>
              <a:t>U </a:t>
            </a:r>
            <a:r>
              <a:rPr lang="zh-CN" altLang="zh-CN" dirty="0">
                <a:solidFill>
                  <a:schemeClr val="tx1"/>
                </a:solidFill>
              </a:rPr>
              <a:t>加入到￡中（如果这样的顶点超过一个，则从中任意选一个）</a:t>
            </a:r>
            <a:endParaRPr lang="en-US" altLang="zh-CN" dirty="0">
              <a:solidFill>
                <a:schemeClr val="tx1"/>
              </a:solidFill>
            </a:endParaRPr>
          </a:p>
          <a:p>
            <a:r>
              <a:rPr lang="zh-CN" altLang="zh-CN" b="1" dirty="0">
                <a:solidFill>
                  <a:schemeClr val="tx1"/>
                </a:solidFill>
              </a:rPr>
              <a:t>步骤</a:t>
            </a:r>
            <a:r>
              <a:rPr lang="en-US" altLang="zh-CN" b="1" dirty="0">
                <a:solidFill>
                  <a:schemeClr val="tx1"/>
                </a:solidFill>
              </a:rPr>
              <a:t>3.2</a:t>
            </a:r>
            <a:r>
              <a:rPr lang="zh-CN" altLang="zh-CN" b="1" dirty="0">
                <a:solidFill>
                  <a:schemeClr val="tx1"/>
                </a:solidFill>
              </a:rPr>
              <a:t>（修改临时标记）</a:t>
            </a:r>
          </a:p>
          <a:p>
            <a:r>
              <a:rPr lang="en-US" altLang="zh-CN" dirty="0">
                <a:solidFill>
                  <a:schemeClr val="tx1"/>
                </a:solidFill>
              </a:rPr>
              <a:t>    </a:t>
            </a:r>
            <a:r>
              <a:rPr lang="zh-CN" altLang="zh-CN" dirty="0">
                <a:solidFill>
                  <a:schemeClr val="tx1"/>
                </a:solidFill>
              </a:rPr>
              <a:t>对每个不在￡中并且和</a:t>
            </a:r>
            <a:r>
              <a:rPr lang="en-US" altLang="zh-CN" i="1" dirty="0">
                <a:solidFill>
                  <a:schemeClr val="tx1"/>
                </a:solidFill>
              </a:rPr>
              <a:t>U </a:t>
            </a:r>
            <a:r>
              <a:rPr lang="zh-CN" altLang="zh-CN" dirty="0">
                <a:solidFill>
                  <a:schemeClr val="tx1"/>
                </a:solidFill>
              </a:rPr>
              <a:t>相邻的顶点</a:t>
            </a:r>
            <a:r>
              <a:rPr lang="en-US" altLang="zh-CN" i="1" dirty="0">
                <a:solidFill>
                  <a:schemeClr val="tx1"/>
                </a:solidFill>
              </a:rPr>
              <a:t>X</a:t>
            </a:r>
            <a:r>
              <a:rPr lang="zh-CN" altLang="zh-CN" dirty="0">
                <a:solidFill>
                  <a:schemeClr val="tx1"/>
                </a:solidFill>
              </a:rPr>
              <a:t>，把</a:t>
            </a:r>
            <a:r>
              <a:rPr lang="en-US" altLang="zh-CN" i="1" dirty="0">
                <a:solidFill>
                  <a:schemeClr val="tx1"/>
                </a:solidFill>
              </a:rPr>
              <a:t>X </a:t>
            </a:r>
            <a:r>
              <a:rPr lang="zh-CN" altLang="zh-CN" dirty="0">
                <a:solidFill>
                  <a:schemeClr val="tx1"/>
                </a:solidFill>
              </a:rPr>
              <a:t>的标记替换为下列两者中的较小者：</a:t>
            </a:r>
            <a:r>
              <a:rPr lang="en-US" altLang="zh-CN" i="1" dirty="0">
                <a:solidFill>
                  <a:schemeClr val="tx1"/>
                </a:solidFill>
              </a:rPr>
              <a:t>X </a:t>
            </a:r>
            <a:r>
              <a:rPr lang="zh-CN" altLang="zh-CN" dirty="0">
                <a:solidFill>
                  <a:schemeClr val="tx1"/>
                </a:solidFill>
              </a:rPr>
              <a:t>的旧标记、</a:t>
            </a:r>
            <a:r>
              <a:rPr lang="en-US" altLang="zh-CN" i="1" dirty="0">
                <a:solidFill>
                  <a:schemeClr val="tx1"/>
                </a:solidFill>
              </a:rPr>
              <a:t>U</a:t>
            </a:r>
            <a:r>
              <a:rPr lang="zh-CN" altLang="zh-CN" dirty="0">
                <a:solidFill>
                  <a:schemeClr val="tx1"/>
                </a:solidFill>
              </a:rPr>
              <a:t>上的标记与</a:t>
            </a:r>
            <a:r>
              <a:rPr lang="en-US" altLang="zh-CN" i="1" dirty="0">
                <a:solidFill>
                  <a:schemeClr val="tx1"/>
                </a:solidFill>
              </a:rPr>
              <a:t>w </a:t>
            </a:r>
            <a:r>
              <a:rPr lang="en-US" altLang="zh-CN" dirty="0">
                <a:solidFill>
                  <a:schemeClr val="tx1"/>
                </a:solidFill>
              </a:rPr>
              <a:t>(</a:t>
            </a:r>
            <a:r>
              <a:rPr lang="en-US" altLang="zh-CN" i="1" dirty="0">
                <a:solidFill>
                  <a:schemeClr val="tx1"/>
                </a:solidFill>
              </a:rPr>
              <a:t>U</a:t>
            </a:r>
            <a:r>
              <a:rPr lang="zh-CN" altLang="zh-CN" dirty="0">
                <a:solidFill>
                  <a:schemeClr val="tx1"/>
                </a:solidFill>
              </a:rPr>
              <a:t>，</a:t>
            </a:r>
            <a:r>
              <a:rPr lang="en-US" altLang="zh-CN" i="1" dirty="0">
                <a:solidFill>
                  <a:schemeClr val="tx1"/>
                </a:solidFill>
              </a:rPr>
              <a:t>X </a:t>
            </a:r>
            <a:r>
              <a:rPr lang="en-US" altLang="zh-CN" dirty="0">
                <a:solidFill>
                  <a:schemeClr val="tx1"/>
                </a:solidFill>
              </a:rPr>
              <a:t>)</a:t>
            </a:r>
            <a:r>
              <a:rPr lang="zh-CN" altLang="zh-CN" dirty="0">
                <a:solidFill>
                  <a:schemeClr val="tx1"/>
                </a:solidFill>
              </a:rPr>
              <a:t>之和。如果</a:t>
            </a:r>
            <a:r>
              <a:rPr lang="en-US" altLang="zh-CN" i="1" dirty="0">
                <a:solidFill>
                  <a:schemeClr val="tx1"/>
                </a:solidFill>
              </a:rPr>
              <a:t>X </a:t>
            </a:r>
            <a:r>
              <a:rPr lang="zh-CN" altLang="zh-CN" dirty="0">
                <a:solidFill>
                  <a:schemeClr val="tx1"/>
                </a:solidFill>
              </a:rPr>
              <a:t>的标记改变了，则使</a:t>
            </a:r>
            <a:r>
              <a:rPr lang="en-US" altLang="zh-CN" i="1" dirty="0">
                <a:solidFill>
                  <a:schemeClr val="tx1"/>
                </a:solidFill>
              </a:rPr>
              <a:t>U </a:t>
            </a:r>
            <a:r>
              <a:rPr lang="zh-CN" altLang="zh-CN" dirty="0">
                <a:solidFill>
                  <a:schemeClr val="tx1"/>
                </a:solidFill>
              </a:rPr>
              <a:t>成为</a:t>
            </a:r>
            <a:r>
              <a:rPr lang="en-US" altLang="zh-CN" i="1" dirty="0">
                <a:solidFill>
                  <a:schemeClr val="tx1"/>
                </a:solidFill>
              </a:rPr>
              <a:t>X </a:t>
            </a:r>
            <a:r>
              <a:rPr lang="zh-CN" altLang="zh-CN" dirty="0">
                <a:solidFill>
                  <a:schemeClr val="tx1"/>
                </a:solidFill>
              </a:rPr>
              <a:t>的新前驱（可能是暂时的）</a:t>
            </a:r>
            <a:endParaRPr lang="en-US" altLang="zh-CN" dirty="0">
              <a:solidFill>
                <a:schemeClr val="tx1"/>
              </a:solidFill>
            </a:endParaRPr>
          </a:p>
          <a:p>
            <a:r>
              <a:rPr lang="en-US" altLang="zh-CN" b="1" dirty="0">
                <a:solidFill>
                  <a:schemeClr val="tx1"/>
                </a:solidFill>
              </a:rPr>
              <a:t>Until</a:t>
            </a:r>
            <a:r>
              <a:rPr lang="en-US" altLang="zh-CN" dirty="0">
                <a:solidFill>
                  <a:schemeClr val="tx1"/>
                </a:solidFill>
              </a:rPr>
              <a:t>  </a:t>
            </a:r>
            <a:r>
              <a:rPr lang="zh-CN" altLang="zh-CN" dirty="0">
                <a:solidFill>
                  <a:schemeClr val="tx1"/>
                </a:solidFill>
              </a:rPr>
              <a:t>￡中没有与不在￡中的顶点相邻的顶点</a:t>
            </a:r>
          </a:p>
          <a:p>
            <a:r>
              <a:rPr lang="zh-CN" altLang="zh-CN" b="1" dirty="0">
                <a:solidFill>
                  <a:schemeClr val="tx1"/>
                </a:solidFill>
              </a:rPr>
              <a:t>步骤</a:t>
            </a:r>
            <a:r>
              <a:rPr lang="en-US" altLang="zh-CN" b="1" dirty="0">
                <a:solidFill>
                  <a:schemeClr val="tx1"/>
                </a:solidFill>
              </a:rPr>
              <a:t>4</a:t>
            </a:r>
            <a:r>
              <a:rPr lang="zh-CN" altLang="zh-CN" b="1" dirty="0">
                <a:solidFill>
                  <a:schemeClr val="tx1"/>
                </a:solidFill>
              </a:rPr>
              <a:t>（求出距离和最短通路）</a:t>
            </a:r>
          </a:p>
          <a:p>
            <a:pPr indent="457200"/>
            <a:r>
              <a:rPr lang="zh-CN" altLang="zh-CN" dirty="0">
                <a:solidFill>
                  <a:schemeClr val="tx1"/>
                </a:solidFill>
              </a:rPr>
              <a:t>顶点</a:t>
            </a:r>
            <a:r>
              <a:rPr lang="en-US" altLang="zh-CN" i="1" dirty="0">
                <a:solidFill>
                  <a:schemeClr val="tx1"/>
                </a:solidFill>
              </a:rPr>
              <a:t>T</a:t>
            </a:r>
            <a:r>
              <a:rPr lang="zh-CN" altLang="zh-CN" dirty="0">
                <a:solidFill>
                  <a:schemeClr val="tx1"/>
                </a:solidFill>
              </a:rPr>
              <a:t>上的标记是从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的距离。如果顶点</a:t>
            </a:r>
            <a:r>
              <a:rPr lang="en-US" altLang="zh-CN" i="1" dirty="0">
                <a:solidFill>
                  <a:schemeClr val="tx1"/>
                </a:solidFill>
              </a:rPr>
              <a:t>T</a:t>
            </a:r>
            <a:r>
              <a:rPr lang="zh-CN" altLang="zh-CN" dirty="0">
                <a:solidFill>
                  <a:schemeClr val="tx1"/>
                </a:solidFill>
              </a:rPr>
              <a:t>上的标记是∞，那么从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就没有通路，从而没有最短通路；否则，沿着下列序列的逆序就构成从</a:t>
            </a:r>
            <a:r>
              <a:rPr lang="en-US" altLang="zh-CN" i="1" dirty="0">
                <a:solidFill>
                  <a:schemeClr val="tx1"/>
                </a:solidFill>
              </a:rPr>
              <a:t>S </a:t>
            </a:r>
            <a:r>
              <a:rPr lang="zh-CN" altLang="zh-CN" dirty="0">
                <a:solidFill>
                  <a:schemeClr val="tx1"/>
                </a:solidFill>
              </a:rPr>
              <a:t>到</a:t>
            </a:r>
            <a:r>
              <a:rPr lang="en-US" altLang="zh-CN" i="1" dirty="0">
                <a:solidFill>
                  <a:schemeClr val="tx1"/>
                </a:solidFill>
              </a:rPr>
              <a:t>T  </a:t>
            </a:r>
            <a:r>
              <a:rPr lang="zh-CN" altLang="zh-CN" dirty="0">
                <a:solidFill>
                  <a:schemeClr val="tx1"/>
                </a:solidFill>
              </a:rPr>
              <a:t>的一条最短通路：</a:t>
            </a:r>
            <a:r>
              <a:rPr lang="en-US" altLang="zh-CN" i="1" dirty="0">
                <a:solidFill>
                  <a:schemeClr val="tx1"/>
                </a:solidFill>
              </a:rPr>
              <a:t>T</a:t>
            </a:r>
            <a:r>
              <a:rPr lang="zh-CN" altLang="zh-CN" dirty="0">
                <a:solidFill>
                  <a:schemeClr val="tx1"/>
                </a:solidFill>
              </a:rPr>
              <a:t>，</a:t>
            </a:r>
            <a:r>
              <a:rPr lang="en-US" altLang="zh-CN" i="1" dirty="0">
                <a:solidFill>
                  <a:schemeClr val="tx1"/>
                </a:solidFill>
              </a:rPr>
              <a:t>T  </a:t>
            </a:r>
            <a:r>
              <a:rPr lang="zh-CN" altLang="zh-CN" dirty="0">
                <a:solidFill>
                  <a:schemeClr val="tx1"/>
                </a:solidFill>
              </a:rPr>
              <a:t>的前驱，</a:t>
            </a:r>
            <a:r>
              <a:rPr lang="en-US" altLang="zh-CN" i="1" dirty="0">
                <a:solidFill>
                  <a:schemeClr val="tx1"/>
                </a:solidFill>
              </a:rPr>
              <a:t>T  </a:t>
            </a:r>
            <a:r>
              <a:rPr lang="zh-CN" altLang="zh-CN" dirty="0">
                <a:solidFill>
                  <a:schemeClr val="tx1"/>
                </a:solidFill>
              </a:rPr>
              <a:t>的前驱的前驱，…，直到</a:t>
            </a:r>
            <a:r>
              <a:rPr lang="en-US" altLang="zh-CN" i="1" dirty="0">
                <a:solidFill>
                  <a:schemeClr val="tx1"/>
                </a:solidFill>
              </a:rPr>
              <a:t>S</a:t>
            </a:r>
            <a:r>
              <a:rPr lang="zh-CN" altLang="zh-CN" dirty="0">
                <a:solidFill>
                  <a:schemeClr val="tx1"/>
                </a:solidFill>
              </a:rPr>
              <a:t>。</a:t>
            </a:r>
          </a:p>
          <a:p>
            <a:endParaRPr lang="zh-CN" altLang="zh-CN" dirty="0"/>
          </a:p>
          <a:p>
            <a:endParaRPr lang="zh-CN" altLang="zh-CN" dirty="0"/>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zh-CN" b="1" dirty="0">
                <a:solidFill>
                  <a:srgbClr val="C00000"/>
                </a:solidFill>
              </a:rPr>
              <a:t>例</a:t>
            </a:r>
            <a:r>
              <a:rPr lang="en-US" altLang="zh-CN" b="1" dirty="0">
                <a:solidFill>
                  <a:srgbClr val="C00000"/>
                </a:solidFill>
              </a:rPr>
              <a:t>5.23  </a:t>
            </a:r>
            <a:r>
              <a:rPr lang="zh-CN" altLang="zh-CN" b="1" dirty="0">
                <a:solidFill>
                  <a:srgbClr val="C00000"/>
                </a:solidFill>
              </a:rPr>
              <a:t>对如图</a:t>
            </a:r>
            <a:r>
              <a:rPr lang="en-US" altLang="zh-CN" b="1" dirty="0">
                <a:solidFill>
                  <a:srgbClr val="C00000"/>
                </a:solidFill>
              </a:rPr>
              <a:t>5.21</a:t>
            </a:r>
            <a:r>
              <a:rPr lang="zh-CN" altLang="zh-CN" b="1" dirty="0">
                <a:solidFill>
                  <a:srgbClr val="C00000"/>
                </a:solidFill>
              </a:rPr>
              <a:t>所示的带权图，求出从</a:t>
            </a:r>
            <a:r>
              <a:rPr lang="en-US" altLang="zh-CN" b="1" i="1" dirty="0">
                <a:solidFill>
                  <a:srgbClr val="C00000"/>
                </a:solidFill>
              </a:rPr>
              <a:t>S </a:t>
            </a:r>
            <a:r>
              <a:rPr lang="zh-CN" altLang="zh-CN" b="1" dirty="0">
                <a:solidFill>
                  <a:srgbClr val="C00000"/>
                </a:solidFill>
              </a:rPr>
              <a:t>到其他各个顶点的最短通路和距离。</a:t>
            </a:r>
            <a:endParaRPr lang="en-US" altLang="zh-CN" b="1" dirty="0">
              <a:solidFill>
                <a:srgbClr val="C00000"/>
              </a:solidFill>
            </a:endParaRPr>
          </a:p>
        </p:txBody>
      </p:sp>
      <p:pic>
        <p:nvPicPr>
          <p:cNvPr id="596993" name="Picture 1" descr="5d21"/>
          <p:cNvPicPr>
            <a:picLocks noChangeArrowheads="1"/>
          </p:cNvPicPr>
          <p:nvPr/>
        </p:nvPicPr>
        <p:blipFill>
          <a:blip r:embed="rId2" cstate="print"/>
          <a:srcRect/>
          <a:stretch>
            <a:fillRect/>
          </a:stretch>
        </p:blipFill>
        <p:spPr bwMode="auto">
          <a:xfrm>
            <a:off x="3719736" y="2024844"/>
            <a:ext cx="4752528" cy="2808312"/>
          </a:xfrm>
          <a:prstGeom prst="rect">
            <a:avLst/>
          </a:prstGeom>
          <a:noFill/>
          <a:ln w="9525">
            <a:noFill/>
            <a:miter lim="800000"/>
            <a:headEnd/>
            <a:tailEnd/>
          </a:ln>
        </p:spPr>
      </p:pic>
      <p:sp>
        <p:nvSpPr>
          <p:cNvPr id="5" name="矩形 4"/>
          <p:cNvSpPr/>
          <p:nvPr/>
        </p:nvSpPr>
        <p:spPr>
          <a:xfrm>
            <a:off x="4949692" y="5007288"/>
            <a:ext cx="2292615" cy="400110"/>
          </a:xfrm>
          <a:prstGeom prst="rect">
            <a:avLst/>
          </a:prstGeom>
        </p:spPr>
        <p:txBody>
          <a:bodyPr wrap="none">
            <a:spAutoFit/>
          </a:bodyPr>
          <a:lstStyle/>
          <a:p>
            <a:pPr algn="ctr"/>
            <a:r>
              <a:rPr lang="zh-CN" altLang="zh-CN" sz="2000" b="1" dirty="0"/>
              <a:t>图</a:t>
            </a:r>
            <a:r>
              <a:rPr lang="en-US" altLang="zh-CN" sz="2000" b="1" dirty="0"/>
              <a:t>5.21  </a:t>
            </a:r>
            <a:r>
              <a:rPr lang="zh-CN" altLang="zh-CN" sz="2000" b="1" dirty="0"/>
              <a:t>求最短通路</a:t>
            </a:r>
          </a:p>
        </p:txBody>
      </p:sp>
      <p:sp>
        <p:nvSpPr>
          <p:cNvPr id="2" name="文本框 1">
            <a:extLst>
              <a:ext uri="{FF2B5EF4-FFF2-40B4-BE49-F238E27FC236}">
                <a16:creationId xmlns:a16="http://schemas.microsoft.com/office/drawing/2014/main" id="{F3A22458-DE76-4C1D-B986-06E1E21C79E5}"/>
              </a:ext>
            </a:extLst>
          </p:cNvPr>
          <p:cNvSpPr txBox="1"/>
          <p:nvPr/>
        </p:nvSpPr>
        <p:spPr>
          <a:xfrm>
            <a:off x="8175388" y="3183359"/>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E</a:t>
            </a:r>
            <a:endParaRPr lang="zh-CN" alt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09209" y="116632"/>
            <a:ext cx="10871200" cy="932766"/>
          </a:xfrm>
        </p:spPr>
        <p:txBody>
          <a:bodyPr/>
          <a:lstStyle/>
          <a:p>
            <a:r>
              <a:rPr lang="zh-CN" altLang="zh-CN" b="1" dirty="0">
                <a:solidFill>
                  <a:schemeClr val="tx1"/>
                </a:solidFill>
              </a:rPr>
              <a:t>步骤</a:t>
            </a:r>
            <a:r>
              <a:rPr lang="en-US" altLang="zh-CN" b="1" dirty="0">
                <a:solidFill>
                  <a:schemeClr val="tx1"/>
                </a:solidFill>
              </a:rPr>
              <a:t>1</a:t>
            </a:r>
            <a:r>
              <a:rPr lang="zh-CN" altLang="zh-CN" b="1" dirty="0">
                <a:solidFill>
                  <a:schemeClr val="tx1"/>
                </a:solidFill>
              </a:rPr>
              <a:t>：</a:t>
            </a:r>
            <a:r>
              <a:rPr lang="zh-CN" altLang="zh-CN" dirty="0">
                <a:solidFill>
                  <a:schemeClr val="tx1"/>
                </a:solidFill>
              </a:rPr>
              <a:t>设置￡</a:t>
            </a:r>
            <a:r>
              <a:rPr lang="en-US" altLang="zh-CN" dirty="0">
                <a:solidFill>
                  <a:schemeClr val="tx1"/>
                </a:solidFill>
              </a:rPr>
              <a:t>={</a:t>
            </a:r>
            <a:r>
              <a:rPr lang="en-US" altLang="zh-CN" i="1" dirty="0">
                <a:solidFill>
                  <a:schemeClr val="tx1"/>
                </a:solidFill>
              </a:rPr>
              <a:t>S </a:t>
            </a:r>
            <a:r>
              <a:rPr lang="en-US" altLang="zh-CN" dirty="0">
                <a:solidFill>
                  <a:schemeClr val="tx1"/>
                </a:solidFill>
              </a:rPr>
              <a:t>}</a:t>
            </a:r>
            <a:r>
              <a:rPr lang="zh-CN" altLang="zh-CN" dirty="0">
                <a:solidFill>
                  <a:schemeClr val="tx1"/>
                </a:solidFill>
              </a:rPr>
              <a:t>，把</a:t>
            </a:r>
            <a:r>
              <a:rPr lang="en-US" altLang="zh-CN" i="1" dirty="0">
                <a:solidFill>
                  <a:schemeClr val="tx1"/>
                </a:solidFill>
              </a:rPr>
              <a:t>S </a:t>
            </a:r>
            <a:r>
              <a:rPr lang="zh-CN" altLang="zh-CN" dirty="0">
                <a:solidFill>
                  <a:schemeClr val="tx1"/>
                </a:solidFill>
              </a:rPr>
              <a:t>标记为</a:t>
            </a:r>
            <a:r>
              <a:rPr lang="en-US" altLang="zh-CN" dirty="0">
                <a:solidFill>
                  <a:schemeClr val="tx1"/>
                </a:solidFill>
              </a:rPr>
              <a:t>0</a:t>
            </a:r>
            <a:r>
              <a:rPr lang="zh-CN" altLang="zh-CN" dirty="0">
                <a:solidFill>
                  <a:schemeClr val="tx1"/>
                </a:solidFill>
              </a:rPr>
              <a:t>。在图中，在</a:t>
            </a:r>
            <a:r>
              <a:rPr lang="en-US" altLang="zh-CN" i="1" dirty="0">
                <a:solidFill>
                  <a:schemeClr val="tx1"/>
                </a:solidFill>
              </a:rPr>
              <a:t>S </a:t>
            </a:r>
            <a:r>
              <a:rPr lang="zh-CN" altLang="zh-CN" dirty="0">
                <a:solidFill>
                  <a:schemeClr val="tx1"/>
                </a:solidFill>
              </a:rPr>
              <a:t>旁边写下标记和前驱（在圆括号中），以表示这个操作。用星号表示</a:t>
            </a:r>
            <a:r>
              <a:rPr lang="en-US" altLang="zh-CN" i="1" dirty="0">
                <a:solidFill>
                  <a:schemeClr val="tx1"/>
                </a:solidFill>
              </a:rPr>
              <a:t>S </a:t>
            </a:r>
            <a:r>
              <a:rPr lang="zh-CN" altLang="zh-CN" dirty="0">
                <a:solidFill>
                  <a:schemeClr val="tx1"/>
                </a:solidFill>
              </a:rPr>
              <a:t>在￡中。这时的图如图</a:t>
            </a:r>
            <a:r>
              <a:rPr lang="en-US" altLang="zh-CN" dirty="0">
                <a:solidFill>
                  <a:schemeClr val="tx1"/>
                </a:solidFill>
              </a:rPr>
              <a:t>5.22(a)</a:t>
            </a:r>
            <a:r>
              <a:rPr lang="zh-CN" altLang="zh-CN" dirty="0">
                <a:solidFill>
                  <a:schemeClr val="tx1"/>
                </a:solidFill>
              </a:rPr>
              <a:t>所示。</a:t>
            </a:r>
          </a:p>
          <a:p>
            <a:endParaRPr lang="zh-CN" altLang="zh-CN" dirty="0"/>
          </a:p>
          <a:p>
            <a:endParaRPr lang="zh-CN" altLang="en-US" dirty="0"/>
          </a:p>
          <a:p>
            <a:endParaRPr lang="zh-CN" altLang="en-US" dirty="0"/>
          </a:p>
        </p:txBody>
      </p:sp>
      <p:sp>
        <p:nvSpPr>
          <p:cNvPr id="5" name="矩形 4"/>
          <p:cNvSpPr/>
          <p:nvPr/>
        </p:nvSpPr>
        <p:spPr>
          <a:xfrm>
            <a:off x="4733204" y="6457890"/>
            <a:ext cx="2823210" cy="400110"/>
          </a:xfrm>
          <a:prstGeom prst="rect">
            <a:avLst/>
          </a:prstGeom>
        </p:spPr>
        <p:txBody>
          <a:bodyPr wrap="none">
            <a:spAutoFit/>
          </a:bodyPr>
          <a:lstStyle/>
          <a:p>
            <a:pPr algn="ctr"/>
            <a:r>
              <a:rPr lang="zh-CN" altLang="zh-CN" sz="2000" b="1" dirty="0"/>
              <a:t>图</a:t>
            </a:r>
            <a:r>
              <a:rPr lang="en-US" altLang="zh-CN" sz="2000" b="1" dirty="0"/>
              <a:t>5.22  </a:t>
            </a:r>
            <a:r>
              <a:rPr lang="zh-CN" altLang="zh-CN" sz="2000" b="1" dirty="0"/>
              <a:t>求最短通路过程</a:t>
            </a:r>
          </a:p>
        </p:txBody>
      </p:sp>
      <p:pic>
        <p:nvPicPr>
          <p:cNvPr id="2" name="图片 1">
            <a:extLst>
              <a:ext uri="{FF2B5EF4-FFF2-40B4-BE49-F238E27FC236}">
                <a16:creationId xmlns:a16="http://schemas.microsoft.com/office/drawing/2014/main" id="{4D2C1A53-1F9B-4CCE-BFA0-5A979B1228F9}"/>
              </a:ext>
            </a:extLst>
          </p:cNvPr>
          <p:cNvPicPr>
            <a:picLocks noChangeAspect="1"/>
          </p:cNvPicPr>
          <p:nvPr/>
        </p:nvPicPr>
        <p:blipFill>
          <a:blip r:embed="rId2"/>
          <a:stretch>
            <a:fillRect/>
          </a:stretch>
        </p:blipFill>
        <p:spPr>
          <a:xfrm>
            <a:off x="1824930" y="1124744"/>
            <a:ext cx="8591550" cy="52578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07368" y="333450"/>
            <a:ext cx="11377264" cy="2375470"/>
          </a:xfrm>
        </p:spPr>
        <p:txBody>
          <a:bodyPr/>
          <a:lstStyle/>
          <a:p>
            <a:pPr algn="just"/>
            <a:r>
              <a:rPr lang="zh-CN" altLang="zh-CN" b="1" dirty="0">
                <a:solidFill>
                  <a:schemeClr val="tx1"/>
                </a:solidFill>
              </a:rPr>
              <a:t>步骤</a:t>
            </a:r>
            <a:r>
              <a:rPr lang="en-US" altLang="zh-CN" b="1" dirty="0">
                <a:solidFill>
                  <a:schemeClr val="tx1"/>
                </a:solidFill>
              </a:rPr>
              <a:t>2</a:t>
            </a:r>
            <a:r>
              <a:rPr lang="zh-CN" altLang="zh-CN" b="1" dirty="0">
                <a:solidFill>
                  <a:schemeClr val="tx1"/>
                </a:solidFill>
              </a:rPr>
              <a:t>：</a:t>
            </a:r>
            <a:r>
              <a:rPr lang="zh-CN" altLang="zh-CN" dirty="0">
                <a:solidFill>
                  <a:schemeClr val="tx1"/>
                </a:solidFill>
              </a:rPr>
              <a:t>对其他各个顶点</a:t>
            </a:r>
            <a:r>
              <a:rPr lang="en-US" altLang="zh-CN" i="1" dirty="0">
                <a:solidFill>
                  <a:schemeClr val="tx1"/>
                </a:solidFill>
              </a:rPr>
              <a:t>V</a:t>
            </a:r>
            <a:r>
              <a:rPr lang="zh-CN" altLang="zh-CN" dirty="0">
                <a:solidFill>
                  <a:schemeClr val="tx1"/>
                </a:solidFill>
              </a:rPr>
              <a:t>，设置标记</a:t>
            </a:r>
            <a:r>
              <a:rPr lang="en-US" altLang="zh-CN" i="1" dirty="0">
                <a:solidFill>
                  <a:schemeClr val="tx1"/>
                </a:solidFill>
              </a:rPr>
              <a:t>w </a:t>
            </a:r>
            <a:r>
              <a:rPr lang="en-US" altLang="zh-CN" dirty="0">
                <a:solidFill>
                  <a:schemeClr val="tx1"/>
                </a:solidFill>
              </a:rPr>
              <a:t>(</a:t>
            </a:r>
            <a:r>
              <a:rPr lang="en-US" altLang="zh-CN" i="1" dirty="0">
                <a:solidFill>
                  <a:schemeClr val="tx1"/>
                </a:solidFill>
              </a:rPr>
              <a:t>S</a:t>
            </a:r>
            <a:r>
              <a:rPr lang="zh-CN" altLang="zh-CN" dirty="0">
                <a:solidFill>
                  <a:schemeClr val="tx1"/>
                </a:solidFill>
              </a:rPr>
              <a:t>，</a:t>
            </a:r>
            <a:r>
              <a:rPr lang="en-US" altLang="zh-CN" i="1" dirty="0">
                <a:solidFill>
                  <a:schemeClr val="tx1"/>
                </a:solidFill>
              </a:rPr>
              <a:t>V </a:t>
            </a:r>
            <a:r>
              <a:rPr lang="en-US" altLang="zh-CN" dirty="0">
                <a:solidFill>
                  <a:schemeClr val="tx1"/>
                </a:solidFill>
              </a:rPr>
              <a:t>)</a:t>
            </a:r>
            <a:r>
              <a:rPr lang="zh-CN" altLang="zh-CN" dirty="0">
                <a:solidFill>
                  <a:schemeClr val="tx1"/>
                </a:solidFill>
              </a:rPr>
              <a:t>和前驱</a:t>
            </a:r>
            <a:r>
              <a:rPr lang="en-US" altLang="zh-CN" i="1" dirty="0">
                <a:solidFill>
                  <a:schemeClr val="tx1"/>
                </a:solidFill>
              </a:rPr>
              <a:t>S</a:t>
            </a:r>
            <a:r>
              <a:rPr lang="zh-CN" altLang="zh-CN" dirty="0">
                <a:solidFill>
                  <a:schemeClr val="tx1"/>
                </a:solidFill>
              </a:rPr>
              <a:t>。需要指出的是，当</a:t>
            </a:r>
            <a:r>
              <a:rPr lang="en-US" altLang="zh-CN" i="1" dirty="0">
                <a:solidFill>
                  <a:schemeClr val="tx1"/>
                </a:solidFill>
              </a:rPr>
              <a:t>S </a:t>
            </a:r>
            <a:r>
              <a:rPr lang="zh-CN" altLang="zh-CN" dirty="0">
                <a:solidFill>
                  <a:schemeClr val="tx1"/>
                </a:solidFill>
              </a:rPr>
              <a:t>和</a:t>
            </a:r>
            <a:r>
              <a:rPr lang="en-US" altLang="zh-CN" i="1" dirty="0">
                <a:solidFill>
                  <a:schemeClr val="tx1"/>
                </a:solidFill>
              </a:rPr>
              <a:t>V </a:t>
            </a:r>
            <a:r>
              <a:rPr lang="zh-CN" altLang="zh-CN" dirty="0">
                <a:solidFill>
                  <a:schemeClr val="tx1"/>
                </a:solidFill>
              </a:rPr>
              <a:t>之间没有边连接时，</a:t>
            </a:r>
            <a:r>
              <a:rPr lang="en-US" altLang="zh-CN" i="1" dirty="0">
                <a:solidFill>
                  <a:schemeClr val="tx1"/>
                </a:solidFill>
              </a:rPr>
              <a:t>w</a:t>
            </a:r>
            <a:r>
              <a:rPr lang="en-US" altLang="zh-CN" dirty="0">
                <a:solidFill>
                  <a:schemeClr val="tx1"/>
                </a:solidFill>
              </a:rPr>
              <a:t>(</a:t>
            </a:r>
            <a:r>
              <a:rPr lang="en-US" altLang="zh-CN" i="1" dirty="0">
                <a:solidFill>
                  <a:schemeClr val="tx1"/>
                </a:solidFill>
              </a:rPr>
              <a:t>S</a:t>
            </a:r>
            <a:r>
              <a:rPr lang="zh-CN" altLang="zh-CN" dirty="0">
                <a:solidFill>
                  <a:schemeClr val="tx1"/>
                </a:solidFill>
              </a:rPr>
              <a:t>，</a:t>
            </a:r>
            <a:r>
              <a:rPr lang="en-US" altLang="zh-CN" i="1" dirty="0">
                <a:solidFill>
                  <a:schemeClr val="tx1"/>
                </a:solidFill>
              </a:rPr>
              <a:t>V</a:t>
            </a:r>
            <a:r>
              <a:rPr lang="en-US" altLang="zh-CN" dirty="0">
                <a:solidFill>
                  <a:schemeClr val="tx1"/>
                </a:solidFill>
              </a:rPr>
              <a:t>) =</a:t>
            </a:r>
            <a:r>
              <a:rPr lang="zh-CN" altLang="zh-CN" dirty="0">
                <a:solidFill>
                  <a:schemeClr val="tx1"/>
                </a:solidFill>
              </a:rPr>
              <a:t>∞。这时的图如图</a:t>
            </a:r>
            <a:r>
              <a:rPr lang="en-US" altLang="zh-CN" dirty="0">
                <a:solidFill>
                  <a:schemeClr val="tx1"/>
                </a:solidFill>
              </a:rPr>
              <a:t>5.22(b)</a:t>
            </a:r>
            <a:r>
              <a:rPr lang="zh-CN" altLang="zh-CN" dirty="0">
                <a:solidFill>
                  <a:schemeClr val="tx1"/>
                </a:solidFill>
              </a:rPr>
              <a:t>所示。</a:t>
            </a:r>
          </a:p>
          <a:p>
            <a:pPr algn="just"/>
            <a:r>
              <a:rPr lang="zh-CN" altLang="zh-CN" b="1" dirty="0">
                <a:solidFill>
                  <a:schemeClr val="tx1"/>
                </a:solidFill>
              </a:rPr>
              <a:t>步骤</a:t>
            </a:r>
            <a:r>
              <a:rPr lang="en-US" altLang="zh-CN" b="1" dirty="0">
                <a:solidFill>
                  <a:schemeClr val="tx1"/>
                </a:solidFill>
              </a:rPr>
              <a:t>3</a:t>
            </a:r>
            <a:r>
              <a:rPr lang="zh-CN" altLang="zh-CN" b="1" dirty="0">
                <a:solidFill>
                  <a:schemeClr val="tx1"/>
                </a:solidFill>
              </a:rPr>
              <a:t>：</a:t>
            </a:r>
            <a:r>
              <a:rPr lang="zh-CN" altLang="zh-CN" dirty="0">
                <a:solidFill>
                  <a:schemeClr val="tx1"/>
                </a:solidFill>
              </a:rPr>
              <a:t>由于在不属于￡的顶点中，</a:t>
            </a:r>
            <a:r>
              <a:rPr lang="en-US" altLang="zh-CN" i="1" dirty="0">
                <a:solidFill>
                  <a:schemeClr val="tx1"/>
                </a:solidFill>
              </a:rPr>
              <a:t>B </a:t>
            </a:r>
            <a:r>
              <a:rPr lang="zh-CN" altLang="zh-CN" dirty="0">
                <a:solidFill>
                  <a:schemeClr val="tx1"/>
                </a:solidFill>
              </a:rPr>
              <a:t>的标记最小，所以把</a:t>
            </a:r>
            <a:r>
              <a:rPr lang="en-US" altLang="zh-CN" i="1" dirty="0">
                <a:solidFill>
                  <a:schemeClr val="tx1"/>
                </a:solidFill>
              </a:rPr>
              <a:t>B </a:t>
            </a:r>
            <a:r>
              <a:rPr lang="zh-CN" altLang="zh-CN" dirty="0">
                <a:solidFill>
                  <a:schemeClr val="tx1"/>
                </a:solidFill>
              </a:rPr>
              <a:t>放入￡中。不属于￡且与</a:t>
            </a:r>
            <a:r>
              <a:rPr lang="en-US" altLang="zh-CN" i="1" dirty="0">
                <a:solidFill>
                  <a:schemeClr val="tx1"/>
                </a:solidFill>
              </a:rPr>
              <a:t>B </a:t>
            </a:r>
            <a:r>
              <a:rPr lang="zh-CN" altLang="zh-CN" dirty="0">
                <a:solidFill>
                  <a:schemeClr val="tx1"/>
                </a:solidFill>
              </a:rPr>
              <a:t>相邻的顶点是</a:t>
            </a:r>
            <a:r>
              <a:rPr lang="en-US" altLang="zh-CN" i="1" dirty="0">
                <a:solidFill>
                  <a:schemeClr val="tx1"/>
                </a:solidFill>
              </a:rPr>
              <a:t>A</a:t>
            </a:r>
            <a:r>
              <a:rPr lang="zh-CN" altLang="zh-CN" dirty="0">
                <a:solidFill>
                  <a:schemeClr val="tx1"/>
                </a:solidFill>
              </a:rPr>
              <a:t>，</a:t>
            </a:r>
            <a:r>
              <a:rPr lang="en-US" altLang="zh-CN" i="1" dirty="0">
                <a:solidFill>
                  <a:schemeClr val="tx1"/>
                </a:solidFill>
              </a:rPr>
              <a:t>C </a:t>
            </a:r>
            <a:r>
              <a:rPr lang="zh-CN" altLang="zh-CN" dirty="0">
                <a:solidFill>
                  <a:schemeClr val="tx1"/>
                </a:solidFill>
              </a:rPr>
              <a:t>和</a:t>
            </a:r>
            <a:r>
              <a:rPr lang="en-US" altLang="zh-CN" i="1" dirty="0">
                <a:solidFill>
                  <a:schemeClr val="tx1"/>
                </a:solidFill>
              </a:rPr>
              <a:t>D</a:t>
            </a:r>
            <a:r>
              <a:rPr lang="zh-CN" altLang="zh-CN" dirty="0">
                <a:solidFill>
                  <a:schemeClr val="tx1"/>
                </a:solidFill>
              </a:rPr>
              <a:t>；对每个这样的顶点</a:t>
            </a:r>
            <a:r>
              <a:rPr lang="en-US" altLang="zh-CN" i="1" dirty="0">
                <a:solidFill>
                  <a:schemeClr val="tx1"/>
                </a:solidFill>
              </a:rPr>
              <a:t>X</a:t>
            </a:r>
            <a:r>
              <a:rPr lang="zh-CN" altLang="zh-CN" dirty="0">
                <a:solidFill>
                  <a:schemeClr val="tx1"/>
                </a:solidFill>
              </a:rPr>
              <a:t>，把</a:t>
            </a:r>
            <a:r>
              <a:rPr lang="en-US" altLang="zh-CN" i="1" dirty="0">
                <a:solidFill>
                  <a:schemeClr val="tx1"/>
                </a:solidFill>
              </a:rPr>
              <a:t>X </a:t>
            </a:r>
            <a:r>
              <a:rPr lang="zh-CN" altLang="zh-CN" dirty="0">
                <a:solidFill>
                  <a:schemeClr val="tx1"/>
                </a:solidFill>
              </a:rPr>
              <a:t>的标记替换为下列两者中的较小者：</a:t>
            </a:r>
            <a:r>
              <a:rPr lang="en-US" altLang="zh-CN" i="1" dirty="0">
                <a:solidFill>
                  <a:schemeClr val="tx1"/>
                </a:solidFill>
              </a:rPr>
              <a:t>X </a:t>
            </a:r>
            <a:r>
              <a:rPr lang="zh-CN" altLang="zh-CN" dirty="0">
                <a:solidFill>
                  <a:schemeClr val="tx1"/>
                </a:solidFill>
              </a:rPr>
              <a:t>的旧标记、顶点</a:t>
            </a:r>
            <a:r>
              <a:rPr lang="en-US" altLang="zh-CN" i="1" dirty="0">
                <a:solidFill>
                  <a:schemeClr val="tx1"/>
                </a:solidFill>
              </a:rPr>
              <a:t>B </a:t>
            </a:r>
            <a:r>
              <a:rPr lang="zh-CN" altLang="zh-CN" dirty="0">
                <a:solidFill>
                  <a:schemeClr val="tx1"/>
                </a:solidFill>
              </a:rPr>
              <a:t>的标记与</a:t>
            </a:r>
            <a:r>
              <a:rPr lang="en-US" altLang="zh-CN" i="1" dirty="0">
                <a:solidFill>
                  <a:schemeClr val="tx1"/>
                </a:solidFill>
              </a:rPr>
              <a:t>w </a:t>
            </a:r>
            <a:r>
              <a:rPr lang="en-US" altLang="zh-CN" dirty="0">
                <a:solidFill>
                  <a:schemeClr val="tx1"/>
                </a:solidFill>
              </a:rPr>
              <a:t>(</a:t>
            </a:r>
            <a:r>
              <a:rPr lang="en-US" altLang="zh-CN" i="1" dirty="0">
                <a:solidFill>
                  <a:schemeClr val="tx1"/>
                </a:solidFill>
              </a:rPr>
              <a:t>B</a:t>
            </a:r>
            <a:r>
              <a:rPr lang="zh-CN" altLang="zh-CN" dirty="0">
                <a:solidFill>
                  <a:schemeClr val="tx1"/>
                </a:solidFill>
              </a:rPr>
              <a:t>，</a:t>
            </a:r>
            <a:r>
              <a:rPr lang="en-US" altLang="zh-CN" i="1" dirty="0">
                <a:solidFill>
                  <a:schemeClr val="tx1"/>
                </a:solidFill>
              </a:rPr>
              <a:t>X </a:t>
            </a:r>
            <a:r>
              <a:rPr lang="en-US" altLang="zh-CN" dirty="0">
                <a:solidFill>
                  <a:schemeClr val="tx1"/>
                </a:solidFill>
              </a:rPr>
              <a:t>)</a:t>
            </a:r>
            <a:r>
              <a:rPr lang="zh-CN" altLang="zh-CN" dirty="0">
                <a:solidFill>
                  <a:schemeClr val="tx1"/>
                </a:solidFill>
              </a:rPr>
              <a:t>的和。这些数如表</a:t>
            </a:r>
            <a:r>
              <a:rPr lang="en-US" altLang="zh-CN" dirty="0">
                <a:solidFill>
                  <a:schemeClr val="tx1"/>
                </a:solidFill>
              </a:rPr>
              <a:t>5.1</a:t>
            </a:r>
            <a:r>
              <a:rPr lang="zh-CN" altLang="zh-CN" dirty="0">
                <a:solidFill>
                  <a:schemeClr val="tx1"/>
                </a:solidFill>
              </a:rPr>
              <a:t>所示。</a:t>
            </a:r>
          </a:p>
          <a:p>
            <a:endParaRPr lang="zh-CN" altLang="en-US" dirty="0"/>
          </a:p>
        </p:txBody>
      </p:sp>
      <p:graphicFrame>
        <p:nvGraphicFramePr>
          <p:cNvPr id="2" name="表格 1">
            <a:extLst>
              <a:ext uri="{FF2B5EF4-FFF2-40B4-BE49-F238E27FC236}">
                <a16:creationId xmlns:a16="http://schemas.microsoft.com/office/drawing/2014/main" id="{071B674C-395E-41D8-BDB5-C8C0C48616CF}"/>
              </a:ext>
            </a:extLst>
          </p:cNvPr>
          <p:cNvGraphicFramePr>
            <a:graphicFrameLocks noGrp="1"/>
          </p:cNvGraphicFramePr>
          <p:nvPr>
            <p:extLst>
              <p:ext uri="{D42A27DB-BD31-4B8C-83A1-F6EECF244321}">
                <p14:modId xmlns:p14="http://schemas.microsoft.com/office/powerpoint/2010/main" val="2212106292"/>
              </p:ext>
            </p:extLst>
          </p:nvPr>
        </p:nvGraphicFramePr>
        <p:xfrm>
          <a:off x="5807968" y="3197009"/>
          <a:ext cx="5688632" cy="3024336"/>
        </p:xfrm>
        <a:graphic>
          <a:graphicData uri="http://schemas.openxmlformats.org/drawingml/2006/table">
            <a:tbl>
              <a:tblPr/>
              <a:tblGrid>
                <a:gridCol w="1421651">
                  <a:extLst>
                    <a:ext uri="{9D8B030D-6E8A-4147-A177-3AD203B41FA5}">
                      <a16:colId xmlns:a16="http://schemas.microsoft.com/office/drawing/2014/main" val="20000"/>
                    </a:ext>
                  </a:extLst>
                </a:gridCol>
                <a:gridCol w="1422327">
                  <a:extLst>
                    <a:ext uri="{9D8B030D-6E8A-4147-A177-3AD203B41FA5}">
                      <a16:colId xmlns:a16="http://schemas.microsoft.com/office/drawing/2014/main" val="20001"/>
                    </a:ext>
                  </a:extLst>
                </a:gridCol>
                <a:gridCol w="1422327">
                  <a:extLst>
                    <a:ext uri="{9D8B030D-6E8A-4147-A177-3AD203B41FA5}">
                      <a16:colId xmlns:a16="http://schemas.microsoft.com/office/drawing/2014/main" val="20002"/>
                    </a:ext>
                  </a:extLst>
                </a:gridCol>
                <a:gridCol w="1422327">
                  <a:extLst>
                    <a:ext uri="{9D8B030D-6E8A-4147-A177-3AD203B41FA5}">
                      <a16:colId xmlns:a16="http://schemas.microsoft.com/office/drawing/2014/main" val="20003"/>
                    </a:ext>
                  </a:extLst>
                </a:gridCol>
              </a:tblGrid>
              <a:tr h="756084">
                <a:tc>
                  <a:txBody>
                    <a:bodyPr/>
                    <a:lstStyle/>
                    <a:p>
                      <a:pPr algn="ctr">
                        <a:spcBef>
                          <a:spcPts val="400"/>
                        </a:spcBef>
                        <a:spcAft>
                          <a:spcPts val="400"/>
                        </a:spcAft>
                      </a:pPr>
                      <a:r>
                        <a:rPr lang="zh-CN" sz="1800" b="1" kern="800">
                          <a:latin typeface="Times New Roman"/>
                          <a:ea typeface="宋体"/>
                          <a:cs typeface="Times New Roman"/>
                        </a:rPr>
                        <a:t>顶点</a:t>
                      </a:r>
                      <a:r>
                        <a:rPr lang="en-US" sz="1800" b="1" i="1" kern="800">
                          <a:latin typeface="Times New Roman"/>
                          <a:ea typeface="宋体"/>
                          <a:cs typeface="Times New Roman"/>
                        </a:rPr>
                        <a:t>X</a:t>
                      </a:r>
                      <a:endParaRPr lang="zh-CN"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zh-CN" sz="1800" b="1" kern="800">
                          <a:latin typeface="Times New Roman"/>
                          <a:ea typeface="宋体"/>
                          <a:cs typeface="Times New Roman"/>
                        </a:rPr>
                        <a:t>旧标记</a:t>
                      </a: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i="1" kern="800">
                          <a:latin typeface="Times New Roman"/>
                          <a:ea typeface="宋体"/>
                          <a:cs typeface="Times New Roman"/>
                        </a:rPr>
                        <a:t>B</a:t>
                      </a:r>
                      <a:r>
                        <a:rPr lang="zh-CN" sz="1800" b="1" kern="800">
                          <a:latin typeface="Times New Roman"/>
                          <a:ea typeface="宋体"/>
                          <a:cs typeface="Times New Roman"/>
                        </a:rPr>
                        <a:t>上的标记</a:t>
                      </a:r>
                      <a:r>
                        <a:rPr lang="en-US" sz="1800" b="1" kern="800">
                          <a:latin typeface="Times New Roman"/>
                          <a:ea typeface="宋体"/>
                          <a:cs typeface="Times New Roman"/>
                        </a:rPr>
                        <a:t>+</a:t>
                      </a:r>
                      <a:r>
                        <a:rPr lang="en-US" sz="1800" b="1" i="1" kern="800">
                          <a:latin typeface="Times New Roman"/>
                          <a:ea typeface="宋体"/>
                          <a:cs typeface="Times New Roman"/>
                        </a:rPr>
                        <a:t> w</a:t>
                      </a:r>
                      <a:r>
                        <a:rPr lang="en-US" sz="1800" b="1" kern="800">
                          <a:latin typeface="Times New Roman"/>
                          <a:ea typeface="宋体"/>
                          <a:cs typeface="Times New Roman"/>
                        </a:rPr>
                        <a:t>(</a:t>
                      </a:r>
                      <a:r>
                        <a:rPr lang="en-US" sz="1800" b="1" i="1" kern="800">
                          <a:latin typeface="Times New Roman"/>
                          <a:ea typeface="宋体"/>
                          <a:cs typeface="Times New Roman"/>
                        </a:rPr>
                        <a:t>B</a:t>
                      </a:r>
                      <a:r>
                        <a:rPr lang="zh-CN" sz="1800" b="1" kern="800">
                          <a:latin typeface="Times New Roman"/>
                          <a:ea typeface="宋体"/>
                          <a:cs typeface="Times New Roman"/>
                        </a:rPr>
                        <a:t>，</a:t>
                      </a:r>
                      <a:r>
                        <a:rPr lang="en-US" sz="1800" b="1" i="1" kern="800">
                          <a:latin typeface="Times New Roman"/>
                          <a:ea typeface="宋体"/>
                          <a:cs typeface="Times New Roman"/>
                        </a:rPr>
                        <a:t>X</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zh-CN" sz="1800" b="1" kern="800" dirty="0">
                          <a:latin typeface="Times New Roman"/>
                          <a:ea typeface="宋体"/>
                          <a:cs typeface="Times New Roman"/>
                        </a:rPr>
                        <a:t>最小值</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756084">
                <a:tc>
                  <a:txBody>
                    <a:bodyPr/>
                    <a:lstStyle/>
                    <a:p>
                      <a:pPr algn="ctr">
                        <a:spcBef>
                          <a:spcPts val="400"/>
                        </a:spcBef>
                        <a:spcAft>
                          <a:spcPts val="400"/>
                        </a:spcAft>
                      </a:pPr>
                      <a:r>
                        <a:rPr lang="en-US" sz="1800" b="1" i="1" kern="800">
                          <a:latin typeface="Times New Roman"/>
                          <a:ea typeface="宋体"/>
                          <a:cs typeface="Times New Roman"/>
                        </a:rPr>
                        <a:t>A</a:t>
                      </a:r>
                      <a:endParaRPr lang="zh-CN"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altLang="zh-CN" sz="1800" b="1" kern="800" dirty="0">
                          <a:latin typeface="Times New Roman"/>
                          <a:ea typeface="宋体"/>
                          <a:cs typeface="Times New Roman"/>
                        </a:rPr>
                        <a:t>3(S)</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dirty="0">
                          <a:latin typeface="Times New Roman"/>
                          <a:ea typeface="宋体"/>
                          <a:cs typeface="Times New Roman"/>
                        </a:rPr>
                        <a:t>1+1=2</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dirty="0">
                          <a:latin typeface="Times New Roman"/>
                          <a:ea typeface="宋体"/>
                          <a:cs typeface="Times New Roman"/>
                        </a:rPr>
                        <a:t>2</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756084">
                <a:tc>
                  <a:txBody>
                    <a:bodyPr/>
                    <a:lstStyle/>
                    <a:p>
                      <a:pPr algn="ctr">
                        <a:spcBef>
                          <a:spcPts val="400"/>
                        </a:spcBef>
                        <a:spcAft>
                          <a:spcPts val="400"/>
                        </a:spcAft>
                      </a:pPr>
                      <a:r>
                        <a:rPr lang="en-US" sz="1800" b="1" i="1" kern="800">
                          <a:latin typeface="Times New Roman"/>
                          <a:ea typeface="宋体"/>
                          <a:cs typeface="Times New Roman"/>
                        </a:rPr>
                        <a:t>C</a:t>
                      </a:r>
                      <a:endParaRPr lang="zh-CN"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zh-CN" sz="2800" b="1" kern="800" dirty="0">
                          <a:latin typeface="Times New Roman"/>
                          <a:ea typeface="宋体"/>
                          <a:cs typeface="Times New Roman"/>
                        </a:rPr>
                        <a:t>∞</a:t>
                      </a: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a:latin typeface="Times New Roman"/>
                          <a:ea typeface="宋体"/>
                          <a:cs typeface="Times New Roman"/>
                        </a:rPr>
                        <a:t>1+3=4</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a:latin typeface="Times New Roman"/>
                          <a:ea typeface="宋体"/>
                          <a:cs typeface="Times New Roman"/>
                        </a:rPr>
                        <a:t>4</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756084">
                <a:tc>
                  <a:txBody>
                    <a:bodyPr/>
                    <a:lstStyle/>
                    <a:p>
                      <a:pPr algn="ctr">
                        <a:spcBef>
                          <a:spcPts val="400"/>
                        </a:spcBef>
                        <a:spcAft>
                          <a:spcPts val="400"/>
                        </a:spcAft>
                      </a:pPr>
                      <a:r>
                        <a:rPr lang="en-US" sz="1800" b="1" i="1" kern="800">
                          <a:latin typeface="Times New Roman"/>
                          <a:ea typeface="宋体"/>
                          <a:cs typeface="Times New Roman"/>
                        </a:rPr>
                        <a:t>D</a:t>
                      </a:r>
                      <a:endParaRPr lang="zh-CN"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zh-CN" sz="2800" b="1" kern="800" dirty="0">
                          <a:latin typeface="Times New Roman"/>
                          <a:ea typeface="宋体"/>
                          <a:cs typeface="Times New Roman"/>
                        </a:rPr>
                        <a:t>∞</a:t>
                      </a: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a:latin typeface="Times New Roman"/>
                          <a:ea typeface="宋体"/>
                          <a:cs typeface="Times New Roman"/>
                        </a:rPr>
                        <a:t>1+5=6 </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400"/>
                        </a:spcBef>
                        <a:spcAft>
                          <a:spcPts val="400"/>
                        </a:spcAft>
                      </a:pPr>
                      <a:r>
                        <a:rPr lang="en-US" sz="1800" b="1" kern="800" dirty="0">
                          <a:latin typeface="Times New Roman"/>
                          <a:ea typeface="宋体"/>
                          <a:cs typeface="Times New Roman"/>
                        </a:rPr>
                        <a:t>6</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5" name="矩形 4">
            <a:extLst>
              <a:ext uri="{FF2B5EF4-FFF2-40B4-BE49-F238E27FC236}">
                <a16:creationId xmlns:a16="http://schemas.microsoft.com/office/drawing/2014/main" id="{CAEFA101-DB9E-4DDE-BD2E-C42AC32170A3}"/>
              </a:ext>
            </a:extLst>
          </p:cNvPr>
          <p:cNvSpPr/>
          <p:nvPr/>
        </p:nvSpPr>
        <p:spPr>
          <a:xfrm>
            <a:off x="7464299" y="2708920"/>
            <a:ext cx="2375971" cy="400110"/>
          </a:xfrm>
          <a:prstGeom prst="rect">
            <a:avLst/>
          </a:prstGeom>
        </p:spPr>
        <p:txBody>
          <a:bodyPr wrap="none">
            <a:spAutoFit/>
          </a:bodyPr>
          <a:lstStyle/>
          <a:p>
            <a:pPr algn="ctr"/>
            <a:r>
              <a:rPr lang="zh-CN" altLang="zh-CN" sz="2000" b="1" dirty="0"/>
              <a:t>表</a:t>
            </a:r>
            <a:r>
              <a:rPr lang="en-US" altLang="zh-CN" sz="2000" b="1" dirty="0"/>
              <a:t>5.1  </a:t>
            </a:r>
            <a:r>
              <a:rPr lang="en-US" altLang="zh-CN" sz="2000" b="1" i="1" dirty="0"/>
              <a:t>X </a:t>
            </a:r>
            <a:r>
              <a:rPr lang="zh-CN" altLang="zh-CN" sz="2000" b="1" dirty="0"/>
              <a:t>的标记替换</a:t>
            </a:r>
            <a:endParaRPr lang="zh-CN" altLang="en-US" sz="2000" b="1" dirty="0"/>
          </a:p>
        </p:txBody>
      </p:sp>
      <p:pic>
        <p:nvPicPr>
          <p:cNvPr id="4" name="图片 3">
            <a:extLst>
              <a:ext uri="{FF2B5EF4-FFF2-40B4-BE49-F238E27FC236}">
                <a16:creationId xmlns:a16="http://schemas.microsoft.com/office/drawing/2014/main" id="{C6F12CAC-7FED-46A2-8EC9-B0D042A66EF0}"/>
              </a:ext>
            </a:extLst>
          </p:cNvPr>
          <p:cNvPicPr>
            <a:picLocks noChangeAspect="1"/>
          </p:cNvPicPr>
          <p:nvPr/>
        </p:nvPicPr>
        <p:blipFill>
          <a:blip r:embed="rId2"/>
          <a:stretch>
            <a:fillRect/>
          </a:stretch>
        </p:blipFill>
        <p:spPr>
          <a:xfrm>
            <a:off x="839416" y="3172906"/>
            <a:ext cx="4214637" cy="3024337"/>
          </a:xfrm>
          <a:prstGeom prst="rect">
            <a:avLst/>
          </a:prstGeom>
        </p:spPr>
      </p:pic>
      <p:sp>
        <p:nvSpPr>
          <p:cNvPr id="7" name="矩形 6">
            <a:extLst>
              <a:ext uri="{FF2B5EF4-FFF2-40B4-BE49-F238E27FC236}">
                <a16:creationId xmlns:a16="http://schemas.microsoft.com/office/drawing/2014/main" id="{EFDE02C5-FCE6-4BDF-839F-967B8B203DDE}"/>
              </a:ext>
            </a:extLst>
          </p:cNvPr>
          <p:cNvSpPr/>
          <p:nvPr/>
        </p:nvSpPr>
        <p:spPr>
          <a:xfrm>
            <a:off x="1597669" y="6341258"/>
            <a:ext cx="2823210" cy="400110"/>
          </a:xfrm>
          <a:prstGeom prst="rect">
            <a:avLst/>
          </a:prstGeom>
        </p:spPr>
        <p:txBody>
          <a:bodyPr wrap="none">
            <a:spAutoFit/>
          </a:bodyPr>
          <a:lstStyle/>
          <a:p>
            <a:pPr algn="ctr"/>
            <a:r>
              <a:rPr lang="zh-CN" altLang="zh-CN" sz="2000" b="1" dirty="0"/>
              <a:t>图</a:t>
            </a:r>
            <a:r>
              <a:rPr lang="en-US" altLang="zh-CN" sz="2000" b="1" dirty="0"/>
              <a:t>5.22  </a:t>
            </a:r>
            <a:r>
              <a:rPr lang="zh-CN" altLang="zh-CN" sz="2000" b="1" dirty="0"/>
              <a:t>求最短通路过程</a:t>
            </a:r>
          </a:p>
        </p:txBody>
      </p:sp>
      <p:sp>
        <p:nvSpPr>
          <p:cNvPr id="8" name="矩形 7">
            <a:extLst>
              <a:ext uri="{FF2B5EF4-FFF2-40B4-BE49-F238E27FC236}">
                <a16:creationId xmlns:a16="http://schemas.microsoft.com/office/drawing/2014/main" id="{8E641D66-FB07-4D07-9880-E7BADB94E167}"/>
              </a:ext>
            </a:extLst>
          </p:cNvPr>
          <p:cNvSpPr/>
          <p:nvPr/>
        </p:nvSpPr>
        <p:spPr>
          <a:xfrm>
            <a:off x="7392144" y="3284984"/>
            <a:ext cx="1079973" cy="2808312"/>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DFF43AA-09D9-4A88-BF86-EB4B88867AF4}"/>
              </a:ext>
            </a:extLst>
          </p:cNvPr>
          <p:cNvSpPr/>
          <p:nvPr/>
        </p:nvSpPr>
        <p:spPr>
          <a:xfrm>
            <a:off x="10272611" y="3284984"/>
            <a:ext cx="1079973" cy="2808312"/>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97408" y="188640"/>
            <a:ext cx="10871200" cy="5256212"/>
          </a:xfrm>
        </p:spPr>
        <p:txBody>
          <a:bodyPr/>
          <a:lstStyle/>
          <a:p>
            <a:pPr algn="just"/>
            <a:r>
              <a:rPr lang="en-US" altLang="zh-CN" dirty="0"/>
              <a:t>       </a:t>
            </a:r>
            <a:r>
              <a:rPr lang="zh-CN" altLang="zh-CN" dirty="0">
                <a:solidFill>
                  <a:schemeClr val="tx1"/>
                </a:solidFill>
              </a:rPr>
              <a:t>由于每个标记都改变了，还要将这些顶点的前驱替换为</a:t>
            </a:r>
            <a:r>
              <a:rPr lang="en-US" altLang="zh-CN" i="1" dirty="0">
                <a:solidFill>
                  <a:schemeClr val="tx1"/>
                </a:solidFill>
              </a:rPr>
              <a:t>B</a:t>
            </a:r>
            <a:r>
              <a:rPr lang="zh-CN" altLang="zh-CN" dirty="0">
                <a:solidFill>
                  <a:schemeClr val="tx1"/>
                </a:solidFill>
              </a:rPr>
              <a:t>，得到图</a:t>
            </a:r>
            <a:r>
              <a:rPr lang="en-US" altLang="zh-CN" dirty="0">
                <a:solidFill>
                  <a:schemeClr val="tx1"/>
                </a:solidFill>
              </a:rPr>
              <a:t>5.22(c)</a:t>
            </a:r>
            <a:r>
              <a:rPr lang="zh-CN" altLang="zh-CN" dirty="0">
                <a:solidFill>
                  <a:schemeClr val="tx1"/>
                </a:solidFill>
              </a:rPr>
              <a:t>。</a:t>
            </a:r>
          </a:p>
          <a:p>
            <a:pPr algn="just"/>
            <a:r>
              <a:rPr lang="en-US" altLang="zh-CN" dirty="0">
                <a:solidFill>
                  <a:schemeClr val="tx1"/>
                </a:solidFill>
              </a:rPr>
              <a:t>       </a:t>
            </a:r>
            <a:r>
              <a:rPr lang="zh-CN" altLang="zh-CN" dirty="0">
                <a:solidFill>
                  <a:schemeClr val="tx1"/>
                </a:solidFill>
              </a:rPr>
              <a:t>继续上述步骤，￡中没有与不在￡中的顶点相邻的顶点。表</a:t>
            </a:r>
            <a:r>
              <a:rPr lang="en-US" altLang="zh-CN" dirty="0">
                <a:solidFill>
                  <a:schemeClr val="tx1"/>
                </a:solidFill>
              </a:rPr>
              <a:t>5.2</a:t>
            </a:r>
            <a:r>
              <a:rPr lang="zh-CN" altLang="zh-CN" dirty="0">
                <a:solidFill>
                  <a:schemeClr val="tx1"/>
                </a:solidFill>
              </a:rPr>
              <a:t>显示了各阶段的标记、前驱和加入￡的顶点（空白的单元表示相对于前阶段没有变化）。</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09920711"/>
              </p:ext>
            </p:extLst>
          </p:nvPr>
        </p:nvGraphicFramePr>
        <p:xfrm>
          <a:off x="766886" y="2276077"/>
          <a:ext cx="10729192" cy="2952328"/>
        </p:xfrm>
        <a:graphic>
          <a:graphicData uri="http://schemas.openxmlformats.org/drawingml/2006/table">
            <a:tbl>
              <a:tblPr/>
              <a:tblGrid>
                <a:gridCol w="1077644">
                  <a:extLst>
                    <a:ext uri="{9D8B030D-6E8A-4147-A177-3AD203B41FA5}">
                      <a16:colId xmlns:a16="http://schemas.microsoft.com/office/drawing/2014/main" val="20000"/>
                    </a:ext>
                  </a:extLst>
                </a:gridCol>
                <a:gridCol w="1168298">
                  <a:extLst>
                    <a:ext uri="{9D8B030D-6E8A-4147-A177-3AD203B41FA5}">
                      <a16:colId xmlns:a16="http://schemas.microsoft.com/office/drawing/2014/main" val="20001"/>
                    </a:ext>
                  </a:extLst>
                </a:gridCol>
                <a:gridCol w="1247462">
                  <a:extLst>
                    <a:ext uri="{9D8B030D-6E8A-4147-A177-3AD203B41FA5}">
                      <a16:colId xmlns:a16="http://schemas.microsoft.com/office/drawing/2014/main" val="20002"/>
                    </a:ext>
                  </a:extLst>
                </a:gridCol>
                <a:gridCol w="1247462">
                  <a:extLst>
                    <a:ext uri="{9D8B030D-6E8A-4147-A177-3AD203B41FA5}">
                      <a16:colId xmlns:a16="http://schemas.microsoft.com/office/drawing/2014/main" val="20003"/>
                    </a:ext>
                  </a:extLst>
                </a:gridCol>
                <a:gridCol w="1247462">
                  <a:extLst>
                    <a:ext uri="{9D8B030D-6E8A-4147-A177-3AD203B41FA5}">
                      <a16:colId xmlns:a16="http://schemas.microsoft.com/office/drawing/2014/main" val="20004"/>
                    </a:ext>
                  </a:extLst>
                </a:gridCol>
                <a:gridCol w="1247462">
                  <a:extLst>
                    <a:ext uri="{9D8B030D-6E8A-4147-A177-3AD203B41FA5}">
                      <a16:colId xmlns:a16="http://schemas.microsoft.com/office/drawing/2014/main" val="20005"/>
                    </a:ext>
                  </a:extLst>
                </a:gridCol>
                <a:gridCol w="1247462">
                  <a:extLst>
                    <a:ext uri="{9D8B030D-6E8A-4147-A177-3AD203B41FA5}">
                      <a16:colId xmlns:a16="http://schemas.microsoft.com/office/drawing/2014/main" val="20006"/>
                    </a:ext>
                  </a:extLst>
                </a:gridCol>
                <a:gridCol w="2245940">
                  <a:extLst>
                    <a:ext uri="{9D8B030D-6E8A-4147-A177-3AD203B41FA5}">
                      <a16:colId xmlns:a16="http://schemas.microsoft.com/office/drawing/2014/main" val="20007"/>
                    </a:ext>
                  </a:extLst>
                </a:gridCol>
              </a:tblGrid>
              <a:tr h="369041">
                <a:tc gridSpan="8">
                  <a:txBody>
                    <a:bodyPr/>
                    <a:lstStyle/>
                    <a:p>
                      <a:pPr algn="ctr">
                        <a:spcBef>
                          <a:spcPts val="250"/>
                        </a:spcBef>
                        <a:spcAft>
                          <a:spcPts val="250"/>
                        </a:spcAft>
                      </a:pPr>
                      <a:r>
                        <a:rPr lang="zh-CN" sz="1800" b="1" kern="800" dirty="0">
                          <a:latin typeface="Times New Roman"/>
                          <a:ea typeface="宋体"/>
                          <a:cs typeface="Times New Roman"/>
                        </a:rPr>
                        <a:t>标记和前驱</a:t>
                      </a:r>
                    </a:p>
                  </a:txBody>
                  <a:tcPr marL="71755" marR="7175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9041">
                <a:tc>
                  <a:txBody>
                    <a:bodyPr/>
                    <a:lstStyle/>
                    <a:p>
                      <a:pPr algn="ctr">
                        <a:spcBef>
                          <a:spcPts val="250"/>
                        </a:spcBef>
                        <a:spcAft>
                          <a:spcPts val="250"/>
                        </a:spcAft>
                      </a:pPr>
                      <a:r>
                        <a:rPr lang="zh-CN" sz="1800" b="1" kern="800">
                          <a:latin typeface="Times New Roman"/>
                          <a:ea typeface="宋体"/>
                          <a:cs typeface="Times New Roman"/>
                        </a:rPr>
                        <a:t>顶点</a:t>
                      </a: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S</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A</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B</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C</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D</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E</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zh-CN" sz="1800" b="1" kern="800" dirty="0">
                          <a:latin typeface="Times New Roman"/>
                          <a:ea typeface="宋体"/>
                          <a:cs typeface="Times New Roman"/>
                        </a:rPr>
                        <a:t>加入￡的顶点</a:t>
                      </a: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0(-)</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a:latin typeface="Times New Roman"/>
                          <a:ea typeface="宋体"/>
                          <a:cs typeface="Times New Roman"/>
                        </a:rPr>
                        <a:t>S</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3(</a:t>
                      </a:r>
                      <a:r>
                        <a:rPr lang="en-US" sz="1800" b="1" i="1" kern="800">
                          <a:latin typeface="Times New Roman"/>
                          <a:ea typeface="宋体"/>
                          <a:cs typeface="Times New Roman"/>
                        </a:rPr>
                        <a:t>S</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1(</a:t>
                      </a:r>
                      <a:r>
                        <a:rPr lang="en-US" sz="1800" b="1" i="1" kern="800" dirty="0">
                          <a:latin typeface="Times New Roman"/>
                          <a:ea typeface="宋体"/>
                          <a:cs typeface="Times New Roman"/>
                        </a:rPr>
                        <a:t>S</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zh-CN" sz="1800" b="1" kern="800">
                          <a:latin typeface="Times New Roman"/>
                          <a:ea typeface="宋体"/>
                          <a:cs typeface="Times New Roman"/>
                        </a:rPr>
                        <a:t>∞</a:t>
                      </a:r>
                      <a:r>
                        <a:rPr lang="en-US" sz="1800" b="1" kern="800">
                          <a:latin typeface="Times New Roman"/>
                          <a:ea typeface="宋体"/>
                          <a:cs typeface="Times New Roman"/>
                        </a:rPr>
                        <a:t>(</a:t>
                      </a:r>
                      <a:r>
                        <a:rPr lang="en-US" sz="1800" b="1" i="1" kern="800">
                          <a:latin typeface="Times New Roman"/>
                          <a:ea typeface="宋体"/>
                          <a:cs typeface="Times New Roman"/>
                        </a:rPr>
                        <a:t>S</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zh-CN" sz="1800" b="1" kern="800">
                          <a:latin typeface="Times New Roman"/>
                          <a:ea typeface="宋体"/>
                          <a:cs typeface="Times New Roman"/>
                        </a:rPr>
                        <a:t>∞</a:t>
                      </a:r>
                      <a:r>
                        <a:rPr lang="en-US" sz="1800" b="1" kern="800">
                          <a:latin typeface="Times New Roman"/>
                          <a:ea typeface="宋体"/>
                          <a:cs typeface="Times New Roman"/>
                        </a:rPr>
                        <a:t>(</a:t>
                      </a:r>
                      <a:r>
                        <a:rPr lang="en-US" sz="1800" b="1" i="1" kern="800">
                          <a:latin typeface="Times New Roman"/>
                          <a:ea typeface="宋体"/>
                          <a:cs typeface="Times New Roman"/>
                        </a:rPr>
                        <a:t>S</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zh-CN" sz="1800" b="1" kern="800" dirty="0">
                          <a:latin typeface="Times New Roman"/>
                          <a:ea typeface="宋体"/>
                          <a:cs typeface="Times New Roman"/>
                        </a:rPr>
                        <a:t>∞</a:t>
                      </a:r>
                      <a:r>
                        <a:rPr lang="en-US" sz="1800" b="1" kern="800" dirty="0">
                          <a:latin typeface="Times New Roman"/>
                          <a:ea typeface="宋体"/>
                          <a:cs typeface="Times New Roman"/>
                        </a:rPr>
                        <a:t>(</a:t>
                      </a:r>
                      <a:r>
                        <a:rPr lang="en-US" sz="1800" b="1" i="1" kern="800" dirty="0">
                          <a:latin typeface="Times New Roman"/>
                          <a:ea typeface="宋体"/>
                          <a:cs typeface="Times New Roman"/>
                        </a:rPr>
                        <a:t>S</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dirty="0">
                          <a:latin typeface="Times New Roman"/>
                          <a:ea typeface="宋体"/>
                          <a:cs typeface="Times New Roman"/>
                        </a:rPr>
                        <a:t>B</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2(</a:t>
                      </a:r>
                      <a:r>
                        <a:rPr lang="en-US" sz="1800" b="1" i="1" kern="800">
                          <a:latin typeface="Times New Roman"/>
                          <a:ea typeface="宋体"/>
                          <a:cs typeface="Times New Roman"/>
                        </a:rPr>
                        <a:t>B</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1(S)</a:t>
                      </a: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4(</a:t>
                      </a:r>
                      <a:r>
                        <a:rPr lang="en-US" sz="1800" b="1" i="1" kern="800" dirty="0">
                          <a:latin typeface="Times New Roman"/>
                          <a:ea typeface="宋体"/>
                          <a:cs typeface="Times New Roman"/>
                        </a:rPr>
                        <a:t>B</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a:latin typeface="Times New Roman"/>
                          <a:ea typeface="宋体"/>
                          <a:cs typeface="Times New Roman"/>
                        </a:rPr>
                        <a:t>6(</a:t>
                      </a:r>
                      <a:r>
                        <a:rPr lang="en-US" sz="1800" b="1" i="1" kern="800">
                          <a:latin typeface="Times New Roman"/>
                          <a:ea typeface="宋体"/>
                          <a:cs typeface="Times New Roman"/>
                        </a:rPr>
                        <a:t>B</a:t>
                      </a:r>
                      <a:r>
                        <a:rPr lang="en-US" sz="1800" b="1" kern="800">
                          <a:latin typeface="Times New Roman"/>
                          <a:ea typeface="宋体"/>
                          <a:cs typeface="Times New Roman"/>
                        </a:rPr>
                        <a:t>)</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91" rtl="0" eaLnBrk="1" fontAlgn="auto" latinLnBrk="0" hangingPunct="1">
                        <a:lnSpc>
                          <a:spcPct val="100000"/>
                        </a:lnSpc>
                        <a:spcBef>
                          <a:spcPts val="250"/>
                        </a:spcBef>
                        <a:spcAft>
                          <a:spcPts val="250"/>
                        </a:spcAft>
                        <a:buClrTx/>
                        <a:buSzTx/>
                        <a:buFontTx/>
                        <a:buNone/>
                        <a:tabLst/>
                        <a:defRPr/>
                      </a:pPr>
                      <a:r>
                        <a:rPr lang="zh-CN" altLang="zh-CN" sz="1800" b="1" kern="800" dirty="0">
                          <a:latin typeface="Times New Roman"/>
                          <a:ea typeface="宋体"/>
                          <a:cs typeface="Times New Roman"/>
                        </a:rPr>
                        <a:t>∞</a:t>
                      </a:r>
                      <a:r>
                        <a:rPr lang="en-US" altLang="zh-CN" sz="1800" b="1" kern="800" dirty="0">
                          <a:latin typeface="Times New Roman"/>
                          <a:ea typeface="宋体"/>
                          <a:cs typeface="Times New Roman"/>
                        </a:rPr>
                        <a:t>(</a:t>
                      </a:r>
                      <a:r>
                        <a:rPr lang="en-US" altLang="zh-CN" sz="1800" b="1" i="1" kern="800" dirty="0">
                          <a:latin typeface="Times New Roman"/>
                          <a:ea typeface="宋体"/>
                          <a:cs typeface="Times New Roman"/>
                        </a:rPr>
                        <a:t>S</a:t>
                      </a:r>
                      <a:r>
                        <a:rPr lang="en-US" altLang="zh-CN" sz="1800" b="1" kern="800" dirty="0">
                          <a:latin typeface="Times New Roman"/>
                          <a:ea typeface="宋体"/>
                          <a:cs typeface="Times New Roman"/>
                        </a:rPr>
                        <a:t>)</a:t>
                      </a:r>
                      <a:endParaRPr lang="en-US"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a:latin typeface="Times New Roman"/>
                          <a:ea typeface="宋体"/>
                          <a:cs typeface="Times New Roman"/>
                        </a:rPr>
                        <a:t>A</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91" rtl="0" eaLnBrk="1" fontAlgn="auto" latinLnBrk="0" hangingPunct="1">
                        <a:lnSpc>
                          <a:spcPct val="100000"/>
                        </a:lnSpc>
                        <a:spcBef>
                          <a:spcPts val="250"/>
                        </a:spcBef>
                        <a:spcAft>
                          <a:spcPts val="250"/>
                        </a:spcAft>
                        <a:buClrTx/>
                        <a:buSzTx/>
                        <a:buFontTx/>
                        <a:buNone/>
                        <a:tabLst/>
                        <a:defRPr/>
                      </a:pPr>
                      <a:r>
                        <a:rPr lang="en-US" altLang="zh-CN" sz="1800" b="1" kern="800" dirty="0">
                          <a:latin typeface="Times New Roman"/>
                          <a:ea typeface="宋体"/>
                          <a:cs typeface="Times New Roman"/>
                        </a:rPr>
                        <a:t>4(</a:t>
                      </a:r>
                      <a:r>
                        <a:rPr lang="en-US" altLang="zh-CN" sz="1800" b="1" i="1" kern="800" dirty="0">
                          <a:latin typeface="Times New Roman"/>
                          <a:ea typeface="宋体"/>
                          <a:cs typeface="Times New Roman"/>
                        </a:rPr>
                        <a:t>B</a:t>
                      </a:r>
                      <a:r>
                        <a:rPr lang="en-US" altLang="zh-CN" sz="1800" b="1" kern="800" dirty="0">
                          <a:latin typeface="Times New Roman"/>
                          <a:ea typeface="宋体"/>
                          <a:cs typeface="Times New Roman"/>
                        </a:rPr>
                        <a:t>)</a:t>
                      </a:r>
                      <a:endParaRPr lang="en-US"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5(</a:t>
                      </a:r>
                      <a:r>
                        <a:rPr lang="en-US" sz="1800" b="1" i="1" kern="800" dirty="0">
                          <a:latin typeface="Times New Roman"/>
                          <a:ea typeface="宋体"/>
                          <a:cs typeface="Times New Roman"/>
                        </a:rPr>
                        <a:t>C</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7(</a:t>
                      </a:r>
                      <a:r>
                        <a:rPr lang="en-US" sz="1800" b="1" i="1" kern="800" dirty="0">
                          <a:latin typeface="Times New Roman"/>
                          <a:ea typeface="宋体"/>
                          <a:cs typeface="Times New Roman"/>
                        </a:rPr>
                        <a:t>C</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a:latin typeface="Times New Roman"/>
                          <a:ea typeface="宋体"/>
                          <a:cs typeface="Times New Roman"/>
                        </a:rPr>
                        <a:t>C</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91" rtl="0" eaLnBrk="1" fontAlgn="auto" latinLnBrk="0" hangingPunct="1">
                        <a:lnSpc>
                          <a:spcPct val="100000"/>
                        </a:lnSpc>
                        <a:spcBef>
                          <a:spcPts val="250"/>
                        </a:spcBef>
                        <a:spcAft>
                          <a:spcPts val="250"/>
                        </a:spcAft>
                        <a:buClrTx/>
                        <a:buSzTx/>
                        <a:buFontTx/>
                        <a:buNone/>
                        <a:tabLst/>
                        <a:defRPr/>
                      </a:pPr>
                      <a:r>
                        <a:rPr lang="en-US" altLang="zh-CN" sz="1800" b="1" kern="800" dirty="0">
                          <a:latin typeface="Times New Roman"/>
                          <a:ea typeface="宋体"/>
                          <a:cs typeface="Times New Roman"/>
                        </a:rPr>
                        <a:t>5(</a:t>
                      </a:r>
                      <a:r>
                        <a:rPr lang="en-US" altLang="zh-CN" sz="1800" b="1" i="1" kern="800" dirty="0">
                          <a:latin typeface="Times New Roman"/>
                          <a:ea typeface="宋体"/>
                          <a:cs typeface="Times New Roman"/>
                        </a:rPr>
                        <a:t>C</a:t>
                      </a:r>
                      <a:r>
                        <a:rPr lang="en-US" altLang="zh-CN" sz="1800" b="1" kern="800" dirty="0">
                          <a:latin typeface="Times New Roman"/>
                          <a:ea typeface="宋体"/>
                          <a:cs typeface="Times New Roman"/>
                        </a:rPr>
                        <a:t>)</a:t>
                      </a:r>
                      <a:endParaRPr lang="en-US"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kern="800" dirty="0">
                          <a:latin typeface="Times New Roman"/>
                          <a:ea typeface="宋体"/>
                          <a:cs typeface="Times New Roman"/>
                        </a:rPr>
                        <a:t>6(</a:t>
                      </a:r>
                      <a:r>
                        <a:rPr lang="en-US" sz="1800" b="1" i="1" kern="800" dirty="0">
                          <a:latin typeface="Times New Roman"/>
                          <a:ea typeface="宋体"/>
                          <a:cs typeface="Times New Roman"/>
                        </a:rPr>
                        <a:t>D</a:t>
                      </a:r>
                      <a:r>
                        <a:rPr lang="en-US" sz="1800" b="1" kern="800" dirty="0">
                          <a:latin typeface="Times New Roman"/>
                          <a:ea typeface="宋体"/>
                          <a:cs typeface="Times New Roman"/>
                        </a:rPr>
                        <a:t>)</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a:latin typeface="Times New Roman"/>
                          <a:ea typeface="宋体"/>
                          <a:cs typeface="Times New Roman"/>
                        </a:rPr>
                        <a:t>D</a:t>
                      </a:r>
                      <a:endParaRPr lang="zh-CN"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369041">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endParaRPr lang="en-US" sz="1800" b="1" kern="80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91" rtl="0" eaLnBrk="1" fontAlgn="auto" latinLnBrk="0" hangingPunct="1">
                        <a:lnSpc>
                          <a:spcPct val="100000"/>
                        </a:lnSpc>
                        <a:spcBef>
                          <a:spcPts val="250"/>
                        </a:spcBef>
                        <a:spcAft>
                          <a:spcPts val="250"/>
                        </a:spcAft>
                        <a:buClrTx/>
                        <a:buSzTx/>
                        <a:buFontTx/>
                        <a:buNone/>
                        <a:tabLst/>
                        <a:defRPr/>
                      </a:pPr>
                      <a:r>
                        <a:rPr lang="en-US" altLang="zh-CN" sz="1800" b="1" kern="800" dirty="0">
                          <a:latin typeface="Times New Roman"/>
                          <a:ea typeface="宋体"/>
                          <a:cs typeface="Times New Roman"/>
                        </a:rPr>
                        <a:t>6(</a:t>
                      </a:r>
                      <a:r>
                        <a:rPr lang="en-US" altLang="zh-CN" sz="1800" b="1" i="1" kern="800" dirty="0">
                          <a:latin typeface="Times New Roman"/>
                          <a:ea typeface="宋体"/>
                          <a:cs typeface="Times New Roman"/>
                        </a:rPr>
                        <a:t>D</a:t>
                      </a:r>
                      <a:r>
                        <a:rPr lang="en-US" altLang="zh-CN" sz="1800" b="1" kern="800" dirty="0">
                          <a:latin typeface="Times New Roman"/>
                          <a:ea typeface="宋体"/>
                          <a:cs typeface="Times New Roman"/>
                        </a:rPr>
                        <a:t>)</a:t>
                      </a:r>
                      <a:endParaRPr lang="en-US"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Bef>
                          <a:spcPts val="250"/>
                        </a:spcBef>
                        <a:spcAft>
                          <a:spcPts val="250"/>
                        </a:spcAft>
                      </a:pPr>
                      <a:r>
                        <a:rPr lang="en-US" sz="1800" b="1" i="1" kern="800" dirty="0">
                          <a:latin typeface="Times New Roman"/>
                          <a:ea typeface="宋体"/>
                          <a:cs typeface="Times New Roman"/>
                        </a:rPr>
                        <a:t>E</a:t>
                      </a:r>
                      <a:endParaRPr lang="zh-CN" sz="1800" b="1" kern="800" dirty="0">
                        <a:latin typeface="Times New Roman"/>
                        <a:ea typeface="宋体"/>
                        <a:cs typeface="Times New Roman"/>
                      </a:endParaRPr>
                    </a:p>
                  </a:txBody>
                  <a:tcPr marL="71755" marR="7175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
        <p:nvSpPr>
          <p:cNvPr id="5" name="矩形 4"/>
          <p:cNvSpPr/>
          <p:nvPr/>
        </p:nvSpPr>
        <p:spPr>
          <a:xfrm>
            <a:off x="3865760" y="1772816"/>
            <a:ext cx="4868640" cy="400110"/>
          </a:xfrm>
          <a:prstGeom prst="rect">
            <a:avLst/>
          </a:prstGeom>
        </p:spPr>
        <p:txBody>
          <a:bodyPr wrap="none">
            <a:spAutoFit/>
          </a:bodyPr>
          <a:lstStyle/>
          <a:p>
            <a:pPr algn="ctr"/>
            <a:r>
              <a:rPr lang="zh-CN" altLang="zh-CN" sz="2000" b="1" dirty="0"/>
              <a:t>表</a:t>
            </a:r>
            <a:r>
              <a:rPr lang="en-US" altLang="zh-CN" sz="2000" b="1" dirty="0"/>
              <a:t>5.2	</a:t>
            </a:r>
            <a:r>
              <a:rPr lang="zh-CN" altLang="zh-CN" sz="2000" b="1" dirty="0"/>
              <a:t>各阶段的标记、前驱和加入￡的顶点</a:t>
            </a:r>
            <a:endParaRPr lang="zh-CN" altLang="en-US" sz="2000" b="1" dirty="0"/>
          </a:p>
        </p:txBody>
      </p:sp>
      <p:sp>
        <p:nvSpPr>
          <p:cNvPr id="6" name="文本占位符 2">
            <a:extLst>
              <a:ext uri="{FF2B5EF4-FFF2-40B4-BE49-F238E27FC236}">
                <a16:creationId xmlns:a16="http://schemas.microsoft.com/office/drawing/2014/main" id="{C9AD0912-01DC-40A8-BD93-EE18A3492009}"/>
              </a:ext>
            </a:extLst>
          </p:cNvPr>
          <p:cNvSpPr txBox="1">
            <a:spLocks/>
          </p:cNvSpPr>
          <p:nvPr/>
        </p:nvSpPr>
        <p:spPr>
          <a:xfrm>
            <a:off x="694878" y="5301208"/>
            <a:ext cx="11089754" cy="1511374"/>
          </a:xfrm>
          <a:prstGeom prst="rect">
            <a:avLst/>
          </a:prstGeom>
        </p:spPr>
        <p:txBody>
          <a:bodyPr/>
          <a:lstStyle>
            <a:lvl1pPr marL="0" indent="0" algn="l" defTabSz="914491" rtl="0" eaLnBrk="1" latinLnBrk="0" hangingPunct="1">
              <a:lnSpc>
                <a:spcPct val="150000"/>
              </a:lnSpc>
              <a:spcBef>
                <a:spcPts val="0"/>
              </a:spcBef>
              <a:buFont typeface="Arial" pitchFamily="34" charset="0"/>
              <a:buNone/>
              <a:defRPr lang="zh-CN" altLang="en-US" sz="20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864000" indent="-285779" algn="l" defTabSz="914491" rtl="0" eaLnBrk="1" latinLnBrk="0" hangingPunct="1">
              <a:lnSpc>
                <a:spcPct val="150000"/>
              </a:lnSpc>
              <a:spcBef>
                <a:spcPct val="20000"/>
              </a:spcBef>
              <a:buClr>
                <a:srgbClr val="00CC00"/>
              </a:buClr>
              <a:buFont typeface="微软雅黑" pitchFamily="34" charset="-122"/>
              <a:buChar char="▉"/>
              <a:defRPr sz="2000" kern="1200" baseline="0">
                <a:solidFill>
                  <a:schemeClr val="tx1">
                    <a:lumMod val="75000"/>
                    <a:lumOff val="25000"/>
                  </a:schemeClr>
                </a:solidFill>
                <a:latin typeface="Times New Roman" pitchFamily="18" charset="0"/>
                <a:ea typeface="楷体_GB2312" pitchFamily="49" charset="-122"/>
                <a:cs typeface="+mn-cs"/>
              </a:defRPr>
            </a:lvl2pPr>
            <a:lvl3pPr marL="1143114" indent="-228623" algn="l" defTabSz="9144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60"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606"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851"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97"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343"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89" indent="-228623" algn="l" defTabSz="9144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chemeClr val="tx1"/>
                </a:solidFill>
              </a:rPr>
              <a:t>       最终的图如图</a:t>
            </a:r>
            <a:r>
              <a:rPr lang="en-US" altLang="zh-CN">
                <a:solidFill>
                  <a:schemeClr val="tx1"/>
                </a:solidFill>
              </a:rPr>
              <a:t>5.22(d)</a:t>
            </a:r>
            <a:r>
              <a:rPr lang="zh-CN" altLang="en-US">
                <a:solidFill>
                  <a:schemeClr val="tx1"/>
                </a:solidFill>
              </a:rPr>
              <a:t>所示。在这个图中，每个顶点上的标记给出了它与</a:t>
            </a:r>
            <a:r>
              <a:rPr lang="en-US" altLang="zh-CN" i="1">
                <a:solidFill>
                  <a:schemeClr val="tx1"/>
                </a:solidFill>
              </a:rPr>
              <a:t>S </a:t>
            </a:r>
            <a:r>
              <a:rPr lang="zh-CN" altLang="en-US">
                <a:solidFill>
                  <a:schemeClr val="tx1"/>
                </a:solidFill>
              </a:rPr>
              <a:t>之间的距离，沿着顶点的前驱回溯，可以找到一条以这个距离为长度的最短通路。例如，从</a:t>
            </a:r>
            <a:r>
              <a:rPr lang="en-US" altLang="zh-CN" i="1">
                <a:solidFill>
                  <a:schemeClr val="tx1"/>
                </a:solidFill>
              </a:rPr>
              <a:t>S </a:t>
            </a:r>
            <a:r>
              <a:rPr lang="zh-CN" altLang="en-US">
                <a:solidFill>
                  <a:schemeClr val="tx1"/>
                </a:solidFill>
              </a:rPr>
              <a:t>到</a:t>
            </a:r>
            <a:r>
              <a:rPr lang="en-US" altLang="zh-CN" i="1">
                <a:solidFill>
                  <a:schemeClr val="tx1"/>
                </a:solidFill>
              </a:rPr>
              <a:t>E </a:t>
            </a:r>
            <a:r>
              <a:rPr lang="zh-CN" altLang="en-US">
                <a:solidFill>
                  <a:schemeClr val="tx1"/>
                </a:solidFill>
              </a:rPr>
              <a:t>的距离为</a:t>
            </a:r>
            <a:r>
              <a:rPr lang="en-US" altLang="zh-CN">
                <a:solidFill>
                  <a:schemeClr val="tx1"/>
                </a:solidFill>
              </a:rPr>
              <a:t>6</a:t>
            </a:r>
            <a:r>
              <a:rPr lang="zh-CN" altLang="en-US">
                <a:solidFill>
                  <a:schemeClr val="tx1"/>
                </a:solidFill>
              </a:rPr>
              <a:t>，最短通路（</a:t>
            </a:r>
            <a:r>
              <a:rPr lang="en-US" altLang="zh-CN" i="1">
                <a:solidFill>
                  <a:schemeClr val="tx1"/>
                </a:solidFill>
              </a:rPr>
              <a:t>S</a:t>
            </a:r>
            <a:r>
              <a:rPr lang="zh-CN" altLang="en-US">
                <a:solidFill>
                  <a:schemeClr val="tx1"/>
                </a:solidFill>
              </a:rPr>
              <a:t>，</a:t>
            </a:r>
            <a:r>
              <a:rPr lang="en-US" altLang="zh-CN" i="1">
                <a:solidFill>
                  <a:schemeClr val="tx1"/>
                </a:solidFill>
              </a:rPr>
              <a:t>B</a:t>
            </a:r>
            <a:r>
              <a:rPr lang="zh-CN" altLang="en-US">
                <a:solidFill>
                  <a:schemeClr val="tx1"/>
                </a:solidFill>
              </a:rPr>
              <a:t>，</a:t>
            </a:r>
            <a:r>
              <a:rPr lang="en-US" altLang="zh-CN" i="1">
                <a:solidFill>
                  <a:schemeClr val="tx1"/>
                </a:solidFill>
              </a:rPr>
              <a:t>C</a:t>
            </a:r>
            <a:r>
              <a:rPr lang="zh-CN" altLang="en-US">
                <a:solidFill>
                  <a:schemeClr val="tx1"/>
                </a:solidFill>
              </a:rPr>
              <a:t>，</a:t>
            </a:r>
            <a:r>
              <a:rPr lang="en-US" altLang="zh-CN" i="1">
                <a:solidFill>
                  <a:schemeClr val="tx1"/>
                </a:solidFill>
              </a:rPr>
              <a:t>D</a:t>
            </a:r>
            <a:r>
              <a:rPr lang="zh-CN" altLang="en-US">
                <a:solidFill>
                  <a:schemeClr val="tx1"/>
                </a:solidFill>
              </a:rPr>
              <a:t>，</a:t>
            </a:r>
            <a:r>
              <a:rPr lang="en-US" altLang="zh-CN" i="1">
                <a:solidFill>
                  <a:schemeClr val="tx1"/>
                </a:solidFill>
              </a:rPr>
              <a:t>E</a:t>
            </a:r>
            <a:r>
              <a:rPr lang="zh-CN" altLang="en-US">
                <a:solidFill>
                  <a:schemeClr val="tx1"/>
                </a:solidFill>
              </a:rPr>
              <a:t>）具有长度</a:t>
            </a:r>
            <a:r>
              <a:rPr lang="en-US" altLang="zh-CN">
                <a:solidFill>
                  <a:schemeClr val="tx1"/>
                </a:solidFill>
              </a:rPr>
              <a:t>6</a:t>
            </a:r>
            <a:r>
              <a:rPr lang="zh-CN" altLang="en-US">
                <a:solidFill>
                  <a:schemeClr val="tx1"/>
                </a:solidFill>
              </a:rPr>
              <a:t>。</a:t>
            </a:r>
          </a:p>
          <a:p>
            <a:endParaRPr lang="zh-CN" altLang="en-US"/>
          </a:p>
        </p:txBody>
      </p:sp>
      <p:sp>
        <p:nvSpPr>
          <p:cNvPr id="2" name="矩形 1">
            <a:extLst>
              <a:ext uri="{FF2B5EF4-FFF2-40B4-BE49-F238E27FC236}">
                <a16:creationId xmlns:a16="http://schemas.microsoft.com/office/drawing/2014/main" id="{015DCED5-454E-41C4-B5F4-64388806504C}"/>
              </a:ext>
            </a:extLst>
          </p:cNvPr>
          <p:cNvSpPr/>
          <p:nvPr/>
        </p:nvSpPr>
        <p:spPr>
          <a:xfrm>
            <a:off x="1919536" y="3068960"/>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9066A28-B902-480D-AB30-633579892EF9}"/>
              </a:ext>
            </a:extLst>
          </p:cNvPr>
          <p:cNvSpPr/>
          <p:nvPr/>
        </p:nvSpPr>
        <p:spPr>
          <a:xfrm>
            <a:off x="4367808" y="3429000"/>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68CD6F3-FDB3-4F4D-9108-D3D1C070B896}"/>
              </a:ext>
            </a:extLst>
          </p:cNvPr>
          <p:cNvSpPr/>
          <p:nvPr/>
        </p:nvSpPr>
        <p:spPr>
          <a:xfrm>
            <a:off x="3143672" y="3789462"/>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F23F2DB-B93A-436A-B514-C2F51E9E1C54}"/>
              </a:ext>
            </a:extLst>
          </p:cNvPr>
          <p:cNvSpPr/>
          <p:nvPr/>
        </p:nvSpPr>
        <p:spPr>
          <a:xfrm>
            <a:off x="5591944" y="4149080"/>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152384B-C26B-484B-91D0-30844B099E1B}"/>
              </a:ext>
            </a:extLst>
          </p:cNvPr>
          <p:cNvSpPr/>
          <p:nvPr/>
        </p:nvSpPr>
        <p:spPr>
          <a:xfrm>
            <a:off x="6888088" y="4509120"/>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9430D0E-ECE0-4EE3-8E05-EEA08920EF0E}"/>
              </a:ext>
            </a:extLst>
          </p:cNvPr>
          <p:cNvSpPr/>
          <p:nvPr/>
        </p:nvSpPr>
        <p:spPr>
          <a:xfrm>
            <a:off x="8112224" y="4869160"/>
            <a:ext cx="1008112" cy="288032"/>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51384" y="404664"/>
            <a:ext cx="11305256" cy="3239566"/>
          </a:xfrm>
        </p:spPr>
        <p:txBody>
          <a:bodyPr/>
          <a:lstStyle/>
          <a:p>
            <a:r>
              <a:rPr lang="en-US" altLang="zh-CN" b="1" u="sng" dirty="0">
                <a:solidFill>
                  <a:srgbClr val="00B050"/>
                </a:solidFill>
              </a:rPr>
              <a:t>5.4.3  </a:t>
            </a:r>
            <a:r>
              <a:rPr lang="zh-CN" altLang="zh-CN" b="1" u="sng" dirty="0">
                <a:solidFill>
                  <a:srgbClr val="00B050"/>
                </a:solidFill>
              </a:rPr>
              <a:t>中国邮递员问题</a:t>
            </a:r>
          </a:p>
          <a:p>
            <a:pPr algn="just"/>
            <a:r>
              <a:rPr lang="en-US" altLang="zh-CN" dirty="0">
                <a:solidFill>
                  <a:schemeClr val="tx1"/>
                </a:solidFill>
              </a:rPr>
              <a:t>       </a:t>
            </a:r>
            <a:r>
              <a:rPr lang="zh-CN" altLang="zh-CN" dirty="0">
                <a:solidFill>
                  <a:schemeClr val="tx1"/>
                </a:solidFill>
              </a:rPr>
              <a:t>从定理</a:t>
            </a:r>
            <a:r>
              <a:rPr lang="en-US" altLang="zh-CN" dirty="0">
                <a:solidFill>
                  <a:schemeClr val="tx1"/>
                </a:solidFill>
              </a:rPr>
              <a:t>5.9</a:t>
            </a:r>
            <a:r>
              <a:rPr lang="zh-CN" altLang="zh-CN" dirty="0">
                <a:solidFill>
                  <a:schemeClr val="tx1"/>
                </a:solidFill>
              </a:rPr>
              <a:t>和定理</a:t>
            </a:r>
            <a:r>
              <a:rPr lang="en-US" altLang="zh-CN" dirty="0">
                <a:solidFill>
                  <a:schemeClr val="tx1"/>
                </a:solidFill>
              </a:rPr>
              <a:t>5.10</a:t>
            </a:r>
            <a:r>
              <a:rPr lang="zh-CN" altLang="zh-CN" dirty="0">
                <a:solidFill>
                  <a:schemeClr val="tx1"/>
                </a:solidFill>
              </a:rPr>
              <a:t>可知，若一个连通图中奇点数不超过两个，则可以一笔画成，如果超过两个，则无法一笔画成。</a:t>
            </a:r>
          </a:p>
          <a:p>
            <a:pPr algn="just"/>
            <a:r>
              <a:rPr lang="en-US" altLang="zh-CN" dirty="0">
                <a:solidFill>
                  <a:schemeClr val="tx1"/>
                </a:solidFill>
              </a:rPr>
              <a:t>       </a:t>
            </a:r>
            <a:r>
              <a:rPr lang="zh-CN" altLang="zh-CN" dirty="0">
                <a:solidFill>
                  <a:schemeClr val="tx1"/>
                </a:solidFill>
              </a:rPr>
              <a:t>一笔画问题，看起来似乎是一种游戏，但它在实际问题中也有用。例如，一个邮递员在递送邮件时，每天要走过他负责的固定区域内的所有街道，然后再回到邮局。现在要问，他应该怎样选择路线，使所走的路程最短？这就是由一笔画问题发展而来的</a:t>
            </a:r>
            <a:r>
              <a:rPr lang="zh-CN" altLang="zh-CN" b="1" dirty="0">
                <a:solidFill>
                  <a:schemeClr val="tx1"/>
                </a:solidFill>
              </a:rPr>
              <a:t>中国邮递员问题</a:t>
            </a:r>
            <a:r>
              <a:rPr lang="zh-CN" altLang="zh-CN" dirty="0">
                <a:solidFill>
                  <a:schemeClr val="tx1"/>
                </a:solidFill>
              </a:rPr>
              <a:t>，这个问题是在</a:t>
            </a:r>
            <a:r>
              <a:rPr lang="en-US" altLang="zh-CN" dirty="0">
                <a:solidFill>
                  <a:schemeClr val="tx1"/>
                </a:solidFill>
              </a:rPr>
              <a:t>1960</a:t>
            </a:r>
            <a:r>
              <a:rPr lang="zh-CN" altLang="zh-CN" dirty="0">
                <a:solidFill>
                  <a:schemeClr val="tx1"/>
                </a:solidFill>
              </a:rPr>
              <a:t>年由我国数学家管梅谷提出并解决的。</a:t>
            </a:r>
            <a:endParaRPr lang="zh-CN" altLang="en-US" dirty="0"/>
          </a:p>
        </p:txBody>
      </p:sp>
      <p:pic>
        <p:nvPicPr>
          <p:cNvPr id="4" name="图片 3">
            <a:extLst>
              <a:ext uri="{FF2B5EF4-FFF2-40B4-BE49-F238E27FC236}">
                <a16:creationId xmlns:a16="http://schemas.microsoft.com/office/drawing/2014/main" id="{59B27260-EC9A-4F11-9CC9-321BEA42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212976"/>
            <a:ext cx="5422834" cy="406499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73250" y="450082"/>
            <a:ext cx="10871200" cy="5256212"/>
          </a:xfrm>
        </p:spPr>
        <p:txBody>
          <a:bodyPr/>
          <a:lstStyle/>
          <a:p>
            <a:pPr algn="just"/>
            <a:r>
              <a:rPr lang="en-US" altLang="zh-CN" dirty="0">
                <a:solidFill>
                  <a:schemeClr val="tx1"/>
                </a:solidFill>
              </a:rPr>
              <a:t>       </a:t>
            </a:r>
            <a:r>
              <a:rPr lang="zh-CN" altLang="zh-CN" dirty="0">
                <a:solidFill>
                  <a:schemeClr val="tx1"/>
                </a:solidFill>
              </a:rPr>
              <a:t>如果这一区域的街道抽象出来的图是一个欧拉图，他就可以沿着欧拉回路行走，这样每条街只经过一次，当然所走的路最少。但实际街道抽象出来的图却不一定是欧拉图，这时，邮递员必然要重复经过某些街道才能走完所有的街道。邮递员重复经过某些街道就相当于在原抽象出来的图中增加一些平行边，这样，问题就转化为：如何在原抽象出来的图上增加一些平行边，使之成为欧拉图，同时保证所加的边权值和最小？</a:t>
            </a:r>
            <a:endParaRPr lang="en-US" altLang="zh-CN" dirty="0">
              <a:solidFill>
                <a:schemeClr val="tx1"/>
              </a:solidFill>
            </a:endParaRPr>
          </a:p>
          <a:p>
            <a:pPr algn="just"/>
            <a:r>
              <a:rPr lang="en-US" altLang="zh-CN" dirty="0">
                <a:solidFill>
                  <a:schemeClr val="tx1"/>
                </a:solidFill>
              </a:rPr>
              <a:t>       </a:t>
            </a:r>
            <a:r>
              <a:rPr lang="zh-CN" altLang="zh-CN" dirty="0">
                <a:solidFill>
                  <a:schemeClr val="tx1"/>
                </a:solidFill>
              </a:rPr>
              <a:t>利用</a:t>
            </a:r>
            <a:r>
              <a:rPr lang="en-US" altLang="zh-CN" dirty="0">
                <a:solidFill>
                  <a:schemeClr val="tx1"/>
                </a:solidFill>
              </a:rPr>
              <a:t>Fleury</a:t>
            </a:r>
            <a:r>
              <a:rPr lang="zh-CN" altLang="zh-CN" dirty="0">
                <a:solidFill>
                  <a:schemeClr val="tx1"/>
                </a:solidFill>
              </a:rPr>
              <a:t>算法和</a:t>
            </a:r>
            <a:r>
              <a:rPr lang="en-US" altLang="zh-CN" dirty="0">
                <a:solidFill>
                  <a:schemeClr val="tx1"/>
                </a:solidFill>
              </a:rPr>
              <a:t>Dijkstra</a:t>
            </a:r>
            <a:r>
              <a:rPr lang="zh-CN" altLang="zh-CN" dirty="0">
                <a:solidFill>
                  <a:schemeClr val="tx1"/>
                </a:solidFill>
              </a:rPr>
              <a:t>算法，下面给出求解中国邮递员问题的方法。</a:t>
            </a:r>
          </a:p>
          <a:p>
            <a:pPr algn="just"/>
            <a:r>
              <a:rPr lang="zh-CN" altLang="zh-CN" dirty="0">
                <a:solidFill>
                  <a:schemeClr val="tx1"/>
                </a:solidFill>
              </a:rPr>
              <a:t>（</a:t>
            </a:r>
            <a:r>
              <a:rPr lang="en-US" altLang="zh-CN" dirty="0">
                <a:solidFill>
                  <a:schemeClr val="tx1"/>
                </a:solidFill>
              </a:rPr>
              <a:t>1</a:t>
            </a:r>
            <a:r>
              <a:rPr lang="zh-CN" altLang="zh-CN" dirty="0">
                <a:solidFill>
                  <a:schemeClr val="tx1"/>
                </a:solidFill>
              </a:rPr>
              <a:t>）如果图</a:t>
            </a:r>
            <a:r>
              <a:rPr lang="en-US" altLang="zh-CN" dirty="0">
                <a:solidFill>
                  <a:schemeClr val="tx1"/>
                </a:solidFill>
              </a:rPr>
              <a:t>G</a:t>
            </a:r>
            <a:r>
              <a:rPr lang="zh-CN" altLang="zh-CN" dirty="0">
                <a:solidFill>
                  <a:schemeClr val="tx1"/>
                </a:solidFill>
              </a:rPr>
              <a:t>不含奇度顶点，则任何一条欧拉回路就是问题的解，而欧拉回路可以由</a:t>
            </a:r>
            <a:r>
              <a:rPr lang="en-US" altLang="zh-CN" dirty="0">
                <a:solidFill>
                  <a:schemeClr val="tx1"/>
                </a:solidFill>
              </a:rPr>
              <a:t>Fleury</a:t>
            </a:r>
            <a:r>
              <a:rPr lang="zh-CN" altLang="zh-CN" dirty="0">
                <a:solidFill>
                  <a:schemeClr val="tx1"/>
                </a:solidFill>
              </a:rPr>
              <a:t>算法求得。</a:t>
            </a:r>
            <a:endParaRPr lang="en-US" altLang="zh-CN" dirty="0">
              <a:solidFill>
                <a:schemeClr val="tx1"/>
              </a:solidFill>
            </a:endParaRPr>
          </a:p>
          <a:p>
            <a:pPr algn="just"/>
            <a:r>
              <a:rPr lang="zh-CN" altLang="zh-CN" dirty="0">
                <a:solidFill>
                  <a:schemeClr val="tx1"/>
                </a:solidFill>
              </a:rPr>
              <a:t>（</a:t>
            </a:r>
            <a:r>
              <a:rPr lang="en-US" altLang="zh-CN" dirty="0">
                <a:solidFill>
                  <a:schemeClr val="tx1"/>
                </a:solidFill>
              </a:rPr>
              <a:t>2</a:t>
            </a:r>
            <a:r>
              <a:rPr lang="zh-CN" altLang="zh-CN" dirty="0">
                <a:solidFill>
                  <a:schemeClr val="tx1"/>
                </a:solidFill>
              </a:rPr>
              <a:t>）如果图</a:t>
            </a:r>
            <a:r>
              <a:rPr lang="en-US" altLang="zh-CN" i="1" dirty="0">
                <a:solidFill>
                  <a:schemeClr val="tx1"/>
                </a:solidFill>
              </a:rPr>
              <a:t>G </a:t>
            </a:r>
            <a:r>
              <a:rPr lang="zh-CN" altLang="zh-CN" dirty="0">
                <a:solidFill>
                  <a:schemeClr val="tx1"/>
                </a:solidFill>
              </a:rPr>
              <a:t>恰含两个奇数度顶点</a:t>
            </a:r>
            <a:r>
              <a:rPr lang="en-US" altLang="zh-CN" i="1" dirty="0">
                <a:solidFill>
                  <a:schemeClr val="tx1"/>
                </a:solidFill>
              </a:rPr>
              <a:t>u</a:t>
            </a:r>
            <a:r>
              <a:rPr lang="en-US" altLang="zh-CN" dirty="0">
                <a:solidFill>
                  <a:schemeClr val="tx1"/>
                </a:solidFill>
              </a:rPr>
              <a:t>, </a:t>
            </a:r>
            <a:r>
              <a:rPr lang="en-US" altLang="zh-CN" i="1" dirty="0">
                <a:solidFill>
                  <a:schemeClr val="tx1"/>
                </a:solidFill>
              </a:rPr>
              <a:t>v</a:t>
            </a:r>
            <a:r>
              <a:rPr lang="en-US" altLang="zh-CN" dirty="0">
                <a:solidFill>
                  <a:schemeClr val="tx1"/>
                </a:solidFill>
              </a:rPr>
              <a:t> </a:t>
            </a:r>
            <a:r>
              <a:rPr lang="zh-CN" altLang="zh-CN" dirty="0">
                <a:solidFill>
                  <a:schemeClr val="tx1"/>
                </a:solidFill>
              </a:rPr>
              <a:t>，那么先由</a:t>
            </a:r>
            <a:r>
              <a:rPr lang="en-US" altLang="zh-CN" dirty="0">
                <a:solidFill>
                  <a:schemeClr val="tx1"/>
                </a:solidFill>
              </a:rPr>
              <a:t>Dijkstra</a:t>
            </a:r>
            <a:r>
              <a:rPr lang="zh-CN" altLang="zh-CN" dirty="0">
                <a:solidFill>
                  <a:schemeClr val="tx1"/>
                </a:solidFill>
              </a:rPr>
              <a:t>算法求出</a:t>
            </a:r>
            <a:r>
              <a:rPr lang="en-US" altLang="zh-CN" i="1" dirty="0">
                <a:solidFill>
                  <a:schemeClr val="tx1"/>
                </a:solidFill>
              </a:rPr>
              <a:t>u</a:t>
            </a:r>
            <a:r>
              <a:rPr lang="en-US" altLang="zh-CN" dirty="0">
                <a:solidFill>
                  <a:schemeClr val="tx1"/>
                </a:solidFill>
              </a:rPr>
              <a:t>, </a:t>
            </a:r>
            <a:r>
              <a:rPr lang="en-US" altLang="zh-CN" i="1" dirty="0">
                <a:solidFill>
                  <a:schemeClr val="tx1"/>
                </a:solidFill>
              </a:rPr>
              <a:t>v </a:t>
            </a:r>
            <a:r>
              <a:rPr lang="zh-CN" altLang="zh-CN" dirty="0">
                <a:solidFill>
                  <a:schemeClr val="tx1"/>
                </a:solidFill>
              </a:rPr>
              <a:t>之间的最短通路，然后将最短路上的各边连其权重复一次（增加平行边），得到图</a:t>
            </a:r>
            <a:r>
              <a:rPr lang="en-US" altLang="zh-CN" dirty="0">
                <a:solidFill>
                  <a:schemeClr val="tx1"/>
                </a:solidFill>
              </a:rPr>
              <a:t>   </a:t>
            </a:r>
            <a:r>
              <a:rPr lang="zh-CN" altLang="zh-CN" dirty="0">
                <a:solidFill>
                  <a:schemeClr val="tx1"/>
                </a:solidFill>
              </a:rPr>
              <a:t>，于是</a:t>
            </a:r>
            <a:r>
              <a:rPr lang="en-US" altLang="zh-CN" dirty="0">
                <a:solidFill>
                  <a:schemeClr val="tx1"/>
                </a:solidFill>
              </a:rPr>
              <a:t>    </a:t>
            </a:r>
            <a:r>
              <a:rPr lang="zh-CN" altLang="zh-CN" dirty="0">
                <a:solidFill>
                  <a:schemeClr val="tx1"/>
                </a:solidFill>
              </a:rPr>
              <a:t>的顶点的度数都是偶数。</a:t>
            </a:r>
            <a:endParaRPr lang="en-US" altLang="zh-CN" dirty="0">
              <a:solidFill>
                <a:schemeClr val="tx1"/>
              </a:solidFill>
            </a:endParaRPr>
          </a:p>
          <a:p>
            <a:pPr algn="just"/>
            <a:r>
              <a:rPr lang="zh-CN" altLang="zh-CN" dirty="0">
                <a:solidFill>
                  <a:schemeClr val="tx1"/>
                </a:solidFill>
              </a:rPr>
              <a:t>转向执行（</a:t>
            </a:r>
            <a:r>
              <a:rPr lang="en-US" altLang="zh-CN" dirty="0">
                <a:solidFill>
                  <a:schemeClr val="tx1"/>
                </a:solidFill>
              </a:rPr>
              <a:t>1</a:t>
            </a:r>
            <a:r>
              <a:rPr lang="zh-CN" altLang="zh-CN" dirty="0">
                <a:solidFill>
                  <a:schemeClr val="tx1"/>
                </a:solidFill>
              </a:rPr>
              <a:t>）求解出</a:t>
            </a:r>
            <a:r>
              <a:rPr lang="en-US" altLang="zh-CN" dirty="0">
                <a:solidFill>
                  <a:schemeClr val="tx1"/>
                </a:solidFill>
              </a:rPr>
              <a:t>       </a:t>
            </a:r>
            <a:r>
              <a:rPr lang="zh-CN" altLang="zh-CN" dirty="0">
                <a:solidFill>
                  <a:schemeClr val="tx1"/>
                </a:solidFill>
              </a:rPr>
              <a:t>的任何一条欧拉回路，即为问题的解。</a:t>
            </a:r>
          </a:p>
          <a:p>
            <a:pPr algn="just"/>
            <a:endParaRPr lang="zh-CN" altLang="zh-CN" dirty="0">
              <a:solidFill>
                <a:schemeClr val="tx1"/>
              </a:solidFill>
            </a:endParaRPr>
          </a:p>
        </p:txBody>
      </p:sp>
      <p:sp>
        <p:nvSpPr>
          <p:cNvPr id="614402" name="Rectangle 2"/>
          <p:cNvSpPr>
            <a:spLocks noChangeArrowheads="1"/>
          </p:cNvSpPr>
          <p:nvPr/>
        </p:nvSpPr>
        <p:spPr bwMode="auto">
          <a:xfrm>
            <a:off x="-96688" y="-675456"/>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401" name="Object 1"/>
          <p:cNvGraphicFramePr>
            <a:graphicFrameLocks noChangeAspect="1"/>
          </p:cNvGraphicFramePr>
          <p:nvPr>
            <p:extLst>
              <p:ext uri="{D42A27DB-BD31-4B8C-83A1-F6EECF244321}">
                <p14:modId xmlns:p14="http://schemas.microsoft.com/office/powerpoint/2010/main" val="2245811471"/>
              </p:ext>
            </p:extLst>
          </p:nvPr>
        </p:nvGraphicFramePr>
        <p:xfrm>
          <a:off x="7655496" y="4625752"/>
          <a:ext cx="388221" cy="404664"/>
        </p:xfrm>
        <a:graphic>
          <a:graphicData uri="http://schemas.openxmlformats.org/presentationml/2006/ole">
            <mc:AlternateContent xmlns:mc="http://schemas.openxmlformats.org/markup-compatibility/2006">
              <mc:Choice xmlns:v="urn:schemas-microsoft-com:vml" Requires="v">
                <p:oleObj spid="_x0000_s727461" r:id="rId3" imgW="177492" imgH="164814" progId="Equation.DSMT4">
                  <p:embed/>
                </p:oleObj>
              </mc:Choice>
              <mc:Fallback>
                <p:oleObj r:id="rId3" imgW="177492" imgH="164814"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496" y="4625752"/>
                        <a:ext cx="388221"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a:extLst>
              <a:ext uri="{FF2B5EF4-FFF2-40B4-BE49-F238E27FC236}">
                <a16:creationId xmlns:a16="http://schemas.microsoft.com/office/drawing/2014/main" id="{6BFEA415-0E67-4566-92D4-D6BE1ED1913A}"/>
              </a:ext>
            </a:extLst>
          </p:cNvPr>
          <p:cNvGraphicFramePr>
            <a:graphicFrameLocks noChangeAspect="1"/>
          </p:cNvGraphicFramePr>
          <p:nvPr>
            <p:extLst>
              <p:ext uri="{D42A27DB-BD31-4B8C-83A1-F6EECF244321}">
                <p14:modId xmlns:p14="http://schemas.microsoft.com/office/powerpoint/2010/main" val="2069751106"/>
              </p:ext>
            </p:extLst>
          </p:nvPr>
        </p:nvGraphicFramePr>
        <p:xfrm>
          <a:off x="8588099" y="4653136"/>
          <a:ext cx="388221" cy="404664"/>
        </p:xfrm>
        <a:graphic>
          <a:graphicData uri="http://schemas.openxmlformats.org/presentationml/2006/ole">
            <mc:AlternateContent xmlns:mc="http://schemas.openxmlformats.org/markup-compatibility/2006">
              <mc:Choice xmlns:v="urn:schemas-microsoft-com:vml" Requires="v">
                <p:oleObj spid="_x0000_s727462" r:id="rId5" imgW="177492" imgH="164814" progId="Equation.DSMT4">
                  <p:embed/>
                </p:oleObj>
              </mc:Choice>
              <mc:Fallback>
                <p:oleObj r:id="rId5" imgW="177492" imgH="164814" progId="Equation.DSMT4">
                  <p:embed/>
                  <p:pic>
                    <p:nvPicPr>
                      <p:cNvPr id="61440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099" y="4653136"/>
                        <a:ext cx="388221"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1">
            <a:extLst>
              <a:ext uri="{FF2B5EF4-FFF2-40B4-BE49-F238E27FC236}">
                <a16:creationId xmlns:a16="http://schemas.microsoft.com/office/drawing/2014/main" id="{863DBD5A-B4BD-44FA-8DFF-F62985910830}"/>
              </a:ext>
            </a:extLst>
          </p:cNvPr>
          <p:cNvGraphicFramePr>
            <a:graphicFrameLocks noChangeAspect="1"/>
          </p:cNvGraphicFramePr>
          <p:nvPr>
            <p:extLst>
              <p:ext uri="{D42A27DB-BD31-4B8C-83A1-F6EECF244321}">
                <p14:modId xmlns:p14="http://schemas.microsoft.com/office/powerpoint/2010/main" val="2312852268"/>
              </p:ext>
            </p:extLst>
          </p:nvPr>
        </p:nvGraphicFramePr>
        <p:xfrm>
          <a:off x="3287688" y="5112568"/>
          <a:ext cx="452272" cy="404664"/>
        </p:xfrm>
        <a:graphic>
          <a:graphicData uri="http://schemas.openxmlformats.org/presentationml/2006/ole">
            <mc:AlternateContent xmlns:mc="http://schemas.openxmlformats.org/markup-compatibility/2006">
              <mc:Choice xmlns:v="urn:schemas-microsoft-com:vml" Requires="v">
                <p:oleObj spid="_x0000_s727463" r:id="rId6" imgW="177492" imgH="164814" progId="Equation.DSMT4">
                  <p:embed/>
                </p:oleObj>
              </mc:Choice>
              <mc:Fallback>
                <p:oleObj r:id="rId6" imgW="177492" imgH="164814" progId="Equation.DSMT4">
                  <p:embed/>
                  <p:pic>
                    <p:nvPicPr>
                      <p:cNvPr id="613377"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688" y="5112568"/>
                        <a:ext cx="452272" cy="4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01242" y="522090"/>
            <a:ext cx="10871200" cy="1007313"/>
          </a:xfrm>
        </p:spPr>
        <p:txBody>
          <a:bodyPr/>
          <a:lstStyle/>
          <a:p>
            <a:r>
              <a:rPr lang="zh-CN" altLang="zh-CN" dirty="0">
                <a:solidFill>
                  <a:schemeClr val="tx1"/>
                </a:solidFill>
              </a:rPr>
              <a:t>（</a:t>
            </a:r>
            <a:r>
              <a:rPr lang="en-US" altLang="zh-CN" dirty="0">
                <a:solidFill>
                  <a:schemeClr val="tx1"/>
                </a:solidFill>
              </a:rPr>
              <a:t>3</a:t>
            </a:r>
            <a:r>
              <a:rPr lang="zh-CN" altLang="zh-CN" dirty="0">
                <a:solidFill>
                  <a:schemeClr val="tx1"/>
                </a:solidFill>
              </a:rPr>
              <a:t>）如果图</a:t>
            </a:r>
            <a:r>
              <a:rPr lang="en-US" altLang="zh-CN" i="1" dirty="0">
                <a:solidFill>
                  <a:schemeClr val="tx1"/>
                </a:solidFill>
              </a:rPr>
              <a:t>G </a:t>
            </a:r>
            <a:r>
              <a:rPr lang="zh-CN" altLang="zh-CN" dirty="0">
                <a:solidFill>
                  <a:schemeClr val="tx1"/>
                </a:solidFill>
              </a:rPr>
              <a:t>恰含</a:t>
            </a:r>
            <a:r>
              <a:rPr lang="en-US" altLang="zh-CN" dirty="0">
                <a:solidFill>
                  <a:schemeClr val="tx1"/>
                </a:solidFill>
              </a:rPr>
              <a:t> 2</a:t>
            </a:r>
            <a:r>
              <a:rPr lang="en-US" altLang="zh-CN" i="1" dirty="0">
                <a:solidFill>
                  <a:schemeClr val="tx1"/>
                </a:solidFill>
              </a:rPr>
              <a:t>k </a:t>
            </a:r>
            <a:r>
              <a:rPr lang="zh-CN" altLang="zh-CN" dirty="0">
                <a:solidFill>
                  <a:schemeClr val="tx1"/>
                </a:solidFill>
              </a:rPr>
              <a:t>个奇度顶点，那么先由</a:t>
            </a:r>
            <a:r>
              <a:rPr lang="en-US" altLang="zh-CN" dirty="0">
                <a:solidFill>
                  <a:schemeClr val="tx1"/>
                </a:solidFill>
              </a:rPr>
              <a:t>Dijkstra</a:t>
            </a:r>
            <a:r>
              <a:rPr lang="zh-CN" altLang="zh-CN" dirty="0">
                <a:solidFill>
                  <a:schemeClr val="tx1"/>
                </a:solidFill>
              </a:rPr>
              <a:t>算法求出任何两个奇数度点之间的最短路，然后在这些最短路中找出</a:t>
            </a:r>
            <a:r>
              <a:rPr lang="en-US" altLang="zh-CN" dirty="0">
                <a:solidFill>
                  <a:schemeClr val="tx1"/>
                </a:solidFill>
              </a:rPr>
              <a:t> </a:t>
            </a:r>
            <a:r>
              <a:rPr lang="en-US" altLang="zh-CN" i="1" dirty="0">
                <a:solidFill>
                  <a:schemeClr val="tx1"/>
                </a:solidFill>
              </a:rPr>
              <a:t>k  </a:t>
            </a:r>
            <a:r>
              <a:rPr lang="zh-CN" altLang="zh-CN" dirty="0">
                <a:solidFill>
                  <a:schemeClr val="tx1"/>
                </a:solidFill>
              </a:rPr>
              <a:t>条路</a:t>
            </a:r>
            <a:r>
              <a:rPr lang="en-US" altLang="zh-CN" dirty="0">
                <a:solidFill>
                  <a:schemeClr val="tx1"/>
                </a:solidFill>
              </a:rPr>
              <a:t>                           </a:t>
            </a:r>
            <a:r>
              <a:rPr lang="zh-CN" altLang="zh-CN" dirty="0">
                <a:solidFill>
                  <a:schemeClr val="tx1"/>
                </a:solidFill>
              </a:rPr>
              <a:t>，满足以下两个条件：</a:t>
            </a:r>
            <a:endParaRPr lang="zh-CN" altLang="en-US" dirty="0"/>
          </a:p>
        </p:txBody>
      </p:sp>
      <p:sp>
        <p:nvSpPr>
          <p:cNvPr id="613378" name="Rectangle 2"/>
          <p:cNvSpPr>
            <a:spLocks noChangeArrowheads="1"/>
          </p:cNvSpPr>
          <p:nvPr/>
        </p:nvSpPr>
        <p:spPr bwMode="auto">
          <a:xfrm>
            <a:off x="-168696" y="-603448"/>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3379" name="Object 3"/>
          <p:cNvGraphicFramePr>
            <a:graphicFrameLocks noChangeAspect="1"/>
          </p:cNvGraphicFramePr>
          <p:nvPr>
            <p:extLst>
              <p:ext uri="{D42A27DB-BD31-4B8C-83A1-F6EECF244321}">
                <p14:modId xmlns:p14="http://schemas.microsoft.com/office/powerpoint/2010/main" val="3219750164"/>
              </p:ext>
            </p:extLst>
          </p:nvPr>
        </p:nvGraphicFramePr>
        <p:xfrm>
          <a:off x="4415136" y="1052736"/>
          <a:ext cx="1997483" cy="476672"/>
        </p:xfrm>
        <a:graphic>
          <a:graphicData uri="http://schemas.openxmlformats.org/presentationml/2006/ole">
            <mc:AlternateContent xmlns:mc="http://schemas.openxmlformats.org/markup-compatibility/2006">
              <mc:Choice xmlns:v="urn:schemas-microsoft-com:vml" Requires="v">
                <p:oleObj spid="_x0000_s732236" r:id="rId3" imgW="837836" imgH="203112" progId="Equation.DSMT4">
                  <p:embed/>
                </p:oleObj>
              </mc:Choice>
              <mc:Fallback>
                <p:oleObj r:id="rId3" imgW="837836" imgH="203112"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136" y="1052736"/>
                        <a:ext cx="1997483"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3381" name="Picture 5"/>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454696" y="1675969"/>
            <a:ext cx="11161091" cy="1645742"/>
          </a:xfrm>
          <a:prstGeom prst="rect">
            <a:avLst/>
          </a:prstGeom>
          <a:noFill/>
          <a:ln w="9525">
            <a:noFill/>
            <a:miter lim="800000"/>
            <a:headEnd/>
            <a:tailEnd/>
          </a:ln>
        </p:spPr>
      </p:pic>
      <p:sp>
        <p:nvSpPr>
          <p:cNvPr id="2" name="文本框 1">
            <a:extLst>
              <a:ext uri="{FF2B5EF4-FFF2-40B4-BE49-F238E27FC236}">
                <a16:creationId xmlns:a16="http://schemas.microsoft.com/office/drawing/2014/main" id="{3E79597C-BB7A-41A0-B2E8-885F65AECC8F}"/>
              </a:ext>
            </a:extLst>
          </p:cNvPr>
          <p:cNvSpPr txBox="1"/>
          <p:nvPr/>
        </p:nvSpPr>
        <p:spPr>
          <a:xfrm>
            <a:off x="1390920" y="4208934"/>
            <a:ext cx="4636228" cy="2031325"/>
          </a:xfrm>
          <a:prstGeom prst="rect">
            <a:avLst/>
          </a:prstGeom>
          <a:noFill/>
        </p:spPr>
        <p:txBody>
          <a:bodyPr wrap="square" rtlCol="0">
            <a:spAutoFit/>
          </a:bodyPr>
          <a:lstStyle/>
          <a:p>
            <a:r>
              <a:rPr lang="zh-CN" altLang="en-US" b="1" dirty="0"/>
              <a:t>管梅谷</a:t>
            </a:r>
            <a:r>
              <a:rPr lang="zh-CN" altLang="en-US" dirty="0"/>
              <a:t>教授一直从事运筹学，组合优化与图论方面的研究工作，是国内外知名度很高的学者。早在</a:t>
            </a:r>
            <a:r>
              <a:rPr lang="en-US" altLang="zh-CN" dirty="0"/>
              <a:t>1960</a:t>
            </a:r>
            <a:r>
              <a:rPr lang="zh-CN" altLang="en-US" dirty="0"/>
              <a:t>年在国际上最先提出邮递员问题，被国际图论界命名为“中国邮路问题”，载入经典著作中。</a:t>
            </a:r>
            <a:r>
              <a:rPr lang="en-US" altLang="zh-CN" dirty="0"/>
              <a:t>1981</a:t>
            </a:r>
            <a:r>
              <a:rPr lang="zh-CN" altLang="en-US" dirty="0"/>
              <a:t>年由国务院授予我国首批“运筹学与控制论”专业博士生导师。</a:t>
            </a:r>
          </a:p>
        </p:txBody>
      </p:sp>
      <p:pic>
        <p:nvPicPr>
          <p:cNvPr id="614118" name="Picture 742">
            <a:extLst>
              <a:ext uri="{FF2B5EF4-FFF2-40B4-BE49-F238E27FC236}">
                <a16:creationId xmlns:a16="http://schemas.microsoft.com/office/drawing/2014/main" id="{7678373C-B5F0-4502-A63C-A1BBFA1881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4736" y="4181654"/>
            <a:ext cx="4007768" cy="20007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AC168D09-5A0E-412A-9610-F4F6E309330E}"/>
              </a:ext>
            </a:extLst>
          </p:cNvPr>
          <p:cNvCxnSpPr/>
          <p:nvPr/>
        </p:nvCxnSpPr>
        <p:spPr>
          <a:xfrm>
            <a:off x="601242" y="3933056"/>
            <a:ext cx="1118339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7592" y="188640"/>
            <a:ext cx="4838328" cy="314693"/>
          </a:xfrm>
        </p:spPr>
        <p:txBody>
          <a:bodyPr/>
          <a:lstStyle/>
          <a:p>
            <a:r>
              <a:rPr lang="en-US" altLang="zh-CN" dirty="0"/>
              <a:t>5.5  </a:t>
            </a:r>
            <a:r>
              <a:rPr lang="zh-CN" altLang="zh-CN" dirty="0"/>
              <a:t>树</a:t>
            </a:r>
            <a:endParaRPr lang="zh-CN" altLang="en-US" dirty="0"/>
          </a:p>
        </p:txBody>
      </p:sp>
      <p:sp>
        <p:nvSpPr>
          <p:cNvPr id="3" name="文本占位符 2"/>
          <p:cNvSpPr>
            <a:spLocks noGrp="1"/>
          </p:cNvSpPr>
          <p:nvPr>
            <p:ph type="body" sz="quarter" idx="10"/>
          </p:nvPr>
        </p:nvSpPr>
        <p:spPr>
          <a:xfrm>
            <a:off x="537592" y="692696"/>
            <a:ext cx="10871200" cy="5256212"/>
          </a:xfrm>
        </p:spPr>
        <p:txBody>
          <a:bodyPr/>
          <a:lstStyle/>
          <a:p>
            <a:r>
              <a:rPr lang="en-US" altLang="zh-CN" b="1" u="sng" dirty="0">
                <a:solidFill>
                  <a:schemeClr val="tx1"/>
                </a:solidFill>
              </a:rPr>
              <a:t>5.5.1  </a:t>
            </a:r>
            <a:r>
              <a:rPr lang="zh-CN" altLang="zh-CN" b="1" u="sng" dirty="0">
                <a:solidFill>
                  <a:schemeClr val="tx1"/>
                </a:solidFill>
              </a:rPr>
              <a:t>基本概念</a:t>
            </a:r>
          </a:p>
          <a:p>
            <a:pPr>
              <a:lnSpc>
                <a:spcPct val="200000"/>
              </a:lnSpc>
            </a:pPr>
            <a:r>
              <a:rPr lang="en-US" altLang="zh-CN" dirty="0">
                <a:solidFill>
                  <a:schemeClr val="tx1"/>
                </a:solidFill>
              </a:rPr>
              <a:t>       </a:t>
            </a:r>
            <a:r>
              <a:rPr lang="zh-CN" altLang="zh-CN" dirty="0">
                <a:solidFill>
                  <a:schemeClr val="tx1"/>
                </a:solidFill>
              </a:rPr>
              <a:t>前面我们讲了保持图连通性的关键顶点和关键边，这一小节我们介绍保持图连通性的关键结构</a:t>
            </a:r>
            <a:r>
              <a:rPr lang="en-US" altLang="zh-CN" dirty="0">
                <a:solidFill>
                  <a:schemeClr val="tx1"/>
                </a:solidFill>
              </a:rPr>
              <a:t>——</a:t>
            </a:r>
            <a:r>
              <a:rPr lang="zh-CN" altLang="zh-CN" b="1" dirty="0">
                <a:solidFill>
                  <a:srgbClr val="FF0000"/>
                </a:solidFill>
              </a:rPr>
              <a:t>树</a:t>
            </a:r>
            <a:r>
              <a:rPr lang="zh-CN" altLang="zh-CN" dirty="0">
                <a:solidFill>
                  <a:schemeClr val="tx1"/>
                </a:solidFill>
              </a:rPr>
              <a:t>。</a:t>
            </a:r>
          </a:p>
          <a:p>
            <a:pPr>
              <a:lnSpc>
                <a:spcPct val="200000"/>
              </a:lnSpc>
            </a:pPr>
            <a:r>
              <a:rPr lang="en-US" altLang="zh-CN" dirty="0">
                <a:solidFill>
                  <a:schemeClr val="tx1"/>
                </a:solidFill>
              </a:rPr>
              <a:t>       </a:t>
            </a:r>
            <a:r>
              <a:rPr lang="zh-CN" altLang="zh-CN" dirty="0">
                <a:solidFill>
                  <a:schemeClr val="tx1"/>
                </a:solidFill>
              </a:rPr>
              <a:t>在连通图中，去掉</a:t>
            </a:r>
            <a:r>
              <a:rPr lang="zh-CN" altLang="zh-CN" b="1" dirty="0">
                <a:solidFill>
                  <a:schemeClr val="tx1"/>
                </a:solidFill>
              </a:rPr>
              <a:t>回路</a:t>
            </a:r>
            <a:r>
              <a:rPr lang="zh-CN" altLang="zh-CN" dirty="0">
                <a:solidFill>
                  <a:schemeClr val="tx1"/>
                </a:solidFill>
              </a:rPr>
              <a:t>上的任何一条边都不影响整个图的连通性，所以，我们可以对每个回路去掉一条边，最终可以得到一个保持连通性的无回路的子图。对这样生成的子图去掉任何一条边都会破坏原图的连通性，所以这个子图便是保持连通性的关键结构，定义为树。树是保持连通图的所有顶点之间连通性的极小子图。下面给出它的形式定义。</a:t>
            </a:r>
          </a:p>
          <a:p>
            <a:pPr indent="457200">
              <a:lnSpc>
                <a:spcPct val="200000"/>
              </a:lnSpc>
            </a:pPr>
            <a:r>
              <a:rPr lang="zh-CN" altLang="zh-CN" b="1" dirty="0">
                <a:solidFill>
                  <a:schemeClr val="tx1"/>
                </a:solidFill>
              </a:rPr>
              <a:t>定义</a:t>
            </a:r>
            <a:r>
              <a:rPr lang="en-US" altLang="zh-CN" b="1" dirty="0">
                <a:solidFill>
                  <a:schemeClr val="tx1"/>
                </a:solidFill>
              </a:rPr>
              <a:t>5.17  </a:t>
            </a:r>
            <a:r>
              <a:rPr lang="zh-CN" altLang="zh-CN" dirty="0">
                <a:solidFill>
                  <a:schemeClr val="tx1"/>
                </a:solidFill>
              </a:rPr>
              <a:t>不含回路的连通图称为</a:t>
            </a:r>
            <a:r>
              <a:rPr lang="zh-CN" altLang="zh-CN" b="1" dirty="0">
                <a:solidFill>
                  <a:schemeClr val="tx1"/>
                </a:solidFill>
              </a:rPr>
              <a:t>树</a:t>
            </a:r>
            <a:r>
              <a:rPr lang="zh-CN" altLang="zh-CN" dirty="0">
                <a:solidFill>
                  <a:schemeClr val="tx1"/>
                </a:solidFill>
              </a:rPr>
              <a:t>。每个连通分图都是树的</a:t>
            </a:r>
            <a:r>
              <a:rPr lang="zh-CN" altLang="zh-CN" b="1" dirty="0">
                <a:solidFill>
                  <a:srgbClr val="FF0000"/>
                </a:solidFill>
              </a:rPr>
              <a:t>非连通图</a:t>
            </a:r>
            <a:r>
              <a:rPr lang="zh-CN" altLang="zh-CN" dirty="0">
                <a:solidFill>
                  <a:schemeClr val="tx1"/>
                </a:solidFill>
              </a:rPr>
              <a:t>称为</a:t>
            </a:r>
            <a:r>
              <a:rPr lang="zh-CN" altLang="zh-CN" b="1" dirty="0">
                <a:solidFill>
                  <a:schemeClr val="tx1"/>
                </a:solidFill>
              </a:rPr>
              <a:t>林</a:t>
            </a:r>
            <a:r>
              <a:rPr lang="en-US" altLang="zh-CN" b="1" dirty="0">
                <a:solidFill>
                  <a:schemeClr val="tx1"/>
                </a:solidFill>
              </a:rPr>
              <a:t>(</a:t>
            </a:r>
            <a:r>
              <a:rPr lang="zh-CN" altLang="en-US" b="1" dirty="0">
                <a:solidFill>
                  <a:schemeClr val="tx1"/>
                </a:solidFill>
              </a:rPr>
              <a:t>森林</a:t>
            </a:r>
            <a:r>
              <a:rPr lang="en-US" altLang="zh-CN" b="1" dirty="0">
                <a:solidFill>
                  <a:schemeClr val="tx1"/>
                </a:solidFill>
              </a:rPr>
              <a:t>)</a:t>
            </a:r>
            <a:r>
              <a:rPr lang="zh-CN" altLang="zh-CN" dirty="0">
                <a:solidFill>
                  <a:schemeClr val="tx1"/>
                </a:solidFill>
              </a:rPr>
              <a:t>。</a:t>
            </a:r>
            <a:endParaRPr lang="en-US" altLang="zh-CN" dirty="0">
              <a:solidFill>
                <a:schemeClr val="tx1"/>
              </a:solidFill>
            </a:endParaRPr>
          </a:p>
          <a:p>
            <a:pPr indent="457200">
              <a:lnSpc>
                <a:spcPct val="200000"/>
              </a:lnSpc>
            </a:pPr>
            <a:r>
              <a:rPr lang="zh-CN" altLang="zh-CN" dirty="0">
                <a:solidFill>
                  <a:schemeClr val="tx1"/>
                </a:solidFill>
              </a:rPr>
              <a:t>根据定义，树肯定不含环和平行边，所以树一定是简单图。</a:t>
            </a:r>
            <a:endParaRPr lang="en-US" altLang="zh-CN" dirty="0">
              <a:solidFill>
                <a:schemeClr val="tx1"/>
              </a:solidFill>
            </a:endParaRPr>
          </a:p>
          <a:p>
            <a:pPr indent="457200">
              <a:lnSpc>
                <a:spcPct val="200000"/>
              </a:lnSpc>
            </a:pPr>
            <a:r>
              <a:rPr lang="zh-CN" altLang="en-US" b="1" dirty="0">
                <a:solidFill>
                  <a:srgbClr val="FF0000"/>
                </a:solidFill>
              </a:rPr>
              <a:t>平凡图称作平凡树。</a:t>
            </a:r>
            <a:r>
              <a:rPr lang="zh-CN" altLang="en-US" dirty="0">
                <a:solidFill>
                  <a:srgbClr val="FF0000"/>
                </a:solidFill>
              </a:rPr>
              <a:t>无向树中，悬挂顶点称作树叶，度数大于等于</a:t>
            </a:r>
            <a:r>
              <a:rPr lang="en-US" altLang="zh-CN" dirty="0">
                <a:solidFill>
                  <a:srgbClr val="FF0000"/>
                </a:solidFill>
              </a:rPr>
              <a:t>2</a:t>
            </a:r>
            <a:r>
              <a:rPr lang="zh-CN" altLang="en-US" dirty="0">
                <a:solidFill>
                  <a:srgbClr val="FF0000"/>
                </a:solidFill>
              </a:rPr>
              <a:t>的顶点称作分支点。</a:t>
            </a:r>
            <a:endParaRPr lang="en-US" altLang="zh-CN" dirty="0">
              <a:solidFill>
                <a:srgbClr val="FF0000"/>
              </a:solidFill>
            </a:endParaRPr>
          </a:p>
          <a:p>
            <a:pPr indent="457200">
              <a:lnSpc>
                <a:spcPct val="200000"/>
              </a:lnSpc>
            </a:pPr>
            <a:endParaRPr lang="zh-CN" altLang="zh-CN" dirty="0">
              <a:solidFill>
                <a:schemeClr val="tx1"/>
              </a:solidFill>
            </a:endParaRPr>
          </a:p>
          <a:p>
            <a:endParaRPr lang="zh-CN" altLang="zh-CN" dirty="0"/>
          </a:p>
          <a:p>
            <a:endParaRPr lang="zh-CN" altLang="en-US" dirty="0"/>
          </a:p>
        </p:txBody>
      </p:sp>
      <p:cxnSp>
        <p:nvCxnSpPr>
          <p:cNvPr id="5" name="直接连接符 4">
            <a:extLst>
              <a:ext uri="{FF2B5EF4-FFF2-40B4-BE49-F238E27FC236}">
                <a16:creationId xmlns:a16="http://schemas.microsoft.com/office/drawing/2014/main" id="{DC5B828C-EE35-4EAF-A8AD-AE58E4326F28}"/>
              </a:ext>
            </a:extLst>
          </p:cNvPr>
          <p:cNvCxnSpPr>
            <a:cxnSpLocks/>
          </p:cNvCxnSpPr>
          <p:nvPr/>
        </p:nvCxnSpPr>
        <p:spPr>
          <a:xfrm>
            <a:off x="9768408" y="4221088"/>
            <a:ext cx="16403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EAC2CE7-54B3-4EF5-B466-19387DA18B5A}"/>
              </a:ext>
            </a:extLst>
          </p:cNvPr>
          <p:cNvCxnSpPr>
            <a:cxnSpLocks/>
          </p:cNvCxnSpPr>
          <p:nvPr/>
        </p:nvCxnSpPr>
        <p:spPr>
          <a:xfrm>
            <a:off x="623392" y="4797152"/>
            <a:ext cx="41764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32E9054-B9D9-46C5-9F75-31E1E2BF7AEC}"/>
              </a:ext>
            </a:extLst>
          </p:cNvPr>
          <p:cNvCxnSpPr>
            <a:cxnSpLocks/>
          </p:cNvCxnSpPr>
          <p:nvPr/>
        </p:nvCxnSpPr>
        <p:spPr>
          <a:xfrm>
            <a:off x="1055440" y="5445224"/>
            <a:ext cx="9433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2D18700-49EF-44B0-B2E9-4E5476A03372}"/>
              </a:ext>
            </a:extLst>
          </p:cNvPr>
          <p:cNvCxnSpPr>
            <a:cxnSpLocks/>
          </p:cNvCxnSpPr>
          <p:nvPr/>
        </p:nvCxnSpPr>
        <p:spPr>
          <a:xfrm>
            <a:off x="1055440" y="6021288"/>
            <a:ext cx="64807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2A13D4A-EA3C-44B8-AC92-4FB0C097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225" y="4437112"/>
            <a:ext cx="1543050" cy="18002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275457"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81079" y="476672"/>
            <a:ext cx="11229842" cy="1649787"/>
          </a:xfrm>
          <a:prstGeom prst="rect">
            <a:avLst/>
          </a:prstGeom>
          <a:noFill/>
          <a:ln w="9525">
            <a:noFill/>
            <a:miter lim="800000"/>
            <a:headEnd/>
            <a:tailEnd/>
          </a:ln>
        </p:spPr>
      </p:pic>
      <p:sp>
        <p:nvSpPr>
          <p:cNvPr id="3" name="文本占位符 2">
            <a:extLst>
              <a:ext uri="{FF2B5EF4-FFF2-40B4-BE49-F238E27FC236}">
                <a16:creationId xmlns:a16="http://schemas.microsoft.com/office/drawing/2014/main" id="{667DDB58-C135-4910-9234-8EEBD249DD3A}"/>
              </a:ext>
            </a:extLst>
          </p:cNvPr>
          <p:cNvSpPr>
            <a:spLocks noGrp="1"/>
          </p:cNvSpPr>
          <p:nvPr>
            <p:ph type="body" sz="quarter" idx="10"/>
          </p:nvPr>
        </p:nvSpPr>
        <p:spPr>
          <a:xfrm>
            <a:off x="839721" y="2379758"/>
            <a:ext cx="10871200" cy="939165"/>
          </a:xfrm>
        </p:spPr>
        <p:txBody>
          <a:bodyPr/>
          <a:lstStyle/>
          <a:p>
            <a:r>
              <a:rPr lang="zh-CN" altLang="zh-CN" b="1" dirty="0">
                <a:solidFill>
                  <a:srgbClr val="C00000"/>
                </a:solidFill>
              </a:rPr>
              <a:t>例</a:t>
            </a:r>
            <a:r>
              <a:rPr lang="en-US" altLang="zh-CN" b="1" dirty="0">
                <a:solidFill>
                  <a:srgbClr val="C00000"/>
                </a:solidFill>
              </a:rPr>
              <a:t>5.4  </a:t>
            </a:r>
            <a:r>
              <a:rPr lang="zh-CN" altLang="zh-CN" b="1" dirty="0">
                <a:solidFill>
                  <a:srgbClr val="C00000"/>
                </a:solidFill>
              </a:rPr>
              <a:t>在图</a:t>
            </a:r>
            <a:r>
              <a:rPr lang="en-US" altLang="zh-CN" b="1" dirty="0">
                <a:solidFill>
                  <a:srgbClr val="C00000"/>
                </a:solidFill>
              </a:rPr>
              <a:t>5.5</a:t>
            </a:r>
            <a:r>
              <a:rPr lang="zh-CN" altLang="zh-CN" b="1" dirty="0">
                <a:solidFill>
                  <a:srgbClr val="C00000"/>
                </a:solidFill>
              </a:rPr>
              <a:t>中，（</a:t>
            </a:r>
            <a:r>
              <a:rPr lang="en-US" altLang="zh-CN" b="1" dirty="0">
                <a:solidFill>
                  <a:srgbClr val="C00000"/>
                </a:solidFill>
              </a:rPr>
              <a:t>b</a:t>
            </a:r>
            <a:r>
              <a:rPr lang="zh-CN" altLang="zh-CN" b="1" dirty="0">
                <a:solidFill>
                  <a:srgbClr val="C00000"/>
                </a:solidFill>
              </a:rPr>
              <a:t>）和（</a:t>
            </a:r>
            <a:r>
              <a:rPr lang="en-US" altLang="zh-CN" b="1" dirty="0">
                <a:solidFill>
                  <a:srgbClr val="C00000"/>
                </a:solidFill>
              </a:rPr>
              <a:t>c</a:t>
            </a:r>
            <a:r>
              <a:rPr lang="zh-CN" altLang="zh-CN" b="1" dirty="0">
                <a:solidFill>
                  <a:srgbClr val="C00000"/>
                </a:solidFill>
              </a:rPr>
              <a:t>）都为（</a:t>
            </a:r>
            <a:r>
              <a:rPr lang="en-US" altLang="zh-CN" b="1" dirty="0">
                <a:solidFill>
                  <a:srgbClr val="C00000"/>
                </a:solidFill>
              </a:rPr>
              <a:t>a</a:t>
            </a:r>
            <a:r>
              <a:rPr lang="zh-CN" altLang="zh-CN" b="1" dirty="0">
                <a:solidFill>
                  <a:srgbClr val="C00000"/>
                </a:solidFill>
              </a:rPr>
              <a:t>）的子图，但（</a:t>
            </a:r>
            <a:r>
              <a:rPr lang="en-US" altLang="zh-CN" b="1" dirty="0">
                <a:solidFill>
                  <a:srgbClr val="C00000"/>
                </a:solidFill>
              </a:rPr>
              <a:t>c</a:t>
            </a:r>
            <a:r>
              <a:rPr lang="zh-CN" altLang="zh-CN" b="1" dirty="0">
                <a:solidFill>
                  <a:srgbClr val="C00000"/>
                </a:solidFill>
              </a:rPr>
              <a:t>）是（</a:t>
            </a:r>
            <a:r>
              <a:rPr lang="en-US" altLang="zh-CN" b="1" dirty="0">
                <a:solidFill>
                  <a:srgbClr val="C00000"/>
                </a:solidFill>
              </a:rPr>
              <a:t>a</a:t>
            </a:r>
            <a:r>
              <a:rPr lang="zh-CN" altLang="zh-CN" b="1" dirty="0">
                <a:solidFill>
                  <a:srgbClr val="C00000"/>
                </a:solidFill>
              </a:rPr>
              <a:t>）的导出子图而（</a:t>
            </a:r>
            <a:r>
              <a:rPr lang="en-US" altLang="zh-CN" b="1" dirty="0">
                <a:solidFill>
                  <a:srgbClr val="C00000"/>
                </a:solidFill>
              </a:rPr>
              <a:t>b</a:t>
            </a:r>
            <a:r>
              <a:rPr lang="zh-CN" altLang="zh-CN" b="1" dirty="0">
                <a:solidFill>
                  <a:srgbClr val="C00000"/>
                </a:solidFill>
              </a:rPr>
              <a:t>）不是，（</a:t>
            </a:r>
            <a:r>
              <a:rPr lang="en-US" altLang="zh-CN" b="1" dirty="0">
                <a:solidFill>
                  <a:srgbClr val="C00000"/>
                </a:solidFill>
              </a:rPr>
              <a:t>b</a:t>
            </a:r>
            <a:r>
              <a:rPr lang="zh-CN" altLang="zh-CN" b="1" dirty="0">
                <a:solidFill>
                  <a:srgbClr val="C00000"/>
                </a:solidFill>
              </a:rPr>
              <a:t>）为（</a:t>
            </a:r>
            <a:r>
              <a:rPr lang="en-US" altLang="zh-CN" b="1" dirty="0">
                <a:solidFill>
                  <a:srgbClr val="C00000"/>
                </a:solidFill>
              </a:rPr>
              <a:t>a</a:t>
            </a:r>
            <a:r>
              <a:rPr lang="zh-CN" altLang="zh-CN" b="1" dirty="0">
                <a:solidFill>
                  <a:srgbClr val="C00000"/>
                </a:solidFill>
              </a:rPr>
              <a:t>）的生成子图而（</a:t>
            </a:r>
            <a:r>
              <a:rPr lang="en-US" altLang="zh-CN" b="1" dirty="0">
                <a:solidFill>
                  <a:srgbClr val="C00000"/>
                </a:solidFill>
              </a:rPr>
              <a:t>c</a:t>
            </a:r>
            <a:r>
              <a:rPr lang="zh-CN" altLang="zh-CN" b="1" dirty="0">
                <a:solidFill>
                  <a:srgbClr val="C00000"/>
                </a:solidFill>
              </a:rPr>
              <a:t>）不是。</a:t>
            </a:r>
          </a:p>
          <a:p>
            <a:endParaRPr lang="zh-CN" altLang="en-US" dirty="0"/>
          </a:p>
        </p:txBody>
      </p:sp>
      <p:pic>
        <p:nvPicPr>
          <p:cNvPr id="4" name="Picture 1" descr="6-07">
            <a:extLst>
              <a:ext uri="{FF2B5EF4-FFF2-40B4-BE49-F238E27FC236}">
                <a16:creationId xmlns:a16="http://schemas.microsoft.com/office/drawing/2014/main" id="{99DF048F-E930-46BF-88AD-CECEC14199CC}"/>
              </a:ext>
            </a:extLst>
          </p:cNvPr>
          <p:cNvPicPr>
            <a:picLocks noChangeAspect="1" noChangeArrowheads="1"/>
          </p:cNvPicPr>
          <p:nvPr/>
        </p:nvPicPr>
        <p:blipFill>
          <a:blip r:embed="rId3" cstate="print"/>
          <a:srcRect b="23875"/>
          <a:stretch>
            <a:fillRect/>
          </a:stretch>
        </p:blipFill>
        <p:spPr bwMode="auto">
          <a:xfrm>
            <a:off x="2423592" y="3572222"/>
            <a:ext cx="7412749" cy="2304256"/>
          </a:xfrm>
          <a:prstGeom prst="rect">
            <a:avLst/>
          </a:prstGeom>
          <a:noFill/>
          <a:ln w="9525">
            <a:noFill/>
            <a:miter lim="800000"/>
            <a:headEnd/>
            <a:tailEnd/>
          </a:ln>
        </p:spPr>
      </p:pic>
      <p:pic>
        <p:nvPicPr>
          <p:cNvPr id="5" name="Picture 2" descr="6-07">
            <a:extLst>
              <a:ext uri="{FF2B5EF4-FFF2-40B4-BE49-F238E27FC236}">
                <a16:creationId xmlns:a16="http://schemas.microsoft.com/office/drawing/2014/main" id="{231305E6-DB39-42FD-86B4-50AB19DBEC79}"/>
              </a:ext>
            </a:extLst>
          </p:cNvPr>
          <p:cNvPicPr>
            <a:picLocks noChangeArrowheads="1"/>
          </p:cNvPicPr>
          <p:nvPr/>
        </p:nvPicPr>
        <p:blipFill>
          <a:blip r:embed="rId3" cstate="print"/>
          <a:srcRect t="88956" b="2711"/>
          <a:stretch>
            <a:fillRect/>
          </a:stretch>
        </p:blipFill>
        <p:spPr bwMode="auto">
          <a:xfrm>
            <a:off x="2423592" y="5876478"/>
            <a:ext cx="7412748" cy="288032"/>
          </a:xfrm>
          <a:prstGeom prst="rect">
            <a:avLst/>
          </a:prstGeom>
          <a:noFill/>
          <a:ln w="9525">
            <a:noFill/>
            <a:miter lim="800000"/>
            <a:headEnd/>
            <a:tailEnd/>
          </a:ln>
        </p:spPr>
      </p:pic>
      <p:sp>
        <p:nvSpPr>
          <p:cNvPr id="6" name="矩形 5">
            <a:extLst>
              <a:ext uri="{FF2B5EF4-FFF2-40B4-BE49-F238E27FC236}">
                <a16:creationId xmlns:a16="http://schemas.microsoft.com/office/drawing/2014/main" id="{C4F1E821-C58C-46B4-A599-CF14A39A4CDA}"/>
              </a:ext>
            </a:extLst>
          </p:cNvPr>
          <p:cNvSpPr/>
          <p:nvPr/>
        </p:nvSpPr>
        <p:spPr>
          <a:xfrm>
            <a:off x="5322175" y="6304695"/>
            <a:ext cx="1906291" cy="400110"/>
          </a:xfrm>
          <a:prstGeom prst="rect">
            <a:avLst/>
          </a:prstGeom>
        </p:spPr>
        <p:txBody>
          <a:bodyPr wrap="none">
            <a:spAutoFit/>
          </a:bodyPr>
          <a:lstStyle/>
          <a:p>
            <a:pPr algn="ctr"/>
            <a:r>
              <a:rPr lang="zh-CN" altLang="zh-CN" sz="2000" b="1" dirty="0"/>
              <a:t>图</a:t>
            </a:r>
            <a:r>
              <a:rPr lang="en-US" altLang="zh-CN" sz="2000" b="1" dirty="0"/>
              <a:t>5.5  </a:t>
            </a:r>
            <a:r>
              <a:rPr lang="zh-CN" altLang="zh-CN" sz="2000" b="1" dirty="0"/>
              <a:t>图和子图</a:t>
            </a:r>
            <a:endParaRPr lang="zh-CN" altLang="en-US" sz="20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179D91-8425-4CCB-BD8D-3CA9DE0A56B0}"/>
              </a:ext>
            </a:extLst>
          </p:cNvPr>
          <p:cNvPicPr>
            <a:picLocks noChangeAspect="1"/>
          </p:cNvPicPr>
          <p:nvPr/>
        </p:nvPicPr>
        <p:blipFill>
          <a:blip r:embed="rId2"/>
          <a:stretch>
            <a:fillRect/>
          </a:stretch>
        </p:blipFill>
        <p:spPr>
          <a:xfrm>
            <a:off x="1127448" y="548680"/>
            <a:ext cx="10154974" cy="5760640"/>
          </a:xfrm>
          <a:prstGeom prst="rect">
            <a:avLst/>
          </a:prstGeom>
        </p:spPr>
      </p:pic>
    </p:spTree>
    <p:extLst>
      <p:ext uri="{BB962C8B-B14F-4D97-AF65-F5344CB8AC3E}">
        <p14:creationId xmlns:p14="http://schemas.microsoft.com/office/powerpoint/2010/main" val="2978248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057970" y="-26587"/>
            <a:ext cx="9430518" cy="3311571"/>
          </a:xfrm>
        </p:spPr>
        <p:txBody>
          <a:bodyPr/>
          <a:lstStyle/>
          <a:p>
            <a:r>
              <a:rPr lang="zh-CN" altLang="zh-CN" dirty="0">
                <a:solidFill>
                  <a:schemeClr val="tx1"/>
                </a:solidFill>
              </a:rPr>
              <a:t>定理</a:t>
            </a:r>
            <a:r>
              <a:rPr lang="en-US" altLang="zh-CN" dirty="0">
                <a:solidFill>
                  <a:schemeClr val="tx1"/>
                </a:solidFill>
              </a:rPr>
              <a:t>5.11  </a:t>
            </a:r>
            <a:r>
              <a:rPr lang="zh-CN" altLang="zh-CN" dirty="0">
                <a:solidFill>
                  <a:schemeClr val="tx1"/>
                </a:solidFill>
              </a:rPr>
              <a:t>设</a:t>
            </a:r>
            <a:r>
              <a:rPr lang="en-US" altLang="zh-CN" i="1" dirty="0">
                <a:solidFill>
                  <a:schemeClr val="tx1"/>
                </a:solidFill>
              </a:rPr>
              <a:t>G </a:t>
            </a:r>
            <a:r>
              <a:rPr lang="zh-CN" altLang="zh-CN" dirty="0">
                <a:solidFill>
                  <a:schemeClr val="tx1"/>
                </a:solidFill>
              </a:rPr>
              <a:t>是</a:t>
            </a:r>
            <a:r>
              <a:rPr lang="en-US" altLang="zh-CN" dirty="0">
                <a:solidFill>
                  <a:schemeClr val="tx1"/>
                </a:solidFill>
              </a:rPr>
              <a:t>               </a:t>
            </a:r>
            <a:r>
              <a:rPr lang="zh-CN" altLang="zh-CN" dirty="0">
                <a:solidFill>
                  <a:schemeClr val="tx1"/>
                </a:solidFill>
              </a:rPr>
              <a:t>图，则下述命题等价。</a:t>
            </a:r>
          </a:p>
          <a:p>
            <a:r>
              <a:rPr lang="zh-CN" altLang="zh-CN" dirty="0">
                <a:solidFill>
                  <a:schemeClr val="tx1"/>
                </a:solidFill>
              </a:rPr>
              <a:t>（</a:t>
            </a:r>
            <a:r>
              <a:rPr lang="en-US" altLang="zh-CN" dirty="0">
                <a:solidFill>
                  <a:schemeClr val="tx1"/>
                </a:solidFill>
              </a:rPr>
              <a:t>1</a:t>
            </a:r>
            <a:r>
              <a:rPr lang="zh-CN" altLang="zh-CN" dirty="0">
                <a:solidFill>
                  <a:schemeClr val="tx1"/>
                </a:solidFill>
              </a:rPr>
              <a:t>）</a:t>
            </a:r>
            <a:r>
              <a:rPr lang="en-US" altLang="zh-CN" i="1" dirty="0">
                <a:solidFill>
                  <a:schemeClr val="tx1"/>
                </a:solidFill>
              </a:rPr>
              <a:t>G </a:t>
            </a:r>
            <a:r>
              <a:rPr lang="zh-CN" altLang="zh-CN" dirty="0">
                <a:solidFill>
                  <a:schemeClr val="tx1"/>
                </a:solidFill>
              </a:rPr>
              <a:t>是树。</a:t>
            </a:r>
          </a:p>
          <a:p>
            <a:r>
              <a:rPr lang="zh-CN" altLang="zh-CN" dirty="0">
                <a:solidFill>
                  <a:schemeClr val="tx1"/>
                </a:solidFill>
              </a:rPr>
              <a:t>（</a:t>
            </a:r>
            <a:r>
              <a:rPr lang="en-US" altLang="zh-CN" dirty="0">
                <a:solidFill>
                  <a:schemeClr val="tx1"/>
                </a:solidFill>
              </a:rPr>
              <a:t>2</a:t>
            </a:r>
            <a:r>
              <a:rPr lang="zh-CN" altLang="zh-CN" dirty="0">
                <a:solidFill>
                  <a:schemeClr val="tx1"/>
                </a:solidFill>
              </a:rPr>
              <a:t>）</a:t>
            </a:r>
            <a:r>
              <a:rPr lang="en-US" altLang="zh-CN" i="1" dirty="0">
                <a:solidFill>
                  <a:schemeClr val="tx1"/>
                </a:solidFill>
              </a:rPr>
              <a:t>G </a:t>
            </a:r>
            <a:r>
              <a:rPr lang="zh-CN" altLang="zh-CN" dirty="0">
                <a:solidFill>
                  <a:schemeClr val="tx1"/>
                </a:solidFill>
              </a:rPr>
              <a:t>中任意两点之间有唯一</a:t>
            </a:r>
            <a:r>
              <a:rPr lang="en-US" altLang="zh-CN" dirty="0">
                <a:solidFill>
                  <a:schemeClr val="tx1"/>
                </a:solidFill>
              </a:rPr>
              <a:t> </a:t>
            </a:r>
            <a:r>
              <a:rPr lang="zh-CN" altLang="zh-CN" dirty="0">
                <a:solidFill>
                  <a:schemeClr val="tx1"/>
                </a:solidFill>
              </a:rPr>
              <a:t>一条简单通路。</a:t>
            </a:r>
            <a:endParaRPr lang="en-US" altLang="zh-CN" dirty="0">
              <a:solidFill>
                <a:schemeClr val="tx1"/>
              </a:solidFill>
            </a:endParaRPr>
          </a:p>
          <a:p>
            <a:r>
              <a:rPr lang="zh-CN" altLang="zh-CN" dirty="0">
                <a:solidFill>
                  <a:schemeClr val="tx1"/>
                </a:solidFill>
              </a:rPr>
              <a:t>（</a:t>
            </a:r>
            <a:r>
              <a:rPr lang="en-US" altLang="zh-CN" dirty="0">
                <a:solidFill>
                  <a:schemeClr val="tx1"/>
                </a:solidFill>
              </a:rPr>
              <a:t>3</a:t>
            </a:r>
            <a:r>
              <a:rPr lang="zh-CN" altLang="zh-CN" dirty="0">
                <a:solidFill>
                  <a:schemeClr val="tx1"/>
                </a:solidFill>
              </a:rPr>
              <a:t>）</a:t>
            </a:r>
            <a:r>
              <a:rPr lang="en-US" altLang="zh-CN" i="1" dirty="0">
                <a:solidFill>
                  <a:schemeClr val="tx1"/>
                </a:solidFill>
              </a:rPr>
              <a:t>G </a:t>
            </a:r>
            <a:r>
              <a:rPr lang="zh-CN" altLang="zh-CN" dirty="0">
                <a:solidFill>
                  <a:schemeClr val="tx1"/>
                </a:solidFill>
              </a:rPr>
              <a:t>连通，且任何边都是桥。</a:t>
            </a:r>
          </a:p>
          <a:p>
            <a:r>
              <a:rPr lang="zh-CN" altLang="zh-CN" dirty="0">
                <a:solidFill>
                  <a:schemeClr val="tx1"/>
                </a:solidFill>
              </a:rPr>
              <a:t>（</a:t>
            </a:r>
            <a:r>
              <a:rPr lang="en-US" altLang="zh-CN" dirty="0">
                <a:solidFill>
                  <a:schemeClr val="tx1"/>
                </a:solidFill>
              </a:rPr>
              <a:t>4</a:t>
            </a:r>
            <a:r>
              <a:rPr lang="zh-CN" altLang="zh-CN" dirty="0">
                <a:solidFill>
                  <a:schemeClr val="tx1"/>
                </a:solidFill>
              </a:rPr>
              <a:t>）</a:t>
            </a:r>
            <a:r>
              <a:rPr lang="en-US" altLang="zh-CN" i="1" dirty="0">
                <a:solidFill>
                  <a:schemeClr val="tx1"/>
                </a:solidFill>
              </a:rPr>
              <a:t>G </a:t>
            </a:r>
            <a:r>
              <a:rPr lang="zh-CN" altLang="zh-CN" dirty="0">
                <a:solidFill>
                  <a:schemeClr val="tx1"/>
                </a:solidFill>
              </a:rPr>
              <a:t>连通，且</a:t>
            </a:r>
            <a:r>
              <a:rPr lang="en-US" altLang="zh-CN" dirty="0">
                <a:solidFill>
                  <a:schemeClr val="tx1"/>
                </a:solidFill>
              </a:rPr>
              <a:t>                    </a:t>
            </a:r>
            <a:r>
              <a:rPr lang="zh-CN" altLang="zh-CN" dirty="0">
                <a:solidFill>
                  <a:schemeClr val="tx1"/>
                </a:solidFill>
              </a:rPr>
              <a:t>。</a:t>
            </a:r>
          </a:p>
          <a:p>
            <a:r>
              <a:rPr lang="zh-CN" altLang="zh-CN" dirty="0">
                <a:solidFill>
                  <a:schemeClr val="tx1"/>
                </a:solidFill>
              </a:rPr>
              <a:t>（</a:t>
            </a:r>
            <a:r>
              <a:rPr lang="en-US" altLang="zh-CN" dirty="0">
                <a:solidFill>
                  <a:schemeClr val="tx1"/>
                </a:solidFill>
              </a:rPr>
              <a:t>5</a:t>
            </a:r>
            <a:r>
              <a:rPr lang="zh-CN" altLang="zh-CN" dirty="0">
                <a:solidFill>
                  <a:schemeClr val="tx1"/>
                </a:solidFill>
              </a:rPr>
              <a:t>）</a:t>
            </a:r>
            <a:r>
              <a:rPr lang="en-US" altLang="zh-CN" i="1" dirty="0">
                <a:solidFill>
                  <a:schemeClr val="tx1"/>
                </a:solidFill>
              </a:rPr>
              <a:t>G </a:t>
            </a:r>
            <a:r>
              <a:rPr lang="zh-CN" altLang="zh-CN" dirty="0">
                <a:solidFill>
                  <a:schemeClr val="tx1"/>
                </a:solidFill>
              </a:rPr>
              <a:t>中无回路，且</a:t>
            </a:r>
            <a:r>
              <a:rPr lang="en-US" altLang="zh-CN" dirty="0">
                <a:solidFill>
                  <a:schemeClr val="tx1"/>
                </a:solidFill>
              </a:rPr>
              <a:t>                 </a:t>
            </a:r>
            <a:r>
              <a:rPr lang="zh-CN" altLang="zh-CN" dirty="0">
                <a:solidFill>
                  <a:schemeClr val="tx1"/>
                </a:solidFill>
              </a:rPr>
              <a:t>。</a:t>
            </a:r>
          </a:p>
          <a:p>
            <a:r>
              <a:rPr lang="zh-CN" altLang="zh-CN" dirty="0">
                <a:solidFill>
                  <a:schemeClr val="tx1"/>
                </a:solidFill>
              </a:rPr>
              <a:t>（</a:t>
            </a:r>
            <a:r>
              <a:rPr lang="en-US" altLang="zh-CN" dirty="0">
                <a:solidFill>
                  <a:schemeClr val="tx1"/>
                </a:solidFill>
              </a:rPr>
              <a:t>6</a:t>
            </a:r>
            <a:r>
              <a:rPr lang="zh-CN" altLang="zh-CN" dirty="0">
                <a:solidFill>
                  <a:schemeClr val="tx1"/>
                </a:solidFill>
              </a:rPr>
              <a:t>）</a:t>
            </a:r>
            <a:r>
              <a:rPr lang="en-US" altLang="zh-CN" i="1" dirty="0">
                <a:solidFill>
                  <a:schemeClr val="tx1"/>
                </a:solidFill>
              </a:rPr>
              <a:t>G </a:t>
            </a:r>
            <a:r>
              <a:rPr lang="zh-CN" altLang="zh-CN" dirty="0">
                <a:solidFill>
                  <a:schemeClr val="tx1"/>
                </a:solidFill>
              </a:rPr>
              <a:t>中无回路，且在任意两个不同的顶点之间加一条边，则恰有一条基本回路。</a:t>
            </a:r>
          </a:p>
          <a:p>
            <a:endParaRPr lang="zh-CN" altLang="zh-CN" dirty="0"/>
          </a:p>
          <a:p>
            <a:endParaRPr lang="zh-CN" altLang="en-US" dirty="0"/>
          </a:p>
        </p:txBody>
      </p:sp>
      <p:graphicFrame>
        <p:nvGraphicFramePr>
          <p:cNvPr id="611329" name="Object 1"/>
          <p:cNvGraphicFramePr>
            <a:graphicFrameLocks noChangeAspect="1"/>
          </p:cNvGraphicFramePr>
          <p:nvPr>
            <p:extLst>
              <p:ext uri="{D42A27DB-BD31-4B8C-83A1-F6EECF244321}">
                <p14:modId xmlns:p14="http://schemas.microsoft.com/office/powerpoint/2010/main" val="77042277"/>
              </p:ext>
            </p:extLst>
          </p:nvPr>
        </p:nvGraphicFramePr>
        <p:xfrm>
          <a:off x="2999656" y="44627"/>
          <a:ext cx="1080120" cy="490964"/>
        </p:xfrm>
        <a:graphic>
          <a:graphicData uri="http://schemas.openxmlformats.org/presentationml/2006/ole">
            <mc:AlternateContent xmlns:mc="http://schemas.openxmlformats.org/markup-compatibility/2006">
              <mc:Choice xmlns:v="urn:schemas-microsoft-com:vml" Requires="v">
                <p:oleObj spid="_x0000_s734345" r:id="rId3" imgW="419100" imgH="190500" progId="Equation.DSMT4">
                  <p:embed/>
                </p:oleObj>
              </mc:Choice>
              <mc:Fallback>
                <p:oleObj r:id="rId3" imgW="419100" imgH="1905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44627"/>
                        <a:ext cx="1080120" cy="4909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1331" name="Object 3"/>
          <p:cNvGraphicFramePr>
            <a:graphicFrameLocks noChangeAspect="1"/>
          </p:cNvGraphicFramePr>
          <p:nvPr>
            <p:extLst>
              <p:ext uri="{D42A27DB-BD31-4B8C-83A1-F6EECF244321}">
                <p14:modId xmlns:p14="http://schemas.microsoft.com/office/powerpoint/2010/main" val="2197397722"/>
              </p:ext>
            </p:extLst>
          </p:nvPr>
        </p:nvGraphicFramePr>
        <p:xfrm>
          <a:off x="3071664" y="1844827"/>
          <a:ext cx="1296144" cy="489111"/>
        </p:xfrm>
        <a:graphic>
          <a:graphicData uri="http://schemas.openxmlformats.org/presentationml/2006/ole">
            <mc:AlternateContent xmlns:mc="http://schemas.openxmlformats.org/markup-compatibility/2006">
              <mc:Choice xmlns:v="urn:schemas-microsoft-com:vml" Requires="v">
                <p:oleObj spid="_x0000_s734346" r:id="rId5" imgW="508000" imgH="190500" progId="Equation.DSMT4">
                  <p:embed/>
                </p:oleObj>
              </mc:Choice>
              <mc:Fallback>
                <p:oleObj r:id="rId5" imgW="508000" imgH="1905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664" y="1844827"/>
                        <a:ext cx="1296144" cy="489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1333" name="Object 5"/>
          <p:cNvGraphicFramePr>
            <a:graphicFrameLocks noChangeAspect="1"/>
          </p:cNvGraphicFramePr>
          <p:nvPr>
            <p:extLst>
              <p:ext uri="{D42A27DB-BD31-4B8C-83A1-F6EECF244321}">
                <p14:modId xmlns:p14="http://schemas.microsoft.com/office/powerpoint/2010/main" val="670483162"/>
              </p:ext>
            </p:extLst>
          </p:nvPr>
        </p:nvGraphicFramePr>
        <p:xfrm>
          <a:off x="3536675" y="2348883"/>
          <a:ext cx="1263181" cy="476672"/>
        </p:xfrm>
        <a:graphic>
          <a:graphicData uri="http://schemas.openxmlformats.org/presentationml/2006/ole">
            <mc:AlternateContent xmlns:mc="http://schemas.openxmlformats.org/markup-compatibility/2006">
              <mc:Choice xmlns:v="urn:schemas-microsoft-com:vml" Requires="v">
                <p:oleObj spid="_x0000_s734347" r:id="rId7" imgW="508000" imgH="190500" progId="Equation.DSMT4">
                  <p:embed/>
                </p:oleObj>
              </mc:Choice>
              <mc:Fallback>
                <p:oleObj r:id="rId7" imgW="508000" imgH="1905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6675" y="2348883"/>
                        <a:ext cx="1263181" cy="476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a:extLst>
              <a:ext uri="{FF2B5EF4-FFF2-40B4-BE49-F238E27FC236}">
                <a16:creationId xmlns:a16="http://schemas.microsoft.com/office/drawing/2014/main" id="{656F4E81-17EC-4B9E-953F-AC3A6CA4E96C}"/>
              </a:ext>
            </a:extLst>
          </p:cNvPr>
          <p:cNvPicPr>
            <a:picLocks noChangeAspect="1" noChangeArrowheads="1"/>
          </p:cNvPicPr>
          <p:nvPr/>
        </p:nvPicPr>
        <p:blipFill>
          <a:blip r:embed="rId9" cstate="print">
            <a:duotone>
              <a:prstClr val="black"/>
              <a:schemeClr val="accent1">
                <a:tint val="45000"/>
                <a:satMod val="400000"/>
              </a:schemeClr>
            </a:duotone>
          </a:blip>
          <a:srcRect/>
          <a:stretch>
            <a:fillRect/>
          </a:stretch>
        </p:blipFill>
        <p:spPr bwMode="auto">
          <a:xfrm>
            <a:off x="398715" y="3140968"/>
            <a:ext cx="11385917" cy="3672408"/>
          </a:xfrm>
          <a:prstGeom prst="rect">
            <a:avLst/>
          </a:prstGeom>
          <a:noFill/>
          <a:ln w="9525">
            <a:noFill/>
            <a:miter lim="800000"/>
            <a:headEnd/>
            <a:tailEnd/>
          </a:ln>
        </p:spPr>
      </p:pic>
      <p:sp>
        <p:nvSpPr>
          <p:cNvPr id="4" name="矩形 3">
            <a:extLst>
              <a:ext uri="{FF2B5EF4-FFF2-40B4-BE49-F238E27FC236}">
                <a16:creationId xmlns:a16="http://schemas.microsoft.com/office/drawing/2014/main" id="{18FF2236-0D25-4754-8EE4-238E230C851D}"/>
              </a:ext>
            </a:extLst>
          </p:cNvPr>
          <p:cNvSpPr/>
          <p:nvPr/>
        </p:nvSpPr>
        <p:spPr>
          <a:xfrm>
            <a:off x="1991544" y="4005064"/>
            <a:ext cx="122413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0" descr="16-1">
            <a:extLst>
              <a:ext uri="{FF2B5EF4-FFF2-40B4-BE49-F238E27FC236}">
                <a16:creationId xmlns:a16="http://schemas.microsoft.com/office/drawing/2014/main" id="{401EB521-4DF9-48A3-96E7-800C4620B2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50606"/>
          <a:stretch>
            <a:fillRect/>
          </a:stretch>
        </p:blipFill>
        <p:spPr bwMode="auto">
          <a:xfrm>
            <a:off x="7607610" y="397845"/>
            <a:ext cx="3960812" cy="1951038"/>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a:extLst>
              <a:ext uri="{FF2B5EF4-FFF2-40B4-BE49-F238E27FC236}">
                <a16:creationId xmlns:a16="http://schemas.microsoft.com/office/drawing/2014/main" id="{48167067-DD27-4D73-8FCD-6E4D9A4FDBB8}"/>
              </a:ext>
            </a:extLst>
          </p:cNvPr>
          <p:cNvCxnSpPr>
            <a:cxnSpLocks/>
          </p:cNvCxnSpPr>
          <p:nvPr/>
        </p:nvCxnSpPr>
        <p:spPr>
          <a:xfrm>
            <a:off x="1919536" y="5157192"/>
            <a:ext cx="16403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C60374C-2CD1-4AC2-83FF-95F90469121B}"/>
              </a:ext>
            </a:extLst>
          </p:cNvPr>
          <p:cNvCxnSpPr>
            <a:cxnSpLocks/>
          </p:cNvCxnSpPr>
          <p:nvPr/>
        </p:nvCxnSpPr>
        <p:spPr>
          <a:xfrm>
            <a:off x="1271464" y="4797152"/>
            <a:ext cx="0" cy="288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71AF63-876C-4095-BA0A-604DBF3AFC0F}"/>
              </a:ext>
            </a:extLst>
          </p:cNvPr>
          <p:cNvCxnSpPr>
            <a:cxnSpLocks/>
          </p:cNvCxnSpPr>
          <p:nvPr/>
        </p:nvCxnSpPr>
        <p:spPr>
          <a:xfrm>
            <a:off x="1343472" y="4797152"/>
            <a:ext cx="0" cy="288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609281" name="Picture 1"/>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423467" y="404664"/>
            <a:ext cx="11214316" cy="3312368"/>
          </a:xfrm>
          <a:prstGeom prst="rect">
            <a:avLst/>
          </a:prstGeom>
          <a:noFill/>
          <a:ln w="9525">
            <a:noFill/>
            <a:miter lim="800000"/>
            <a:headEnd/>
            <a:tailEnd/>
          </a:ln>
        </p:spPr>
      </p:pic>
      <p:pic>
        <p:nvPicPr>
          <p:cNvPr id="2" name="Picture 1">
            <a:extLst>
              <a:ext uri="{FF2B5EF4-FFF2-40B4-BE49-F238E27FC236}">
                <a16:creationId xmlns:a16="http://schemas.microsoft.com/office/drawing/2014/main" id="{23BE5818-7F8E-47CC-B279-736B5941E4B7}"/>
              </a:ext>
            </a:extLst>
          </p:cNvPr>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79451" y="3788073"/>
            <a:ext cx="11649197" cy="2521247"/>
          </a:xfrm>
          <a:prstGeom prst="rect">
            <a:avLst/>
          </a:prstGeom>
          <a:noFill/>
          <a:ln w="9525">
            <a:noFill/>
            <a:miter lim="800000"/>
            <a:headEnd/>
            <a:tailEnd/>
          </a:ln>
        </p:spPr>
      </p:pic>
      <p:cxnSp>
        <p:nvCxnSpPr>
          <p:cNvPr id="4" name="直接连接符 3">
            <a:extLst>
              <a:ext uri="{FF2B5EF4-FFF2-40B4-BE49-F238E27FC236}">
                <a16:creationId xmlns:a16="http://schemas.microsoft.com/office/drawing/2014/main" id="{77825090-7E6E-4BD5-82FF-886C27B29BE4}"/>
              </a:ext>
            </a:extLst>
          </p:cNvPr>
          <p:cNvCxnSpPr/>
          <p:nvPr/>
        </p:nvCxnSpPr>
        <p:spPr>
          <a:xfrm>
            <a:off x="3863752" y="3356992"/>
            <a:ext cx="44644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35ECDBB-7FF3-4766-ABE3-6E882F8D4B82}"/>
              </a:ext>
            </a:extLst>
          </p:cNvPr>
          <p:cNvCxnSpPr>
            <a:cxnSpLocks/>
          </p:cNvCxnSpPr>
          <p:nvPr/>
        </p:nvCxnSpPr>
        <p:spPr>
          <a:xfrm>
            <a:off x="551384" y="4581128"/>
            <a:ext cx="13681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0EE7B97-E858-408B-87E1-F45B7D57842E}"/>
              </a:ext>
            </a:extLst>
          </p:cNvPr>
          <p:cNvCxnSpPr>
            <a:cxnSpLocks/>
          </p:cNvCxnSpPr>
          <p:nvPr/>
        </p:nvCxnSpPr>
        <p:spPr>
          <a:xfrm>
            <a:off x="7176120" y="4149080"/>
            <a:ext cx="20882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592F38-355B-4C51-8532-EBE2258DF76C}"/>
              </a:ext>
            </a:extLst>
          </p:cNvPr>
          <p:cNvCxnSpPr>
            <a:cxnSpLocks/>
          </p:cNvCxnSpPr>
          <p:nvPr/>
        </p:nvCxnSpPr>
        <p:spPr>
          <a:xfrm>
            <a:off x="7176120" y="5877272"/>
            <a:ext cx="4608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0E9F181-3A0D-4330-B41B-9FF9B8E3B0B1}"/>
              </a:ext>
            </a:extLst>
          </p:cNvPr>
          <p:cNvCxnSpPr>
            <a:cxnSpLocks/>
          </p:cNvCxnSpPr>
          <p:nvPr/>
        </p:nvCxnSpPr>
        <p:spPr>
          <a:xfrm>
            <a:off x="551384" y="6309320"/>
            <a:ext cx="28803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2937896-4216-40AC-876E-64829D66C3E5}"/>
              </a:ext>
            </a:extLst>
          </p:cNvPr>
          <p:cNvCxnSpPr>
            <a:cxnSpLocks/>
          </p:cNvCxnSpPr>
          <p:nvPr/>
        </p:nvCxnSpPr>
        <p:spPr>
          <a:xfrm>
            <a:off x="1127448" y="764704"/>
            <a:ext cx="3960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B02691F-1FB3-4669-B79D-1A5826B1BD4E}"/>
              </a:ext>
            </a:extLst>
          </p:cNvPr>
          <p:cNvCxnSpPr>
            <a:cxnSpLocks/>
          </p:cNvCxnSpPr>
          <p:nvPr/>
        </p:nvCxnSpPr>
        <p:spPr>
          <a:xfrm>
            <a:off x="3935760" y="1628800"/>
            <a:ext cx="3312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A0C6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3F394B-5FEC-4EF4-B930-B61F34558408}"/>
              </a:ext>
            </a:extLst>
          </p:cNvPr>
          <p:cNvPicPr>
            <a:picLocks noChangeAspect="1"/>
          </p:cNvPicPr>
          <p:nvPr/>
        </p:nvPicPr>
        <p:blipFill>
          <a:blip r:embed="rId2"/>
          <a:stretch>
            <a:fillRect/>
          </a:stretch>
        </p:blipFill>
        <p:spPr>
          <a:xfrm>
            <a:off x="335360" y="412626"/>
            <a:ext cx="11496675" cy="2800350"/>
          </a:xfrm>
          <a:prstGeom prst="rect">
            <a:avLst/>
          </a:prstGeom>
        </p:spPr>
      </p:pic>
      <p:sp>
        <p:nvSpPr>
          <p:cNvPr id="3" name="文本占位符 2">
            <a:extLst>
              <a:ext uri="{FF2B5EF4-FFF2-40B4-BE49-F238E27FC236}">
                <a16:creationId xmlns:a16="http://schemas.microsoft.com/office/drawing/2014/main" id="{84812EDE-B7F9-4EF9-863E-10721DC4F54B}"/>
              </a:ext>
            </a:extLst>
          </p:cNvPr>
          <p:cNvSpPr>
            <a:spLocks noGrp="1"/>
          </p:cNvSpPr>
          <p:nvPr>
            <p:ph type="body" sz="quarter" idx="10"/>
          </p:nvPr>
        </p:nvSpPr>
        <p:spPr>
          <a:xfrm>
            <a:off x="232030" y="3212976"/>
            <a:ext cx="11696618" cy="1943422"/>
          </a:xfrm>
        </p:spPr>
        <p:txBody>
          <a:bodyPr/>
          <a:lstStyle/>
          <a:p>
            <a:pPr algn="just"/>
            <a:r>
              <a:rPr lang="en-US" altLang="zh-CN" dirty="0"/>
              <a:t>      </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a:t>
            </a:r>
            <a:r>
              <a:rPr lang="en-US" altLang="zh-CN"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 </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连通，根据定理</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5.3</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上的任意两个不同的顶点之间必然存在基本通路，若在两个不同的顶点之间再加一条边，则两点之间的这条路与新加的边就构成了一条基本回路。若加入边后形成了两条基本回路，则说明在加入边之前，原图有回路，与题设条件矛盾，所以加入边后，有基本回路且仅有一条。</a:t>
            </a:r>
          </a:p>
          <a:p>
            <a:endParaRPr lang="zh-CN" altLang="en-US" dirty="0"/>
          </a:p>
        </p:txBody>
      </p:sp>
      <p:pic>
        <p:nvPicPr>
          <p:cNvPr id="4" name="Picture 2">
            <a:extLst>
              <a:ext uri="{FF2B5EF4-FFF2-40B4-BE49-F238E27FC236}">
                <a16:creationId xmlns:a16="http://schemas.microsoft.com/office/drawing/2014/main" id="{CD1DFD71-1A2C-440A-B010-4F9F27CD3441}"/>
              </a:ext>
            </a:extLst>
          </p:cNvPr>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335360" y="4797152"/>
            <a:ext cx="11480595" cy="1584176"/>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7C3EA77C-C0D6-46AF-94BF-109F9347DB7B}"/>
              </a:ext>
            </a:extLst>
          </p:cNvPr>
          <p:cNvCxnSpPr>
            <a:cxnSpLocks/>
          </p:cNvCxnSpPr>
          <p:nvPr/>
        </p:nvCxnSpPr>
        <p:spPr>
          <a:xfrm>
            <a:off x="8616280" y="764704"/>
            <a:ext cx="15121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16F1C9D-2A68-47FB-8BF5-EE7BCBA6C594}"/>
              </a:ext>
            </a:extLst>
          </p:cNvPr>
          <p:cNvSpPr/>
          <p:nvPr/>
        </p:nvSpPr>
        <p:spPr>
          <a:xfrm>
            <a:off x="191344" y="116632"/>
            <a:ext cx="11809312" cy="4464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F0F6562-9E1C-437B-A278-D849DED1A98A}"/>
              </a:ext>
            </a:extLst>
          </p:cNvPr>
          <p:cNvSpPr/>
          <p:nvPr/>
        </p:nvSpPr>
        <p:spPr>
          <a:xfrm>
            <a:off x="191344" y="4653136"/>
            <a:ext cx="11809312"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A580586D-C7B6-4CA8-87AF-3E672C1B94A4}"/>
              </a:ext>
            </a:extLst>
          </p:cNvPr>
          <p:cNvCxnSpPr>
            <a:cxnSpLocks/>
          </p:cNvCxnSpPr>
          <p:nvPr/>
        </p:nvCxnSpPr>
        <p:spPr>
          <a:xfrm>
            <a:off x="1487488" y="2060848"/>
            <a:ext cx="27363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35360" y="81422"/>
            <a:ext cx="11449272" cy="1043322"/>
          </a:xfrm>
        </p:spPr>
        <p:txBody>
          <a:bodyPr/>
          <a:lstStyle/>
          <a:p>
            <a:r>
              <a:rPr lang="zh-CN" altLang="zh-CN" b="1" dirty="0">
                <a:solidFill>
                  <a:srgbClr val="C00000"/>
                </a:solidFill>
              </a:rPr>
              <a:t>例</a:t>
            </a:r>
            <a:r>
              <a:rPr lang="en-US" altLang="zh-CN" b="1" dirty="0">
                <a:solidFill>
                  <a:srgbClr val="C00000"/>
                </a:solidFill>
              </a:rPr>
              <a:t>5.24   (1)</a:t>
            </a:r>
            <a:r>
              <a:rPr lang="zh-CN" altLang="zh-CN" b="1" dirty="0">
                <a:solidFill>
                  <a:srgbClr val="C00000"/>
                </a:solidFill>
              </a:rPr>
              <a:t>顶点数大于或等于</a:t>
            </a:r>
            <a:r>
              <a:rPr lang="en-US" altLang="zh-CN" b="1" dirty="0">
                <a:solidFill>
                  <a:srgbClr val="C00000"/>
                </a:solidFill>
              </a:rPr>
              <a:t>2</a:t>
            </a:r>
            <a:r>
              <a:rPr lang="zh-CN" altLang="zh-CN" b="1" dirty="0">
                <a:solidFill>
                  <a:srgbClr val="C00000"/>
                </a:solidFill>
              </a:rPr>
              <a:t>的树至少有两个悬挂点；</a:t>
            </a:r>
            <a:r>
              <a:rPr lang="en-US" altLang="zh-CN" b="1" dirty="0">
                <a:solidFill>
                  <a:srgbClr val="C00000"/>
                </a:solidFill>
              </a:rPr>
              <a:t>(</a:t>
            </a:r>
            <a:r>
              <a:rPr lang="zh-CN" altLang="en-US" b="1" dirty="0">
                <a:solidFill>
                  <a:srgbClr val="C00000"/>
                </a:solidFill>
              </a:rPr>
              <a:t>注：度为</a:t>
            </a:r>
            <a:r>
              <a:rPr lang="en-US" altLang="zh-CN" b="1" dirty="0">
                <a:solidFill>
                  <a:srgbClr val="C00000"/>
                </a:solidFill>
              </a:rPr>
              <a:t>1</a:t>
            </a:r>
            <a:r>
              <a:rPr lang="zh-CN" altLang="en-US" b="1" dirty="0">
                <a:solidFill>
                  <a:srgbClr val="C00000"/>
                </a:solidFill>
              </a:rPr>
              <a:t>的点称为悬挂点</a:t>
            </a:r>
            <a:r>
              <a:rPr lang="en-US" altLang="zh-CN" b="1" dirty="0">
                <a:solidFill>
                  <a:srgbClr val="C00000"/>
                </a:solidFill>
              </a:rPr>
              <a:t>)</a:t>
            </a:r>
          </a:p>
          <a:p>
            <a:r>
              <a:rPr lang="en-US" altLang="zh-CN" b="1" dirty="0">
                <a:solidFill>
                  <a:srgbClr val="C00000"/>
                </a:solidFill>
              </a:rPr>
              <a:t>             (2)</a:t>
            </a:r>
            <a:r>
              <a:rPr lang="zh-CN" altLang="zh-CN" b="1" dirty="0">
                <a:solidFill>
                  <a:srgbClr val="C00000"/>
                </a:solidFill>
              </a:rPr>
              <a:t>顶点数大于或等于</a:t>
            </a:r>
            <a:r>
              <a:rPr lang="en-US" altLang="zh-CN" b="1" dirty="0">
                <a:solidFill>
                  <a:srgbClr val="C00000"/>
                </a:solidFill>
              </a:rPr>
              <a:t>3</a:t>
            </a:r>
            <a:r>
              <a:rPr lang="zh-CN" altLang="zh-CN" b="1" dirty="0">
                <a:solidFill>
                  <a:srgbClr val="C00000"/>
                </a:solidFill>
              </a:rPr>
              <a:t>的树至少有一个点不是悬挂点。</a:t>
            </a:r>
          </a:p>
          <a:p>
            <a:endParaRPr lang="zh-CN" altLang="en-US" dirty="0"/>
          </a:p>
        </p:txBody>
      </p:sp>
      <p:pic>
        <p:nvPicPr>
          <p:cNvPr id="619522"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350805" y="1196752"/>
            <a:ext cx="11145795" cy="3672408"/>
          </a:xfrm>
          <a:prstGeom prst="rect">
            <a:avLst/>
          </a:prstGeom>
          <a:noFill/>
          <a:ln w="9525">
            <a:noFill/>
            <a:miter lim="800000"/>
            <a:headEnd/>
            <a:tailEnd/>
          </a:ln>
        </p:spPr>
      </p:pic>
      <p:pic>
        <p:nvPicPr>
          <p:cNvPr id="2" name="Picture 2">
            <a:extLst>
              <a:ext uri="{FF2B5EF4-FFF2-40B4-BE49-F238E27FC236}">
                <a16:creationId xmlns:a16="http://schemas.microsoft.com/office/drawing/2014/main" id="{769B5FF5-E00A-4FDD-8025-CE1325B9B831}"/>
              </a:ext>
            </a:extLst>
          </p:cNvP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335360" y="5085184"/>
            <a:ext cx="11525536" cy="1584176"/>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5E4D0"/>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0400" y="-27384"/>
            <a:ext cx="10871200" cy="1511796"/>
          </a:xfrm>
        </p:spPr>
        <p:txBody>
          <a:bodyPr/>
          <a:lstStyle/>
          <a:p>
            <a:r>
              <a:rPr lang="zh-CN" altLang="zh-CN" b="1" dirty="0">
                <a:solidFill>
                  <a:srgbClr val="C00000"/>
                </a:solidFill>
              </a:rPr>
              <a:t>例</a:t>
            </a:r>
            <a:r>
              <a:rPr lang="en-US" altLang="zh-CN" b="1" dirty="0">
                <a:solidFill>
                  <a:srgbClr val="C00000"/>
                </a:solidFill>
              </a:rPr>
              <a:t>5.25  </a:t>
            </a:r>
            <a:r>
              <a:rPr lang="zh-CN" altLang="zh-CN" b="1" dirty="0">
                <a:solidFill>
                  <a:srgbClr val="C00000"/>
                </a:solidFill>
              </a:rPr>
              <a:t>（饱和炭氢化合物与树）图可以用来表示分子，其中用顶点表示原子，用边表示原子之间的化学键。英国数学家亚瑟凯莱在</a:t>
            </a:r>
            <a:r>
              <a:rPr lang="en-US" altLang="zh-CN" b="1" dirty="0">
                <a:solidFill>
                  <a:srgbClr val="C00000"/>
                </a:solidFill>
              </a:rPr>
              <a:t>1857</a:t>
            </a:r>
            <a:r>
              <a:rPr lang="zh-CN" altLang="zh-CN" b="1" dirty="0">
                <a:solidFill>
                  <a:srgbClr val="C00000"/>
                </a:solidFill>
              </a:rPr>
              <a:t>年发现了树，当时他正在试图列举形如</a:t>
            </a:r>
            <a:r>
              <a:rPr lang="en-US" altLang="zh-CN" b="1" dirty="0">
                <a:solidFill>
                  <a:srgbClr val="C00000"/>
                </a:solidFill>
              </a:rPr>
              <a:t>C</a:t>
            </a:r>
            <a:r>
              <a:rPr lang="en-US" altLang="zh-CN" b="1" i="1" baseline="-25000" dirty="0">
                <a:solidFill>
                  <a:srgbClr val="C00000"/>
                </a:solidFill>
              </a:rPr>
              <a:t>n</a:t>
            </a:r>
            <a:r>
              <a:rPr lang="en-US" altLang="zh-CN" b="1" dirty="0">
                <a:solidFill>
                  <a:srgbClr val="C00000"/>
                </a:solidFill>
              </a:rPr>
              <a:t>H</a:t>
            </a:r>
            <a:r>
              <a:rPr lang="en-US" altLang="zh-CN" b="1" baseline="-25000" dirty="0">
                <a:solidFill>
                  <a:srgbClr val="C00000"/>
                </a:solidFill>
              </a:rPr>
              <a:t>2</a:t>
            </a:r>
            <a:r>
              <a:rPr lang="en-US" altLang="zh-CN" b="1" i="1" baseline="-25000" dirty="0">
                <a:solidFill>
                  <a:srgbClr val="C00000"/>
                </a:solidFill>
              </a:rPr>
              <a:t>n</a:t>
            </a:r>
            <a:r>
              <a:rPr lang="en-US" altLang="zh-CN" b="1" baseline="-25000" dirty="0">
                <a:solidFill>
                  <a:srgbClr val="C00000"/>
                </a:solidFill>
              </a:rPr>
              <a:t>+2</a:t>
            </a:r>
            <a:r>
              <a:rPr lang="zh-CN" altLang="zh-CN" b="1" dirty="0">
                <a:solidFill>
                  <a:srgbClr val="C00000"/>
                </a:solidFill>
              </a:rPr>
              <a:t>的化合物的同分异构体，它们称为饱和炭氢化合物。</a:t>
            </a:r>
          </a:p>
          <a:p>
            <a:endParaRPr lang="zh-CN" altLang="en-US" dirty="0"/>
          </a:p>
        </p:txBody>
      </p:sp>
      <p:pic>
        <p:nvPicPr>
          <p:cNvPr id="621570" name="Picture 2"/>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479000" y="1412776"/>
            <a:ext cx="11233999" cy="2448272"/>
          </a:xfrm>
          <a:prstGeom prst="rect">
            <a:avLst/>
          </a:prstGeom>
          <a:noFill/>
          <a:ln w="9525">
            <a:noFill/>
            <a:miter lim="800000"/>
            <a:headEnd/>
            <a:tailEnd/>
          </a:ln>
        </p:spPr>
      </p:pic>
      <p:sp>
        <p:nvSpPr>
          <p:cNvPr id="5" name="矩形 4">
            <a:extLst>
              <a:ext uri="{FF2B5EF4-FFF2-40B4-BE49-F238E27FC236}">
                <a16:creationId xmlns:a16="http://schemas.microsoft.com/office/drawing/2014/main" id="{E2DA402E-34AD-41D7-92B2-AF0D193AF9E8}"/>
              </a:ext>
            </a:extLst>
          </p:cNvPr>
          <p:cNvSpPr/>
          <p:nvPr/>
        </p:nvSpPr>
        <p:spPr>
          <a:xfrm>
            <a:off x="4183020" y="6459726"/>
            <a:ext cx="4857420" cy="400110"/>
          </a:xfrm>
          <a:prstGeom prst="rect">
            <a:avLst/>
          </a:prstGeom>
        </p:spPr>
        <p:txBody>
          <a:bodyPr wrap="none">
            <a:spAutoFit/>
          </a:bodyPr>
          <a:lstStyle/>
          <a:p>
            <a:pPr algn="ctr"/>
            <a:r>
              <a:rPr lang="zh-CN" altLang="zh-CN" sz="2000" b="1" dirty="0"/>
              <a:t>图</a:t>
            </a:r>
            <a:r>
              <a:rPr lang="en-US" altLang="zh-CN" sz="2000" b="1" dirty="0"/>
              <a:t>5.25  </a:t>
            </a:r>
            <a:r>
              <a:rPr lang="zh-CN" altLang="zh-CN" sz="2000" b="1" dirty="0"/>
              <a:t>表示饱和炭氢化合物分子的树模型</a:t>
            </a:r>
          </a:p>
        </p:txBody>
      </p:sp>
      <p:pic>
        <p:nvPicPr>
          <p:cNvPr id="708610" name="Picture 2">
            <a:extLst>
              <a:ext uri="{FF2B5EF4-FFF2-40B4-BE49-F238E27FC236}">
                <a16:creationId xmlns:a16="http://schemas.microsoft.com/office/drawing/2014/main" id="{226065C7-40F5-47AE-A6A5-CFDD5098B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34" y="3861049"/>
            <a:ext cx="3108018" cy="2598677"/>
          </a:xfrm>
          <a:prstGeom prst="rect">
            <a:avLst/>
          </a:prstGeom>
          <a:noFill/>
          <a:extLst>
            <a:ext uri="{909E8E84-426E-40DD-AFC4-6F175D3DCCD1}">
              <a14:hiddenFill xmlns:a14="http://schemas.microsoft.com/office/drawing/2010/main">
                <a:solidFill>
                  <a:srgbClr val="FFFFFF"/>
                </a:solidFill>
              </a14:hiddenFill>
            </a:ext>
          </a:extLst>
        </p:spPr>
      </p:pic>
      <p:pic>
        <p:nvPicPr>
          <p:cNvPr id="708612" name="Picture 4">
            <a:extLst>
              <a:ext uri="{FF2B5EF4-FFF2-40B4-BE49-F238E27FC236}">
                <a16:creationId xmlns:a16="http://schemas.microsoft.com/office/drawing/2014/main" id="{4292EF62-6F71-4A0E-964D-942E45B3F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9068" y="3645024"/>
            <a:ext cx="2165564" cy="28147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CFE0439-5AFC-4BD9-B98F-8C512BCDEA86}"/>
              </a:ext>
            </a:extLst>
          </p:cNvPr>
          <p:cNvPicPr>
            <a:picLocks noChangeAspect="1"/>
          </p:cNvPicPr>
          <p:nvPr/>
        </p:nvPicPr>
        <p:blipFill>
          <a:blip r:embed="rId5"/>
          <a:stretch>
            <a:fillRect/>
          </a:stretch>
        </p:blipFill>
        <p:spPr>
          <a:xfrm>
            <a:off x="4074452" y="3645024"/>
            <a:ext cx="5543550" cy="282892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572CFB-701B-45A1-9CC3-1B37DB5CE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790" y="0"/>
            <a:ext cx="3856420" cy="6858000"/>
          </a:xfrm>
          <a:prstGeom prst="rect">
            <a:avLst/>
          </a:prstGeom>
        </p:spPr>
      </p:pic>
    </p:spTree>
    <p:extLst>
      <p:ext uri="{BB962C8B-B14F-4D97-AF65-F5344CB8AC3E}">
        <p14:creationId xmlns:p14="http://schemas.microsoft.com/office/powerpoint/2010/main" val="3512890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332656"/>
            <a:ext cx="10871200" cy="2520280"/>
          </a:xfrm>
        </p:spPr>
        <p:txBody>
          <a:bodyPr/>
          <a:lstStyle/>
          <a:p>
            <a:r>
              <a:rPr lang="en-US" altLang="zh-CN" b="1" u="sng" dirty="0">
                <a:solidFill>
                  <a:srgbClr val="00B050"/>
                </a:solidFill>
              </a:rPr>
              <a:t>5.5.2  </a:t>
            </a:r>
            <a:r>
              <a:rPr lang="zh-CN" altLang="zh-CN" b="1" u="sng" dirty="0">
                <a:solidFill>
                  <a:srgbClr val="00B050"/>
                </a:solidFill>
              </a:rPr>
              <a:t>生成树</a:t>
            </a:r>
          </a:p>
          <a:p>
            <a:pPr algn="just"/>
            <a:r>
              <a:rPr lang="en-US" altLang="zh-CN" dirty="0">
                <a:solidFill>
                  <a:schemeClr val="tx1"/>
                </a:solidFill>
              </a:rPr>
              <a:t>      </a:t>
            </a:r>
            <a:r>
              <a:rPr lang="zh-CN" altLang="zh-CN" dirty="0">
                <a:solidFill>
                  <a:schemeClr val="tx1"/>
                </a:solidFill>
              </a:rPr>
              <a:t>任何连通图都有一种特殊的生成子图，这就是生成树。</a:t>
            </a:r>
            <a:endParaRPr lang="en-US" altLang="zh-CN" dirty="0">
              <a:solidFill>
                <a:schemeClr val="tx1"/>
              </a:solidFill>
            </a:endParaRPr>
          </a:p>
          <a:p>
            <a:pPr algn="just"/>
            <a:r>
              <a:rPr lang="zh-CN" altLang="zh-CN" b="1" dirty="0">
                <a:solidFill>
                  <a:schemeClr val="tx1"/>
                </a:solidFill>
              </a:rPr>
              <a:t>定义</a:t>
            </a:r>
            <a:r>
              <a:rPr lang="en-US" altLang="zh-CN" b="1" dirty="0">
                <a:solidFill>
                  <a:schemeClr val="tx1"/>
                </a:solidFill>
              </a:rPr>
              <a:t>5.18  </a:t>
            </a:r>
            <a:r>
              <a:rPr lang="zh-CN" altLang="zh-CN" dirty="0">
                <a:solidFill>
                  <a:schemeClr val="tx1"/>
                </a:solidFill>
              </a:rPr>
              <a:t>若</a:t>
            </a:r>
            <a:r>
              <a:rPr lang="en-US" altLang="zh-CN" i="1" dirty="0">
                <a:solidFill>
                  <a:schemeClr val="tx1"/>
                </a:solidFill>
              </a:rPr>
              <a:t>T </a:t>
            </a:r>
            <a:r>
              <a:rPr lang="zh-CN" altLang="zh-CN" dirty="0">
                <a:solidFill>
                  <a:schemeClr val="tx1"/>
                </a:solidFill>
              </a:rPr>
              <a:t>是图</a:t>
            </a:r>
            <a:r>
              <a:rPr lang="en-US" altLang="zh-CN" i="1" dirty="0">
                <a:solidFill>
                  <a:schemeClr val="tx1"/>
                </a:solidFill>
              </a:rPr>
              <a:t>G </a:t>
            </a:r>
            <a:r>
              <a:rPr lang="zh-CN" altLang="zh-CN" dirty="0">
                <a:solidFill>
                  <a:schemeClr val="tx1"/>
                </a:solidFill>
              </a:rPr>
              <a:t>的生成子图，且是树，则称</a:t>
            </a:r>
            <a:r>
              <a:rPr lang="en-US" altLang="zh-CN" i="1" dirty="0">
                <a:solidFill>
                  <a:schemeClr val="tx1"/>
                </a:solidFill>
              </a:rPr>
              <a:t>T </a:t>
            </a:r>
            <a:r>
              <a:rPr lang="zh-CN" altLang="zh-CN" dirty="0">
                <a:solidFill>
                  <a:schemeClr val="tx1"/>
                </a:solidFill>
              </a:rPr>
              <a:t>为</a:t>
            </a:r>
            <a:r>
              <a:rPr lang="en-US" altLang="zh-CN" i="1" dirty="0">
                <a:solidFill>
                  <a:schemeClr val="tx1"/>
                </a:solidFill>
              </a:rPr>
              <a:t>G </a:t>
            </a:r>
            <a:r>
              <a:rPr lang="zh-CN" altLang="zh-CN" dirty="0">
                <a:solidFill>
                  <a:schemeClr val="tx1"/>
                </a:solidFill>
              </a:rPr>
              <a:t>的</a:t>
            </a:r>
            <a:r>
              <a:rPr lang="zh-CN" altLang="zh-CN" b="1" dirty="0">
                <a:solidFill>
                  <a:schemeClr val="tx1"/>
                </a:solidFill>
              </a:rPr>
              <a:t>生成树</a:t>
            </a:r>
            <a:r>
              <a:rPr lang="zh-CN" altLang="zh-CN" dirty="0">
                <a:solidFill>
                  <a:schemeClr val="tx1"/>
                </a:solidFill>
              </a:rPr>
              <a:t>。</a:t>
            </a:r>
            <a:r>
              <a:rPr lang="en-US" altLang="zh-CN" dirty="0">
                <a:solidFill>
                  <a:schemeClr val="tx1"/>
                </a:solidFill>
              </a:rPr>
              <a:t>                   </a:t>
            </a:r>
            <a:r>
              <a:rPr lang="zh-CN" altLang="zh-CN" dirty="0">
                <a:solidFill>
                  <a:schemeClr val="tx1"/>
                </a:solidFill>
              </a:rPr>
              <a:t>，若</a:t>
            </a:r>
            <a:r>
              <a:rPr lang="en-US" altLang="zh-CN" dirty="0">
                <a:solidFill>
                  <a:schemeClr val="tx1"/>
                </a:solidFill>
              </a:rPr>
              <a:t> </a:t>
            </a:r>
            <a:r>
              <a:rPr lang="en-US" altLang="zh-CN" i="1" dirty="0">
                <a:solidFill>
                  <a:schemeClr val="tx1"/>
                </a:solidFill>
              </a:rPr>
              <a:t>e</a:t>
            </a:r>
            <a:r>
              <a:rPr lang="en-US" altLang="zh-CN" dirty="0">
                <a:solidFill>
                  <a:schemeClr val="tx1"/>
                </a:solidFill>
              </a:rPr>
              <a:t> </a:t>
            </a:r>
            <a:r>
              <a:rPr lang="zh-CN" altLang="zh-CN" dirty="0">
                <a:solidFill>
                  <a:schemeClr val="tx1"/>
                </a:solidFill>
              </a:rPr>
              <a:t>在树</a:t>
            </a:r>
            <a:r>
              <a:rPr lang="en-US" altLang="zh-CN" i="1" dirty="0">
                <a:solidFill>
                  <a:schemeClr val="tx1"/>
                </a:solidFill>
              </a:rPr>
              <a:t>T</a:t>
            </a:r>
            <a:r>
              <a:rPr lang="en-US" altLang="zh-CN" dirty="0">
                <a:solidFill>
                  <a:schemeClr val="tx1"/>
                </a:solidFill>
              </a:rPr>
              <a:t> </a:t>
            </a:r>
            <a:r>
              <a:rPr lang="zh-CN" altLang="zh-CN" dirty="0">
                <a:solidFill>
                  <a:schemeClr val="tx1"/>
                </a:solidFill>
              </a:rPr>
              <a:t>上，则称</a:t>
            </a:r>
            <a:r>
              <a:rPr lang="en-US" altLang="zh-CN" dirty="0">
                <a:solidFill>
                  <a:schemeClr val="tx1"/>
                </a:solidFill>
              </a:rPr>
              <a:t> </a:t>
            </a:r>
            <a:r>
              <a:rPr lang="en-US" altLang="zh-CN" i="1" dirty="0">
                <a:solidFill>
                  <a:schemeClr val="tx1"/>
                </a:solidFill>
              </a:rPr>
              <a:t>e </a:t>
            </a:r>
            <a:r>
              <a:rPr lang="zh-CN" altLang="zh-CN" dirty="0">
                <a:solidFill>
                  <a:schemeClr val="tx1"/>
                </a:solidFill>
              </a:rPr>
              <a:t>为</a:t>
            </a:r>
            <a:r>
              <a:rPr lang="en-US" altLang="zh-CN" dirty="0">
                <a:solidFill>
                  <a:schemeClr val="tx1"/>
                </a:solidFill>
              </a:rPr>
              <a:t> </a:t>
            </a:r>
            <a:r>
              <a:rPr lang="en-US" altLang="zh-CN" i="1" dirty="0">
                <a:solidFill>
                  <a:schemeClr val="tx1"/>
                </a:solidFill>
              </a:rPr>
              <a:t>T </a:t>
            </a:r>
            <a:r>
              <a:rPr lang="zh-CN" altLang="zh-CN" dirty="0">
                <a:solidFill>
                  <a:schemeClr val="tx1"/>
                </a:solidFill>
              </a:rPr>
              <a:t>的</a:t>
            </a:r>
            <a:r>
              <a:rPr lang="zh-CN" altLang="zh-CN" b="1" dirty="0">
                <a:solidFill>
                  <a:schemeClr val="tx1"/>
                </a:solidFill>
              </a:rPr>
              <a:t>枝</a:t>
            </a:r>
            <a:r>
              <a:rPr lang="en-US" altLang="zh-CN" b="1" dirty="0">
                <a:solidFill>
                  <a:schemeClr val="tx1"/>
                </a:solidFill>
              </a:rPr>
              <a:t>(</a:t>
            </a:r>
            <a:r>
              <a:rPr lang="zh-CN" altLang="en-US" b="1" dirty="0">
                <a:solidFill>
                  <a:schemeClr val="tx1"/>
                </a:solidFill>
              </a:rPr>
              <a:t>树枝</a:t>
            </a:r>
            <a:r>
              <a:rPr lang="en-US" altLang="zh-CN" b="1" dirty="0">
                <a:solidFill>
                  <a:schemeClr val="tx1"/>
                </a:solidFill>
              </a:rPr>
              <a:t>)</a:t>
            </a:r>
            <a:r>
              <a:rPr lang="zh-CN" altLang="zh-CN" dirty="0">
                <a:solidFill>
                  <a:schemeClr val="tx1"/>
                </a:solidFill>
              </a:rPr>
              <a:t>，否则称</a:t>
            </a:r>
            <a:r>
              <a:rPr lang="en-US" altLang="zh-CN" i="1" dirty="0">
                <a:solidFill>
                  <a:schemeClr val="tx1"/>
                </a:solidFill>
              </a:rPr>
              <a:t>e</a:t>
            </a:r>
            <a:r>
              <a:rPr lang="en-US" altLang="zh-CN" dirty="0">
                <a:solidFill>
                  <a:schemeClr val="tx1"/>
                </a:solidFill>
              </a:rPr>
              <a:t> </a:t>
            </a:r>
            <a:r>
              <a:rPr lang="zh-CN" altLang="zh-CN" dirty="0">
                <a:solidFill>
                  <a:schemeClr val="tx1"/>
                </a:solidFill>
              </a:rPr>
              <a:t>为</a:t>
            </a:r>
            <a:r>
              <a:rPr lang="en-US" altLang="zh-CN" dirty="0">
                <a:solidFill>
                  <a:schemeClr val="tx1"/>
                </a:solidFill>
              </a:rPr>
              <a:t> </a:t>
            </a:r>
            <a:r>
              <a:rPr lang="en-US" altLang="zh-CN" i="1" dirty="0">
                <a:solidFill>
                  <a:schemeClr val="tx1"/>
                </a:solidFill>
              </a:rPr>
              <a:t>T </a:t>
            </a:r>
            <a:r>
              <a:rPr lang="zh-CN" altLang="zh-CN" dirty="0">
                <a:solidFill>
                  <a:schemeClr val="tx1"/>
                </a:solidFill>
              </a:rPr>
              <a:t>的</a:t>
            </a:r>
            <a:r>
              <a:rPr lang="zh-CN" altLang="zh-CN" b="1" dirty="0">
                <a:solidFill>
                  <a:schemeClr val="tx1"/>
                </a:solidFill>
              </a:rPr>
              <a:t>弦</a:t>
            </a:r>
            <a:r>
              <a:rPr lang="zh-CN" altLang="zh-CN" dirty="0">
                <a:solidFill>
                  <a:schemeClr val="tx1"/>
                </a:solidFill>
              </a:rPr>
              <a:t>。</a:t>
            </a:r>
            <a:r>
              <a:rPr lang="zh-CN" altLang="en-US" dirty="0">
                <a:solidFill>
                  <a:schemeClr val="tx1"/>
                </a:solidFill>
              </a:rPr>
              <a:t>称</a:t>
            </a:r>
            <a:r>
              <a:rPr lang="en-US" altLang="zh-CN" dirty="0">
                <a:solidFill>
                  <a:schemeClr val="tx1"/>
                </a:solidFill>
              </a:rPr>
              <a:t>T</a:t>
            </a:r>
            <a:r>
              <a:rPr lang="zh-CN" altLang="en-US" dirty="0">
                <a:solidFill>
                  <a:schemeClr val="tx1"/>
                </a:solidFill>
              </a:rPr>
              <a:t>的所有弦的导出子图为</a:t>
            </a:r>
            <a:r>
              <a:rPr lang="en-US" altLang="zh-CN" dirty="0">
                <a:solidFill>
                  <a:schemeClr val="tx1"/>
                </a:solidFill>
              </a:rPr>
              <a:t>T </a:t>
            </a:r>
            <a:r>
              <a:rPr lang="zh-CN" altLang="en-US" dirty="0">
                <a:solidFill>
                  <a:schemeClr val="tx1"/>
                </a:solidFill>
              </a:rPr>
              <a:t>的</a:t>
            </a:r>
            <a:r>
              <a:rPr lang="zh-CN" altLang="en-US" b="1" dirty="0">
                <a:solidFill>
                  <a:schemeClr val="tx1"/>
                </a:solidFill>
              </a:rPr>
              <a:t>余树，余树</a:t>
            </a:r>
            <a:r>
              <a:rPr lang="zh-CN" altLang="en-US" dirty="0">
                <a:solidFill>
                  <a:schemeClr val="tx1"/>
                </a:solidFill>
              </a:rPr>
              <a:t>不一定连通，也不一定不含回路。</a:t>
            </a:r>
            <a:endParaRPr lang="zh-CN" altLang="zh-CN" dirty="0"/>
          </a:p>
          <a:p>
            <a:endParaRPr lang="zh-CN" altLang="en-US" dirty="0"/>
          </a:p>
        </p:txBody>
      </p:sp>
      <p:graphicFrame>
        <p:nvGraphicFramePr>
          <p:cNvPr id="626689" name="Object 1"/>
          <p:cNvGraphicFramePr>
            <a:graphicFrameLocks noChangeAspect="1"/>
          </p:cNvGraphicFramePr>
          <p:nvPr>
            <p:extLst>
              <p:ext uri="{D42A27DB-BD31-4B8C-83A1-F6EECF244321}">
                <p14:modId xmlns:p14="http://schemas.microsoft.com/office/powerpoint/2010/main" val="3258910978"/>
              </p:ext>
            </p:extLst>
          </p:nvPr>
        </p:nvGraphicFramePr>
        <p:xfrm>
          <a:off x="8326240" y="1340768"/>
          <a:ext cx="1512168" cy="472553"/>
        </p:xfrm>
        <a:graphic>
          <a:graphicData uri="http://schemas.openxmlformats.org/presentationml/2006/ole">
            <mc:AlternateContent xmlns:mc="http://schemas.openxmlformats.org/markup-compatibility/2006">
              <mc:Choice xmlns:v="urn:schemas-microsoft-com:vml" Requires="v">
                <p:oleObj spid="_x0000_s627686" r:id="rId3" imgW="609336" imgH="190417" progId="Equation.DSMT4">
                  <p:embed/>
                </p:oleObj>
              </mc:Choice>
              <mc:Fallback>
                <p:oleObj r:id="rId3" imgW="609336" imgH="190417"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6240" y="1340768"/>
                        <a:ext cx="1512168" cy="472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7">
            <a:extLst>
              <a:ext uri="{FF2B5EF4-FFF2-40B4-BE49-F238E27FC236}">
                <a16:creationId xmlns:a16="http://schemas.microsoft.com/office/drawing/2014/main" id="{FF0029ED-4900-4E7F-B2DF-4090CA1B8027}"/>
              </a:ext>
            </a:extLst>
          </p:cNvPr>
          <p:cNvGrpSpPr>
            <a:grpSpLocks/>
          </p:cNvGrpSpPr>
          <p:nvPr/>
        </p:nvGrpSpPr>
        <p:grpSpPr bwMode="auto">
          <a:xfrm>
            <a:off x="395288" y="2708920"/>
            <a:ext cx="8054975" cy="2501900"/>
            <a:chOff x="249" y="640"/>
            <a:chExt cx="5074" cy="1576"/>
          </a:xfrm>
        </p:grpSpPr>
        <p:sp>
          <p:nvSpPr>
            <p:cNvPr id="5" name="Rectangle 11">
              <a:extLst>
                <a:ext uri="{FF2B5EF4-FFF2-40B4-BE49-F238E27FC236}">
                  <a16:creationId xmlns:a16="http://schemas.microsoft.com/office/drawing/2014/main" id="{9C88E911-8910-4298-AA27-650CC3FA63DB}"/>
                </a:ext>
              </a:extLst>
            </p:cNvPr>
            <p:cNvSpPr>
              <a:spLocks noChangeArrowheads="1"/>
            </p:cNvSpPr>
            <p:nvPr/>
          </p:nvSpPr>
          <p:spPr bwMode="auto">
            <a:xfrm>
              <a:off x="249" y="640"/>
              <a:ext cx="5074" cy="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7813" eaLnBrk="0" hangingPunct="0">
                <a:tabLst>
                  <a:tab pos="228600" algn="l"/>
                  <a:tab pos="342900" algn="l"/>
                </a:tabLst>
                <a:defRPr sz="2400" b="1">
                  <a:solidFill>
                    <a:schemeClr val="tx1"/>
                  </a:solidFill>
                  <a:latin typeface="Arial" panose="020B0604020202020204" pitchFamily="34" charset="0"/>
                  <a:ea typeface="宋体" panose="02010600030101010101" pitchFamily="2" charset="-122"/>
                </a:defRPr>
              </a:lvl1pPr>
              <a:lvl2pPr marL="742950" indent="-285750" eaLnBrk="0" hangingPunct="0">
                <a:tabLst>
                  <a:tab pos="228600" algn="l"/>
                  <a:tab pos="342900" algn="l"/>
                </a:tabLst>
                <a:defRPr sz="2400" b="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 pos="342900" algn="l"/>
                </a:tabLst>
                <a:defRPr sz="2400" b="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 pos="342900" algn="l"/>
                </a:tabLst>
                <a:defRPr sz="2400" b="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 pos="342900" algn="l"/>
                </a:tabLst>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 pos="342900" algn="l"/>
                </a:tabLs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 pos="342900" algn="l"/>
                </a:tabLs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 pos="342900" algn="l"/>
                </a:tabLs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 pos="342900" algn="l"/>
                </a:tabLst>
                <a:defRPr sz="2400" b="1">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zh-CN" altLang="en-US" dirty="0">
                  <a:latin typeface="Times New Roman" panose="02020603050405020304" pitchFamily="18" charset="0"/>
                </a:rPr>
                <a:t>为无向图：</a:t>
              </a:r>
            </a:p>
            <a:p>
              <a:pPr>
                <a:lnSpc>
                  <a:spcPct val="110000"/>
                </a:lnSpc>
              </a:pPr>
              <a:r>
                <a:rPr lang="en-US" altLang="zh-CN" dirty="0">
                  <a:latin typeface="Times New Roman" panose="02020603050405020304" pitchFamily="18" charset="0"/>
                </a:rPr>
                <a:t>(1) </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树</a:t>
              </a:r>
              <a:r>
                <a:rPr lang="en-US" altLang="zh-CN" dirty="0">
                  <a:latin typeface="Times New Roman" panose="02020603050405020304" pitchFamily="18" charset="0"/>
                </a:rPr>
                <a:t>——</a:t>
              </a:r>
              <a:r>
                <a:rPr lang="en-US" altLang="zh-CN" i="1" dirty="0">
                  <a:latin typeface="Times New Roman" panose="02020603050405020304" pitchFamily="18" charset="0"/>
                </a:rPr>
                <a:t>T </a:t>
              </a:r>
              <a:r>
                <a:rPr lang="zh-CN" altLang="en-US" dirty="0">
                  <a:latin typeface="Times New Roman" panose="02020603050405020304" pitchFamily="18" charset="0"/>
                </a:rPr>
                <a:t>是</a:t>
              </a:r>
              <a:r>
                <a:rPr lang="en-US" altLang="zh-CN" i="1" dirty="0">
                  <a:latin typeface="Times New Roman" panose="02020603050405020304" pitchFamily="18" charset="0"/>
                </a:rPr>
                <a:t>G </a:t>
              </a:r>
              <a:r>
                <a:rPr lang="zh-CN" altLang="en-US" dirty="0">
                  <a:latin typeface="Times New Roman" panose="02020603050405020304" pitchFamily="18" charset="0"/>
                </a:rPr>
                <a:t>的子图并且是树</a:t>
              </a:r>
            </a:p>
            <a:p>
              <a:pPr>
                <a:lnSpc>
                  <a:spcPct val="110000"/>
                </a:lnSpc>
              </a:pPr>
              <a:r>
                <a:rPr lang="en-US" altLang="zh-CN" dirty="0">
                  <a:latin typeface="Times New Roman" panose="02020603050405020304" pitchFamily="18" charset="0"/>
                </a:rPr>
                <a:t>(2) </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生成树</a:t>
              </a:r>
              <a:r>
                <a:rPr lang="en-US" altLang="zh-CN" dirty="0">
                  <a:latin typeface="Times New Roman" panose="02020603050405020304" pitchFamily="18" charset="0"/>
                </a:rPr>
                <a:t>——</a:t>
              </a:r>
              <a:r>
                <a:rPr lang="en-US" altLang="zh-CN" i="1" dirty="0">
                  <a:latin typeface="Times New Roman" panose="02020603050405020304" pitchFamily="18" charset="0"/>
                </a:rPr>
                <a:t>T </a:t>
              </a:r>
              <a:r>
                <a:rPr lang="zh-CN" altLang="en-US" dirty="0">
                  <a:latin typeface="Times New Roman" panose="02020603050405020304" pitchFamily="18" charset="0"/>
                </a:rPr>
                <a:t>是</a:t>
              </a:r>
              <a:r>
                <a:rPr lang="en-US" altLang="zh-CN" i="1" dirty="0">
                  <a:latin typeface="Times New Roman" panose="02020603050405020304" pitchFamily="18" charset="0"/>
                </a:rPr>
                <a:t>G </a:t>
              </a:r>
              <a:r>
                <a:rPr lang="zh-CN" altLang="en-US" dirty="0">
                  <a:latin typeface="Times New Roman" panose="02020603050405020304" pitchFamily="18" charset="0"/>
                </a:rPr>
                <a:t>的生成子图并且是树</a:t>
              </a:r>
            </a:p>
            <a:p>
              <a:pPr>
                <a:lnSpc>
                  <a:spcPct val="110000"/>
                </a:lnSpc>
              </a:pPr>
              <a:r>
                <a:rPr lang="en-US" altLang="zh-CN" dirty="0">
                  <a:latin typeface="Times New Roman" panose="02020603050405020304" pitchFamily="18" charset="0"/>
                </a:rPr>
                <a:t>(3) </a:t>
              </a:r>
              <a:r>
                <a:rPr lang="zh-CN" altLang="en-US" dirty="0">
                  <a:latin typeface="Times New Roman" panose="02020603050405020304" pitchFamily="18" charset="0"/>
                </a:rPr>
                <a:t>生成树</a:t>
              </a:r>
              <a:r>
                <a:rPr lang="en-US" altLang="zh-CN" i="1" dirty="0">
                  <a:latin typeface="Times New Roman" panose="02020603050405020304" pitchFamily="18" charset="0"/>
                </a:rPr>
                <a:t>T</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树枝</a:t>
              </a:r>
              <a:r>
                <a:rPr lang="en-US" altLang="zh-CN" dirty="0">
                  <a:latin typeface="Times New Roman" panose="02020603050405020304" pitchFamily="18" charset="0"/>
                </a:rPr>
                <a:t>——</a:t>
              </a:r>
              <a:r>
                <a:rPr lang="en-US" altLang="zh-CN" i="1" dirty="0">
                  <a:latin typeface="Times New Roman" panose="02020603050405020304" pitchFamily="18" charset="0"/>
                </a:rPr>
                <a:t>T </a:t>
              </a:r>
              <a:r>
                <a:rPr lang="zh-CN" altLang="en-US" dirty="0">
                  <a:latin typeface="Times New Roman" panose="02020603050405020304" pitchFamily="18" charset="0"/>
                </a:rPr>
                <a:t>中的边</a:t>
              </a:r>
            </a:p>
            <a:p>
              <a:pPr>
                <a:lnSpc>
                  <a:spcPct val="110000"/>
                </a:lnSpc>
              </a:pPr>
              <a:r>
                <a:rPr lang="en-US" altLang="zh-CN" dirty="0">
                  <a:latin typeface="Times New Roman" panose="02020603050405020304" pitchFamily="18" charset="0"/>
                </a:rPr>
                <a:t>(4) </a:t>
              </a:r>
              <a:r>
                <a:rPr lang="zh-CN" altLang="en-US" dirty="0">
                  <a:latin typeface="Times New Roman" panose="02020603050405020304" pitchFamily="18" charset="0"/>
                </a:rPr>
                <a:t>生成树</a:t>
              </a:r>
              <a:r>
                <a:rPr lang="en-US" altLang="zh-CN" i="1" dirty="0">
                  <a:latin typeface="Times New Roman" panose="02020603050405020304" pitchFamily="18" charset="0"/>
                </a:rPr>
                <a:t>T</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弦</a:t>
              </a:r>
              <a:r>
                <a:rPr lang="en-US" altLang="zh-CN" dirty="0">
                  <a:latin typeface="Times New Roman" panose="02020603050405020304" pitchFamily="18" charset="0"/>
                </a:rPr>
                <a:t>——</a:t>
              </a:r>
              <a:r>
                <a:rPr lang="zh-CN" altLang="en-US" dirty="0">
                  <a:latin typeface="Times New Roman" panose="02020603050405020304" pitchFamily="18" charset="0"/>
                </a:rPr>
                <a:t>不在</a:t>
              </a:r>
              <a:r>
                <a:rPr lang="en-US" altLang="zh-CN" i="1" dirty="0">
                  <a:latin typeface="Times New Roman" panose="02020603050405020304" pitchFamily="18" charset="0"/>
                </a:rPr>
                <a:t>T </a:t>
              </a:r>
              <a:r>
                <a:rPr lang="zh-CN" altLang="en-US" dirty="0">
                  <a:latin typeface="Times New Roman" panose="02020603050405020304" pitchFamily="18" charset="0"/>
                </a:rPr>
                <a:t>中的边</a:t>
              </a:r>
            </a:p>
            <a:p>
              <a:pPr>
                <a:lnSpc>
                  <a:spcPct val="110000"/>
                </a:lnSpc>
              </a:pPr>
              <a:r>
                <a:rPr lang="en-US" altLang="zh-CN" dirty="0">
                  <a:latin typeface="Times New Roman" panose="02020603050405020304" pitchFamily="18" charset="0"/>
                </a:rPr>
                <a:t>(5) </a:t>
              </a:r>
              <a:r>
                <a:rPr lang="zh-CN" altLang="en-US" dirty="0">
                  <a:latin typeface="Times New Roman" panose="02020603050405020304" pitchFamily="18" charset="0"/>
                </a:rPr>
                <a:t>生成树</a:t>
              </a:r>
              <a:r>
                <a:rPr lang="en-US" altLang="zh-CN" i="1" dirty="0">
                  <a:latin typeface="Times New Roman" panose="02020603050405020304" pitchFamily="18" charset="0"/>
                </a:rPr>
                <a:t>T</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余树</a:t>
              </a:r>
              <a:r>
                <a:rPr lang="zh-CN" altLang="en-US" dirty="0">
                  <a:solidFill>
                    <a:srgbClr val="A50021"/>
                  </a:solidFill>
                  <a:latin typeface="Times New Roman" panose="02020603050405020304" pitchFamily="18" charset="0"/>
                </a:rPr>
                <a:t>     </a:t>
              </a:r>
              <a:r>
                <a:rPr lang="en-US" altLang="zh-CN" dirty="0">
                  <a:latin typeface="Times New Roman" panose="02020603050405020304" pitchFamily="18" charset="0"/>
                </a:rPr>
                <a:t>——</a:t>
              </a:r>
              <a:r>
                <a:rPr lang="zh-CN" altLang="en-US" dirty="0"/>
                <a:t>全体弦组成的集合的导出子图</a:t>
              </a:r>
            </a:p>
          </p:txBody>
        </p:sp>
        <p:graphicFrame>
          <p:nvGraphicFramePr>
            <p:cNvPr id="6" name="Object 9">
              <a:extLst>
                <a:ext uri="{FF2B5EF4-FFF2-40B4-BE49-F238E27FC236}">
                  <a16:creationId xmlns:a16="http://schemas.microsoft.com/office/drawing/2014/main" id="{A41BD73C-ABBB-40B8-98D6-A99FDA920465}"/>
                </a:ext>
              </a:extLst>
            </p:cNvPr>
            <p:cNvGraphicFramePr>
              <a:graphicFrameLocks noChangeAspect="1"/>
            </p:cNvGraphicFramePr>
            <p:nvPr>
              <p:extLst>
                <p:ext uri="{D42A27DB-BD31-4B8C-83A1-F6EECF244321}">
                  <p14:modId xmlns:p14="http://schemas.microsoft.com/office/powerpoint/2010/main" val="775576222"/>
                </p:ext>
              </p:extLst>
            </p:nvPr>
          </p:nvGraphicFramePr>
          <p:xfrm>
            <a:off x="2057" y="1919"/>
            <a:ext cx="185" cy="241"/>
          </p:xfrm>
          <a:graphic>
            <a:graphicData uri="http://schemas.openxmlformats.org/presentationml/2006/ole">
              <mc:AlternateContent xmlns:mc="http://schemas.openxmlformats.org/markup-compatibility/2006">
                <mc:Choice xmlns:v="urn:schemas-microsoft-com:vml" Requires="v">
                  <p:oleObj spid="_x0000_s627687" name="公式" r:id="rId5" imgW="152280" imgH="203040" progId="Equation.3">
                    <p:embed/>
                  </p:oleObj>
                </mc:Choice>
                <mc:Fallback>
                  <p:oleObj name="公式" r:id="rId5" imgW="152280" imgH="203040" progId="Equation.3">
                    <p:embed/>
                    <p:pic>
                      <p:nvPicPr>
                        <p:cNvPr id="3074" name="Object 9">
                          <a:extLst>
                            <a:ext uri="{FF2B5EF4-FFF2-40B4-BE49-F238E27FC236}">
                              <a16:creationId xmlns:a16="http://schemas.microsoft.com/office/drawing/2014/main" id="{1212B51B-C2B3-4DD1-B320-780F11BF7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 y="1919"/>
                          <a:ext cx="185"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15" descr="16-4">
            <a:extLst>
              <a:ext uri="{FF2B5EF4-FFF2-40B4-BE49-F238E27FC236}">
                <a16:creationId xmlns:a16="http://schemas.microsoft.com/office/drawing/2014/main" id="{167AAF18-3620-4802-8B1A-0AE2C0E377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4378" b="30458"/>
          <a:stretch>
            <a:fillRect/>
          </a:stretch>
        </p:blipFill>
        <p:spPr bwMode="auto">
          <a:xfrm>
            <a:off x="7246986" y="2492896"/>
            <a:ext cx="446563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0">
            <a:extLst>
              <a:ext uri="{FF2B5EF4-FFF2-40B4-BE49-F238E27FC236}">
                <a16:creationId xmlns:a16="http://schemas.microsoft.com/office/drawing/2014/main" id="{B65D9EBA-5249-4139-A27B-9F076F830389}"/>
              </a:ext>
            </a:extLst>
          </p:cNvPr>
          <p:cNvSpPr txBox="1">
            <a:spLocks noChangeArrowheads="1"/>
          </p:cNvSpPr>
          <p:nvPr/>
        </p:nvSpPr>
        <p:spPr bwMode="auto">
          <a:xfrm>
            <a:off x="632374" y="5331078"/>
            <a:ext cx="7609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FF0000"/>
                </a:solidFill>
              </a:rPr>
              <a:t>注：</a:t>
            </a:r>
            <a:r>
              <a:rPr lang="zh-CN" altLang="en-US" dirty="0"/>
              <a:t>余树如图中虚边所示，它不连通，同时含有回路。</a:t>
            </a:r>
          </a:p>
        </p:txBody>
      </p:sp>
      <p:cxnSp>
        <p:nvCxnSpPr>
          <p:cNvPr id="8" name="直接连接符 7">
            <a:extLst>
              <a:ext uri="{FF2B5EF4-FFF2-40B4-BE49-F238E27FC236}">
                <a16:creationId xmlns:a16="http://schemas.microsoft.com/office/drawing/2014/main" id="{99A58D64-936C-480E-8E55-382C8073686D}"/>
              </a:ext>
            </a:extLst>
          </p:cNvPr>
          <p:cNvCxnSpPr/>
          <p:nvPr/>
        </p:nvCxnSpPr>
        <p:spPr>
          <a:xfrm>
            <a:off x="1199456" y="1340768"/>
            <a:ext cx="59046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C39A7D-ADDD-48FB-A052-B0B36D8DF82B}"/>
              </a:ext>
            </a:extLst>
          </p:cNvPr>
          <p:cNvPicPr>
            <a:picLocks noChangeAspect="1"/>
          </p:cNvPicPr>
          <p:nvPr/>
        </p:nvPicPr>
        <p:blipFill>
          <a:blip r:embed="rId2"/>
          <a:stretch>
            <a:fillRect/>
          </a:stretch>
        </p:blipFill>
        <p:spPr>
          <a:xfrm>
            <a:off x="191344" y="1700808"/>
            <a:ext cx="5770156" cy="3276363"/>
          </a:xfrm>
          <a:prstGeom prst="rect">
            <a:avLst/>
          </a:prstGeom>
        </p:spPr>
      </p:pic>
      <p:pic>
        <p:nvPicPr>
          <p:cNvPr id="2" name="图片 1">
            <a:extLst>
              <a:ext uri="{FF2B5EF4-FFF2-40B4-BE49-F238E27FC236}">
                <a16:creationId xmlns:a16="http://schemas.microsoft.com/office/drawing/2014/main" id="{D7FA962E-7C18-4739-A532-62713EB3BDF6}"/>
              </a:ext>
            </a:extLst>
          </p:cNvPr>
          <p:cNvPicPr>
            <a:picLocks noChangeAspect="1"/>
          </p:cNvPicPr>
          <p:nvPr/>
        </p:nvPicPr>
        <p:blipFill>
          <a:blip r:embed="rId3"/>
          <a:stretch>
            <a:fillRect/>
          </a:stretch>
        </p:blipFill>
        <p:spPr>
          <a:xfrm>
            <a:off x="5735960" y="1172994"/>
            <a:ext cx="6207258" cy="4127669"/>
          </a:xfrm>
          <a:prstGeom prst="rect">
            <a:avLst/>
          </a:prstGeom>
        </p:spPr>
      </p:pic>
      <p:sp>
        <p:nvSpPr>
          <p:cNvPr id="3" name="文本框 2">
            <a:extLst>
              <a:ext uri="{FF2B5EF4-FFF2-40B4-BE49-F238E27FC236}">
                <a16:creationId xmlns:a16="http://schemas.microsoft.com/office/drawing/2014/main" id="{93EFB629-DAF9-4CED-B353-E54D9A08A0F6}"/>
              </a:ext>
            </a:extLst>
          </p:cNvPr>
          <p:cNvSpPr txBox="1"/>
          <p:nvPr/>
        </p:nvSpPr>
        <p:spPr>
          <a:xfrm>
            <a:off x="7824192" y="5949280"/>
            <a:ext cx="4032447" cy="523220"/>
          </a:xfrm>
          <a:prstGeom prst="rect">
            <a:avLst/>
          </a:prstGeom>
          <a:noFill/>
        </p:spPr>
        <p:txBody>
          <a:bodyPr wrap="square" rtlCol="0">
            <a:spAutoFit/>
          </a:bodyPr>
          <a:lstStyle/>
          <a:p>
            <a:r>
              <a:rPr lang="en-US" altLang="zh-CN" sz="2800" b="1" dirty="0"/>
              <a:t>Kn</a:t>
            </a:r>
            <a:r>
              <a:rPr lang="zh-CN" altLang="en-US" sz="2800" b="1" dirty="0"/>
              <a:t>的生成树的个数为</a:t>
            </a:r>
            <a:r>
              <a:rPr lang="en-US" altLang="zh-CN" sz="2800" b="1" dirty="0"/>
              <a:t>n</a:t>
            </a:r>
            <a:r>
              <a:rPr lang="en-US" altLang="zh-CN" sz="2800" b="1" baseline="30000" dirty="0"/>
              <a:t>n-2</a:t>
            </a:r>
            <a:endParaRPr lang="zh-CN" altLang="en-US" sz="2800" b="1" baseline="30000" dirty="0"/>
          </a:p>
        </p:txBody>
      </p:sp>
      <p:cxnSp>
        <p:nvCxnSpPr>
          <p:cNvPr id="6" name="直接连接符 5">
            <a:extLst>
              <a:ext uri="{FF2B5EF4-FFF2-40B4-BE49-F238E27FC236}">
                <a16:creationId xmlns:a16="http://schemas.microsoft.com/office/drawing/2014/main" id="{3C2D6C6E-5CE5-4811-B254-9BE3335C922A}"/>
              </a:ext>
            </a:extLst>
          </p:cNvPr>
          <p:cNvCxnSpPr/>
          <p:nvPr/>
        </p:nvCxnSpPr>
        <p:spPr>
          <a:xfrm>
            <a:off x="7824192" y="6472500"/>
            <a:ext cx="38164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666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3392" y="-2619672"/>
            <a:ext cx="10871200" cy="5256584"/>
          </a:xfrm>
        </p:spPr>
        <p:txBody>
          <a:bodyPr/>
          <a:lstStyle/>
          <a:p>
            <a:r>
              <a:rPr lang="en-US" altLang="zh-CN" b="1" u="sng" dirty="0">
                <a:solidFill>
                  <a:srgbClr val="00B050"/>
                </a:solidFill>
              </a:rPr>
              <a:t>5.5.2  </a:t>
            </a:r>
            <a:r>
              <a:rPr lang="zh-CN" altLang="zh-CN" b="1" u="sng" dirty="0">
                <a:solidFill>
                  <a:srgbClr val="00B050"/>
                </a:solidFill>
              </a:rPr>
              <a:t>生成树</a:t>
            </a:r>
          </a:p>
          <a:p>
            <a:pPr algn="just"/>
            <a:r>
              <a:rPr lang="en-US" altLang="zh-CN" dirty="0">
                <a:solidFill>
                  <a:schemeClr val="tx1"/>
                </a:solidFill>
              </a:rPr>
              <a:t>      </a:t>
            </a:r>
            <a:r>
              <a:rPr lang="zh-CN" altLang="zh-CN" dirty="0">
                <a:solidFill>
                  <a:schemeClr val="tx1"/>
                </a:solidFill>
              </a:rPr>
              <a:t>任何连通图都有一种特殊的生成子图，这就是生成树。</a:t>
            </a:r>
            <a:endParaRPr lang="en-US" altLang="zh-CN" dirty="0">
              <a:solidFill>
                <a:schemeClr val="tx1"/>
              </a:solidFill>
            </a:endParaRPr>
          </a:p>
          <a:p>
            <a:pPr algn="just"/>
            <a:r>
              <a:rPr lang="zh-CN" altLang="zh-CN" b="1" dirty="0">
                <a:solidFill>
                  <a:schemeClr val="tx1"/>
                </a:solidFill>
              </a:rPr>
              <a:t>定义</a:t>
            </a:r>
            <a:r>
              <a:rPr lang="en-US" altLang="zh-CN" b="1" dirty="0">
                <a:solidFill>
                  <a:schemeClr val="tx1"/>
                </a:solidFill>
              </a:rPr>
              <a:t>5.18  </a:t>
            </a:r>
            <a:r>
              <a:rPr lang="zh-CN" altLang="zh-CN" dirty="0">
                <a:solidFill>
                  <a:schemeClr val="tx1"/>
                </a:solidFill>
              </a:rPr>
              <a:t>若</a:t>
            </a:r>
            <a:r>
              <a:rPr lang="en-US" altLang="zh-CN" i="1" dirty="0">
                <a:solidFill>
                  <a:schemeClr val="tx1"/>
                </a:solidFill>
              </a:rPr>
              <a:t>T </a:t>
            </a:r>
            <a:r>
              <a:rPr lang="zh-CN" altLang="zh-CN" dirty="0">
                <a:solidFill>
                  <a:schemeClr val="tx1"/>
                </a:solidFill>
              </a:rPr>
              <a:t>是图</a:t>
            </a:r>
            <a:r>
              <a:rPr lang="en-US" altLang="zh-CN" i="1" dirty="0">
                <a:solidFill>
                  <a:schemeClr val="tx1"/>
                </a:solidFill>
              </a:rPr>
              <a:t>G </a:t>
            </a:r>
            <a:r>
              <a:rPr lang="zh-CN" altLang="zh-CN" dirty="0">
                <a:solidFill>
                  <a:schemeClr val="tx1"/>
                </a:solidFill>
              </a:rPr>
              <a:t>的生成子图，且是树，则称</a:t>
            </a:r>
            <a:r>
              <a:rPr lang="en-US" altLang="zh-CN" i="1" dirty="0">
                <a:solidFill>
                  <a:schemeClr val="tx1"/>
                </a:solidFill>
              </a:rPr>
              <a:t>T </a:t>
            </a:r>
            <a:r>
              <a:rPr lang="zh-CN" altLang="zh-CN" dirty="0">
                <a:solidFill>
                  <a:schemeClr val="tx1"/>
                </a:solidFill>
              </a:rPr>
              <a:t>为</a:t>
            </a:r>
            <a:r>
              <a:rPr lang="en-US" altLang="zh-CN" i="1" dirty="0">
                <a:solidFill>
                  <a:schemeClr val="tx1"/>
                </a:solidFill>
              </a:rPr>
              <a:t>G </a:t>
            </a:r>
            <a:r>
              <a:rPr lang="zh-CN" altLang="zh-CN" dirty="0">
                <a:solidFill>
                  <a:schemeClr val="tx1"/>
                </a:solidFill>
              </a:rPr>
              <a:t>的</a:t>
            </a:r>
            <a:r>
              <a:rPr lang="zh-CN" altLang="zh-CN" b="1" dirty="0">
                <a:solidFill>
                  <a:schemeClr val="tx1"/>
                </a:solidFill>
              </a:rPr>
              <a:t>生成树</a:t>
            </a:r>
            <a:r>
              <a:rPr lang="zh-CN" altLang="zh-CN" dirty="0">
                <a:solidFill>
                  <a:schemeClr val="tx1"/>
                </a:solidFill>
              </a:rPr>
              <a:t>。</a:t>
            </a:r>
            <a:r>
              <a:rPr lang="en-US" altLang="zh-CN" dirty="0">
                <a:solidFill>
                  <a:schemeClr val="tx1"/>
                </a:solidFill>
              </a:rPr>
              <a:t>                   </a:t>
            </a:r>
            <a:r>
              <a:rPr lang="zh-CN" altLang="zh-CN" dirty="0">
                <a:solidFill>
                  <a:schemeClr val="tx1"/>
                </a:solidFill>
              </a:rPr>
              <a:t>，若</a:t>
            </a:r>
            <a:r>
              <a:rPr lang="en-US" altLang="zh-CN" dirty="0">
                <a:solidFill>
                  <a:schemeClr val="tx1"/>
                </a:solidFill>
              </a:rPr>
              <a:t> </a:t>
            </a:r>
            <a:r>
              <a:rPr lang="en-US" altLang="zh-CN" i="1" dirty="0">
                <a:solidFill>
                  <a:schemeClr val="tx1"/>
                </a:solidFill>
              </a:rPr>
              <a:t>e</a:t>
            </a:r>
            <a:r>
              <a:rPr lang="en-US" altLang="zh-CN" dirty="0">
                <a:solidFill>
                  <a:schemeClr val="tx1"/>
                </a:solidFill>
              </a:rPr>
              <a:t> </a:t>
            </a:r>
            <a:r>
              <a:rPr lang="zh-CN" altLang="zh-CN" dirty="0">
                <a:solidFill>
                  <a:schemeClr val="tx1"/>
                </a:solidFill>
              </a:rPr>
              <a:t>在树</a:t>
            </a:r>
            <a:r>
              <a:rPr lang="en-US" altLang="zh-CN" i="1" dirty="0">
                <a:solidFill>
                  <a:schemeClr val="tx1"/>
                </a:solidFill>
              </a:rPr>
              <a:t>T</a:t>
            </a:r>
            <a:r>
              <a:rPr lang="en-US" altLang="zh-CN" dirty="0">
                <a:solidFill>
                  <a:schemeClr val="tx1"/>
                </a:solidFill>
              </a:rPr>
              <a:t> </a:t>
            </a:r>
            <a:r>
              <a:rPr lang="zh-CN" altLang="zh-CN" dirty="0">
                <a:solidFill>
                  <a:schemeClr val="tx1"/>
                </a:solidFill>
              </a:rPr>
              <a:t>上，则称</a:t>
            </a:r>
            <a:r>
              <a:rPr lang="en-US" altLang="zh-CN" dirty="0">
                <a:solidFill>
                  <a:schemeClr val="tx1"/>
                </a:solidFill>
              </a:rPr>
              <a:t> </a:t>
            </a:r>
            <a:r>
              <a:rPr lang="en-US" altLang="zh-CN" i="1" dirty="0">
                <a:solidFill>
                  <a:schemeClr val="tx1"/>
                </a:solidFill>
              </a:rPr>
              <a:t>e </a:t>
            </a:r>
            <a:r>
              <a:rPr lang="zh-CN" altLang="zh-CN" dirty="0">
                <a:solidFill>
                  <a:schemeClr val="tx1"/>
                </a:solidFill>
              </a:rPr>
              <a:t>为</a:t>
            </a:r>
            <a:r>
              <a:rPr lang="en-US" altLang="zh-CN" dirty="0">
                <a:solidFill>
                  <a:schemeClr val="tx1"/>
                </a:solidFill>
              </a:rPr>
              <a:t> </a:t>
            </a:r>
            <a:r>
              <a:rPr lang="en-US" altLang="zh-CN" i="1" dirty="0">
                <a:solidFill>
                  <a:schemeClr val="tx1"/>
                </a:solidFill>
              </a:rPr>
              <a:t>T </a:t>
            </a:r>
            <a:r>
              <a:rPr lang="zh-CN" altLang="zh-CN" dirty="0">
                <a:solidFill>
                  <a:schemeClr val="tx1"/>
                </a:solidFill>
              </a:rPr>
              <a:t>的</a:t>
            </a:r>
            <a:r>
              <a:rPr lang="zh-CN" altLang="zh-CN" b="1" dirty="0">
                <a:solidFill>
                  <a:schemeClr val="tx1"/>
                </a:solidFill>
              </a:rPr>
              <a:t>枝</a:t>
            </a:r>
            <a:r>
              <a:rPr lang="en-US" altLang="zh-CN" b="1" dirty="0">
                <a:solidFill>
                  <a:schemeClr val="tx1"/>
                </a:solidFill>
              </a:rPr>
              <a:t>(</a:t>
            </a:r>
            <a:r>
              <a:rPr lang="zh-CN" altLang="en-US" b="1" dirty="0">
                <a:solidFill>
                  <a:schemeClr val="tx1"/>
                </a:solidFill>
              </a:rPr>
              <a:t>树枝</a:t>
            </a:r>
            <a:r>
              <a:rPr lang="en-US" altLang="zh-CN" b="1" dirty="0">
                <a:solidFill>
                  <a:schemeClr val="tx1"/>
                </a:solidFill>
              </a:rPr>
              <a:t>)</a:t>
            </a:r>
            <a:r>
              <a:rPr lang="zh-CN" altLang="zh-CN" dirty="0">
                <a:solidFill>
                  <a:schemeClr val="tx1"/>
                </a:solidFill>
              </a:rPr>
              <a:t>，否则称</a:t>
            </a:r>
            <a:r>
              <a:rPr lang="en-US" altLang="zh-CN" i="1" dirty="0">
                <a:solidFill>
                  <a:schemeClr val="tx1"/>
                </a:solidFill>
              </a:rPr>
              <a:t>e</a:t>
            </a:r>
            <a:r>
              <a:rPr lang="en-US" altLang="zh-CN" dirty="0">
                <a:solidFill>
                  <a:schemeClr val="tx1"/>
                </a:solidFill>
              </a:rPr>
              <a:t> </a:t>
            </a:r>
            <a:r>
              <a:rPr lang="zh-CN" altLang="zh-CN" dirty="0">
                <a:solidFill>
                  <a:schemeClr val="tx1"/>
                </a:solidFill>
              </a:rPr>
              <a:t>为</a:t>
            </a:r>
            <a:r>
              <a:rPr lang="en-US" altLang="zh-CN" dirty="0">
                <a:solidFill>
                  <a:schemeClr val="tx1"/>
                </a:solidFill>
              </a:rPr>
              <a:t> </a:t>
            </a:r>
            <a:r>
              <a:rPr lang="en-US" altLang="zh-CN" i="1" dirty="0">
                <a:solidFill>
                  <a:schemeClr val="tx1"/>
                </a:solidFill>
              </a:rPr>
              <a:t>T </a:t>
            </a:r>
            <a:r>
              <a:rPr lang="zh-CN" altLang="zh-CN" dirty="0">
                <a:solidFill>
                  <a:schemeClr val="tx1"/>
                </a:solidFill>
              </a:rPr>
              <a:t>的</a:t>
            </a:r>
            <a:r>
              <a:rPr lang="zh-CN" altLang="zh-CN" b="1" dirty="0">
                <a:solidFill>
                  <a:schemeClr val="tx1"/>
                </a:solidFill>
              </a:rPr>
              <a:t>弦</a:t>
            </a:r>
            <a:r>
              <a:rPr lang="zh-CN" altLang="zh-CN" dirty="0">
                <a:solidFill>
                  <a:schemeClr val="tx1"/>
                </a:solidFill>
              </a:rPr>
              <a:t>。</a:t>
            </a:r>
            <a:r>
              <a:rPr lang="zh-CN" altLang="en-US" dirty="0">
                <a:solidFill>
                  <a:schemeClr val="tx1"/>
                </a:solidFill>
              </a:rPr>
              <a:t>称</a:t>
            </a:r>
            <a:r>
              <a:rPr lang="en-US" altLang="zh-CN" dirty="0">
                <a:solidFill>
                  <a:schemeClr val="tx1"/>
                </a:solidFill>
              </a:rPr>
              <a:t>T</a:t>
            </a:r>
            <a:r>
              <a:rPr lang="zh-CN" altLang="en-US" dirty="0">
                <a:solidFill>
                  <a:schemeClr val="tx1"/>
                </a:solidFill>
              </a:rPr>
              <a:t>的所有弦的导出子图为</a:t>
            </a:r>
            <a:r>
              <a:rPr lang="en-US" altLang="zh-CN" dirty="0">
                <a:solidFill>
                  <a:schemeClr val="tx1"/>
                </a:solidFill>
              </a:rPr>
              <a:t>T </a:t>
            </a:r>
            <a:r>
              <a:rPr lang="zh-CN" altLang="en-US" dirty="0">
                <a:solidFill>
                  <a:schemeClr val="tx1"/>
                </a:solidFill>
              </a:rPr>
              <a:t>的</a:t>
            </a:r>
            <a:r>
              <a:rPr lang="zh-CN" altLang="en-US" b="1" dirty="0">
                <a:solidFill>
                  <a:schemeClr val="tx1"/>
                </a:solidFill>
              </a:rPr>
              <a:t>余树，余树</a:t>
            </a:r>
            <a:r>
              <a:rPr lang="zh-CN" altLang="en-US" dirty="0">
                <a:solidFill>
                  <a:schemeClr val="tx1"/>
                </a:solidFill>
              </a:rPr>
              <a:t>不一定连通，也不一定不含回路。</a:t>
            </a:r>
            <a:endParaRPr lang="en-US" altLang="zh-CN" dirty="0">
              <a:solidFill>
                <a:schemeClr val="tx1"/>
              </a:solidFill>
            </a:endParaRPr>
          </a:p>
          <a:p>
            <a:pPr algn="just"/>
            <a:endParaRPr lang="en-US" altLang="zh-CN" dirty="0">
              <a:solidFill>
                <a:schemeClr val="tx1"/>
              </a:solidFill>
            </a:endParaRPr>
          </a:p>
          <a:p>
            <a:pPr algn="just"/>
            <a:r>
              <a:rPr lang="zh-CN" altLang="en-US" b="1" dirty="0">
                <a:solidFill>
                  <a:srgbClr val="C00000"/>
                </a:solidFill>
              </a:rPr>
              <a:t>例</a:t>
            </a:r>
            <a:r>
              <a:rPr lang="en-US" altLang="zh-CN" b="1" dirty="0">
                <a:solidFill>
                  <a:srgbClr val="C00000"/>
                </a:solidFill>
              </a:rPr>
              <a:t>5.26  </a:t>
            </a:r>
            <a:r>
              <a:rPr lang="zh-CN" altLang="zh-CN" b="1" dirty="0">
                <a:solidFill>
                  <a:srgbClr val="C00000"/>
                </a:solidFill>
              </a:rPr>
              <a:t>应用广度优先搜索算法求图</a:t>
            </a:r>
            <a:r>
              <a:rPr lang="en-US" altLang="zh-CN" b="1" dirty="0">
                <a:solidFill>
                  <a:srgbClr val="C00000"/>
                </a:solidFill>
              </a:rPr>
              <a:t>5.26</a:t>
            </a:r>
            <a:r>
              <a:rPr lang="zh-CN" altLang="zh-CN" b="1" dirty="0">
                <a:solidFill>
                  <a:srgbClr val="C00000"/>
                </a:solidFill>
              </a:rPr>
              <a:t>的生成树。</a:t>
            </a:r>
          </a:p>
          <a:p>
            <a:pPr algn="just"/>
            <a:r>
              <a:rPr lang="en-US" altLang="zh-CN" dirty="0">
                <a:solidFill>
                  <a:schemeClr val="tx1"/>
                </a:solidFill>
              </a:rPr>
              <a:t>       </a:t>
            </a:r>
            <a:r>
              <a:rPr lang="zh-CN" altLang="zh-CN" dirty="0">
                <a:solidFill>
                  <a:schemeClr val="tx1"/>
                </a:solidFill>
              </a:rPr>
              <a:t>可以从任意顶点开始广度优先搜索算法，比如从</a:t>
            </a:r>
            <a:r>
              <a:rPr lang="en-US" altLang="zh-CN" i="1" dirty="0">
                <a:solidFill>
                  <a:schemeClr val="tx1"/>
                </a:solidFill>
              </a:rPr>
              <a:t>K </a:t>
            </a:r>
            <a:r>
              <a:rPr lang="zh-CN" altLang="zh-CN" dirty="0">
                <a:solidFill>
                  <a:schemeClr val="tx1"/>
                </a:solidFill>
              </a:rPr>
              <a:t>开始，把它标记为</a:t>
            </a:r>
            <a:r>
              <a:rPr lang="en-US" altLang="zh-CN" dirty="0">
                <a:solidFill>
                  <a:schemeClr val="tx1"/>
                </a:solidFill>
              </a:rPr>
              <a:t>0(-)</a:t>
            </a:r>
            <a:r>
              <a:rPr lang="zh-CN" altLang="zh-CN" dirty="0">
                <a:solidFill>
                  <a:schemeClr val="tx1"/>
                </a:solidFill>
              </a:rPr>
              <a:t>。与</a:t>
            </a:r>
            <a:r>
              <a:rPr lang="en-US" altLang="zh-CN" i="1" dirty="0">
                <a:solidFill>
                  <a:schemeClr val="tx1"/>
                </a:solidFill>
              </a:rPr>
              <a:t>K </a:t>
            </a:r>
            <a:r>
              <a:rPr lang="zh-CN" altLang="zh-CN" dirty="0">
                <a:solidFill>
                  <a:schemeClr val="tx1"/>
                </a:solidFill>
              </a:rPr>
              <a:t>相邻的顶点是</a:t>
            </a:r>
            <a:r>
              <a:rPr lang="en-US" altLang="zh-CN" i="1" dirty="0">
                <a:solidFill>
                  <a:schemeClr val="tx1"/>
                </a:solidFill>
              </a:rPr>
              <a:t>A</a:t>
            </a:r>
            <a:r>
              <a:rPr lang="zh-CN" altLang="zh-CN" dirty="0">
                <a:solidFill>
                  <a:schemeClr val="tx1"/>
                </a:solidFill>
              </a:rPr>
              <a:t>和</a:t>
            </a:r>
            <a:r>
              <a:rPr lang="en-US" altLang="zh-CN" i="1" dirty="0">
                <a:solidFill>
                  <a:schemeClr val="tx1"/>
                </a:solidFill>
              </a:rPr>
              <a:t>B</a:t>
            </a:r>
            <a:r>
              <a:rPr lang="zh-CN" altLang="zh-CN" dirty="0">
                <a:solidFill>
                  <a:schemeClr val="tx1"/>
                </a:solidFill>
              </a:rPr>
              <a:t>，把它们标记为</a:t>
            </a:r>
            <a:r>
              <a:rPr lang="en-US" altLang="zh-CN" dirty="0">
                <a:solidFill>
                  <a:schemeClr val="tx1"/>
                </a:solidFill>
              </a:rPr>
              <a:t>1(</a:t>
            </a:r>
            <a:r>
              <a:rPr lang="en-US" altLang="zh-CN" i="1" dirty="0">
                <a:solidFill>
                  <a:schemeClr val="tx1"/>
                </a:solidFill>
              </a:rPr>
              <a:t>K) </a:t>
            </a:r>
            <a:r>
              <a:rPr lang="zh-CN" altLang="zh-CN" dirty="0">
                <a:solidFill>
                  <a:schemeClr val="tx1"/>
                </a:solidFill>
              </a:rPr>
              <a:t>。接下来，对邻接于</a:t>
            </a:r>
            <a:r>
              <a:rPr lang="en-US" altLang="zh-CN" i="1" dirty="0">
                <a:solidFill>
                  <a:schemeClr val="tx1"/>
                </a:solidFill>
              </a:rPr>
              <a:t>A </a:t>
            </a:r>
            <a:r>
              <a:rPr lang="zh-CN" altLang="zh-CN" dirty="0">
                <a:solidFill>
                  <a:schemeClr val="tx1"/>
                </a:solidFill>
              </a:rPr>
              <a:t>和</a:t>
            </a:r>
            <a:r>
              <a:rPr lang="en-US" altLang="zh-CN" i="1" dirty="0">
                <a:solidFill>
                  <a:schemeClr val="tx1"/>
                </a:solidFill>
              </a:rPr>
              <a:t>B </a:t>
            </a:r>
            <a:r>
              <a:rPr lang="zh-CN" altLang="zh-CN" dirty="0">
                <a:solidFill>
                  <a:schemeClr val="tx1"/>
                </a:solidFill>
              </a:rPr>
              <a:t>的未被标记的顶点</a:t>
            </a:r>
            <a:r>
              <a:rPr lang="en-US" altLang="zh-CN" i="1" dirty="0">
                <a:solidFill>
                  <a:schemeClr val="tx1"/>
                </a:solidFill>
              </a:rPr>
              <a:t>D </a:t>
            </a:r>
            <a:r>
              <a:rPr lang="zh-CN" altLang="zh-CN" dirty="0">
                <a:solidFill>
                  <a:schemeClr val="tx1"/>
                </a:solidFill>
              </a:rPr>
              <a:t>和</a:t>
            </a:r>
            <a:r>
              <a:rPr lang="en-US" altLang="zh-CN" i="1" dirty="0">
                <a:solidFill>
                  <a:schemeClr val="tx1"/>
                </a:solidFill>
              </a:rPr>
              <a:t>E </a:t>
            </a:r>
            <a:r>
              <a:rPr lang="zh-CN" altLang="zh-CN" dirty="0">
                <a:solidFill>
                  <a:schemeClr val="tx1"/>
                </a:solidFill>
              </a:rPr>
              <a:t>做标记，分别将它们标记为</a:t>
            </a:r>
            <a:r>
              <a:rPr lang="en-US" altLang="zh-CN" dirty="0">
                <a:solidFill>
                  <a:schemeClr val="tx1"/>
                </a:solidFill>
              </a:rPr>
              <a:t>2(</a:t>
            </a:r>
            <a:r>
              <a:rPr lang="en-US" altLang="zh-CN" i="1" dirty="0">
                <a:solidFill>
                  <a:schemeClr val="tx1"/>
                </a:solidFill>
              </a:rPr>
              <a:t>A </a:t>
            </a:r>
            <a:r>
              <a:rPr lang="en-US" altLang="zh-CN" dirty="0">
                <a:solidFill>
                  <a:schemeClr val="tx1"/>
                </a:solidFill>
              </a:rPr>
              <a:t>) </a:t>
            </a:r>
            <a:r>
              <a:rPr lang="zh-CN" altLang="zh-CN" dirty="0">
                <a:solidFill>
                  <a:schemeClr val="tx1"/>
                </a:solidFill>
              </a:rPr>
              <a:t>和</a:t>
            </a:r>
            <a:r>
              <a:rPr lang="en-US" altLang="zh-CN" dirty="0">
                <a:solidFill>
                  <a:schemeClr val="tx1"/>
                </a:solidFill>
              </a:rPr>
              <a:t>2(</a:t>
            </a:r>
            <a:r>
              <a:rPr lang="en-US" altLang="zh-CN" i="1" dirty="0">
                <a:solidFill>
                  <a:schemeClr val="tx1"/>
                </a:solidFill>
              </a:rPr>
              <a:t>B </a:t>
            </a:r>
            <a:r>
              <a:rPr lang="en-US" altLang="zh-CN" dirty="0">
                <a:solidFill>
                  <a:schemeClr val="tx1"/>
                </a:solidFill>
              </a:rPr>
              <a:t>)</a:t>
            </a:r>
            <a:r>
              <a:rPr lang="zh-CN" altLang="zh-CN" dirty="0">
                <a:solidFill>
                  <a:schemeClr val="tx1"/>
                </a:solidFill>
              </a:rPr>
              <a:t>。</a:t>
            </a:r>
            <a:r>
              <a:rPr lang="zh-CN" altLang="zh-CN" b="1" u="sng" dirty="0">
                <a:solidFill>
                  <a:srgbClr val="FF0000"/>
                </a:solidFill>
              </a:rPr>
              <a:t>按这样的方法继续，直到所有的顶点都被标记为止。</a:t>
            </a:r>
            <a:r>
              <a:rPr lang="zh-CN" altLang="zh-CN" dirty="0">
                <a:solidFill>
                  <a:schemeClr val="tx1"/>
                </a:solidFill>
              </a:rPr>
              <a:t>一组</a:t>
            </a:r>
            <a:r>
              <a:rPr lang="zh-CN" altLang="zh-CN" u="sng" dirty="0">
                <a:solidFill>
                  <a:srgbClr val="FF0000"/>
                </a:solidFill>
              </a:rPr>
              <a:t>可能</a:t>
            </a:r>
            <a:r>
              <a:rPr lang="zh-CN" altLang="zh-CN" dirty="0">
                <a:solidFill>
                  <a:schemeClr val="tx1"/>
                </a:solidFill>
              </a:rPr>
              <a:t>的标记如图</a:t>
            </a:r>
            <a:r>
              <a:rPr lang="en-US" altLang="zh-CN" dirty="0">
                <a:solidFill>
                  <a:schemeClr val="tx1"/>
                </a:solidFill>
              </a:rPr>
              <a:t>5.27</a:t>
            </a:r>
            <a:r>
              <a:rPr lang="zh-CN" altLang="zh-CN" dirty="0">
                <a:solidFill>
                  <a:schemeClr val="tx1"/>
                </a:solidFill>
              </a:rPr>
              <a:t>所示。连接每个顶点到其前驱（在顶点的标记中指明）的边就构成了该图的一棵生成树，这些边在图</a:t>
            </a:r>
            <a:r>
              <a:rPr lang="en-US" altLang="zh-CN" dirty="0">
                <a:solidFill>
                  <a:schemeClr val="tx1"/>
                </a:solidFill>
              </a:rPr>
              <a:t>5.27</a:t>
            </a:r>
            <a:r>
              <a:rPr lang="zh-CN" altLang="zh-CN" dirty="0">
                <a:solidFill>
                  <a:schemeClr val="tx1"/>
                </a:solidFill>
              </a:rPr>
              <a:t>中以粗边显示。</a:t>
            </a:r>
          </a:p>
          <a:p>
            <a:endParaRPr lang="zh-CN" altLang="zh-CN" dirty="0"/>
          </a:p>
          <a:p>
            <a:endParaRPr lang="zh-CN" altLang="en-US" dirty="0"/>
          </a:p>
        </p:txBody>
      </p:sp>
      <p:graphicFrame>
        <p:nvGraphicFramePr>
          <p:cNvPr id="626689" name="Object 1"/>
          <p:cNvGraphicFramePr>
            <a:graphicFrameLocks noChangeAspect="1"/>
          </p:cNvGraphicFramePr>
          <p:nvPr>
            <p:extLst>
              <p:ext uri="{D42A27DB-BD31-4B8C-83A1-F6EECF244321}">
                <p14:modId xmlns:p14="http://schemas.microsoft.com/office/powerpoint/2010/main" val="4087082502"/>
              </p:ext>
            </p:extLst>
          </p:nvPr>
        </p:nvGraphicFramePr>
        <p:xfrm>
          <a:off x="8326240" y="-1611560"/>
          <a:ext cx="1512168" cy="472553"/>
        </p:xfrm>
        <a:graphic>
          <a:graphicData uri="http://schemas.openxmlformats.org/presentationml/2006/ole">
            <mc:AlternateContent xmlns:mc="http://schemas.openxmlformats.org/markup-compatibility/2006">
              <mc:Choice xmlns:v="urn:schemas-microsoft-com:vml" Requires="v">
                <p:oleObj spid="_x0000_s715024" r:id="rId3" imgW="609336" imgH="190417" progId="Equation.DSMT4">
                  <p:embed/>
                </p:oleObj>
              </mc:Choice>
              <mc:Fallback>
                <p:oleObj r:id="rId3" imgW="609336" imgH="190417" progId="Equation.DSMT4">
                  <p:embed/>
                  <p:pic>
                    <p:nvPicPr>
                      <p:cNvPr id="62668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6240" y="-1611560"/>
                        <a:ext cx="1512168" cy="472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a:extLst>
              <a:ext uri="{FF2B5EF4-FFF2-40B4-BE49-F238E27FC236}">
                <a16:creationId xmlns:a16="http://schemas.microsoft.com/office/drawing/2014/main" id="{27B35D30-9EE8-4FBF-9341-9EBFEC6680F3}"/>
              </a:ext>
            </a:extLst>
          </p:cNvPr>
          <p:cNvSpPr/>
          <p:nvPr/>
        </p:nvSpPr>
        <p:spPr>
          <a:xfrm>
            <a:off x="1545344" y="6173362"/>
            <a:ext cx="4402167" cy="400110"/>
          </a:xfrm>
          <a:prstGeom prst="rect">
            <a:avLst/>
          </a:prstGeom>
        </p:spPr>
        <p:txBody>
          <a:bodyPr wrap="none">
            <a:spAutoFit/>
          </a:bodyPr>
          <a:lstStyle/>
          <a:p>
            <a:pPr algn="ctr"/>
            <a:r>
              <a:rPr lang="zh-CN" altLang="zh-CN" sz="2000" b="1" dirty="0"/>
              <a:t>图</a:t>
            </a:r>
            <a:r>
              <a:rPr lang="en-US" altLang="zh-CN" sz="2000" b="1" dirty="0"/>
              <a:t>5.26  </a:t>
            </a:r>
            <a:r>
              <a:rPr lang="zh-CN" altLang="zh-CN" sz="2000" b="1" dirty="0"/>
              <a:t>用广度优先搜索求生成树的图</a:t>
            </a:r>
            <a:r>
              <a:rPr lang="en-US" altLang="zh-CN" sz="2000" b="1" dirty="0"/>
              <a:t> </a:t>
            </a:r>
            <a:endParaRPr lang="zh-CN" altLang="en-US" sz="2000" b="1" dirty="0"/>
          </a:p>
        </p:txBody>
      </p:sp>
      <p:pic>
        <p:nvPicPr>
          <p:cNvPr id="7" name="Picture 2" descr="5d27">
            <a:extLst>
              <a:ext uri="{FF2B5EF4-FFF2-40B4-BE49-F238E27FC236}">
                <a16:creationId xmlns:a16="http://schemas.microsoft.com/office/drawing/2014/main" id="{898F3EAE-698F-417F-B7D3-5AE881A0E9F6}"/>
              </a:ext>
            </a:extLst>
          </p:cNvPr>
          <p:cNvPicPr>
            <a:picLocks noChangeAspect="1" noChangeArrowheads="1"/>
          </p:cNvPicPr>
          <p:nvPr/>
        </p:nvPicPr>
        <p:blipFill>
          <a:blip r:embed="rId5" cstate="print"/>
          <a:srcRect t="8800"/>
          <a:stretch>
            <a:fillRect/>
          </a:stretch>
        </p:blipFill>
        <p:spPr bwMode="auto">
          <a:xfrm>
            <a:off x="6458960" y="3140968"/>
            <a:ext cx="4389568" cy="2919636"/>
          </a:xfrm>
          <a:prstGeom prst="rect">
            <a:avLst/>
          </a:prstGeom>
          <a:noFill/>
          <a:ln w="9525">
            <a:noFill/>
            <a:miter lim="800000"/>
            <a:headEnd/>
            <a:tailEnd/>
          </a:ln>
        </p:spPr>
      </p:pic>
      <p:sp>
        <p:nvSpPr>
          <p:cNvPr id="9" name="矩形 8">
            <a:extLst>
              <a:ext uri="{FF2B5EF4-FFF2-40B4-BE49-F238E27FC236}">
                <a16:creationId xmlns:a16="http://schemas.microsoft.com/office/drawing/2014/main" id="{57E6C42B-788C-4E90-B545-96F59835A105}"/>
              </a:ext>
            </a:extLst>
          </p:cNvPr>
          <p:cNvSpPr/>
          <p:nvPr/>
        </p:nvSpPr>
        <p:spPr>
          <a:xfrm>
            <a:off x="6455723" y="6132612"/>
            <a:ext cx="4344459" cy="400110"/>
          </a:xfrm>
          <a:prstGeom prst="rect">
            <a:avLst/>
          </a:prstGeom>
        </p:spPr>
        <p:txBody>
          <a:bodyPr wrap="none">
            <a:spAutoFit/>
          </a:bodyPr>
          <a:lstStyle/>
          <a:p>
            <a:pPr algn="ctr"/>
            <a:r>
              <a:rPr lang="zh-CN" altLang="zh-CN" sz="2000" b="1" dirty="0"/>
              <a:t>图</a:t>
            </a:r>
            <a:r>
              <a:rPr lang="en-US" altLang="zh-CN" sz="2000" b="1" dirty="0"/>
              <a:t>5.27  </a:t>
            </a:r>
            <a:r>
              <a:rPr lang="zh-CN" altLang="zh-CN" sz="2000" b="1" dirty="0"/>
              <a:t>用广度优先搜索求出的生成树</a:t>
            </a:r>
            <a:endParaRPr lang="zh-CN" altLang="en-US" sz="2000" b="1" dirty="0"/>
          </a:p>
        </p:txBody>
      </p:sp>
      <p:pic>
        <p:nvPicPr>
          <p:cNvPr id="11" name="图片 10">
            <a:extLst>
              <a:ext uri="{FF2B5EF4-FFF2-40B4-BE49-F238E27FC236}">
                <a16:creationId xmlns:a16="http://schemas.microsoft.com/office/drawing/2014/main" id="{0191501F-5998-4124-BAE1-FBF1C0858F6F}"/>
              </a:ext>
            </a:extLst>
          </p:cNvPr>
          <p:cNvPicPr>
            <a:picLocks noChangeAspect="1"/>
          </p:cNvPicPr>
          <p:nvPr/>
        </p:nvPicPr>
        <p:blipFill>
          <a:blip r:embed="rId6"/>
          <a:stretch>
            <a:fillRect/>
          </a:stretch>
        </p:blipFill>
        <p:spPr>
          <a:xfrm>
            <a:off x="1381869" y="3178646"/>
            <a:ext cx="4695825" cy="2914650"/>
          </a:xfrm>
          <a:prstGeom prst="rect">
            <a:avLst/>
          </a:prstGeom>
        </p:spPr>
      </p:pic>
    </p:spTree>
    <p:extLst>
      <p:ext uri="{BB962C8B-B14F-4D97-AF65-F5344CB8AC3E}">
        <p14:creationId xmlns:p14="http://schemas.microsoft.com/office/powerpoint/2010/main" val="6383818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21072</TotalTime>
  <Words>14646</Words>
  <Application>Microsoft Office PowerPoint</Application>
  <PresentationFormat>宽屏</PresentationFormat>
  <Paragraphs>574</Paragraphs>
  <Slides>156</Slides>
  <Notes>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156</vt:i4>
      </vt:variant>
    </vt:vector>
  </HeadingPairs>
  <TitlesOfParts>
    <vt:vector size="172" baseType="lpstr">
      <vt:lpstr>Adobe 黑体 Std R</vt:lpstr>
      <vt:lpstr>华文琥珀</vt:lpstr>
      <vt:lpstr>楷体</vt:lpstr>
      <vt:lpstr>宋体</vt:lpstr>
      <vt:lpstr>微软雅黑</vt:lpstr>
      <vt:lpstr>微软雅黑</vt:lpstr>
      <vt:lpstr>Arial</vt:lpstr>
      <vt:lpstr>Arial</vt:lpstr>
      <vt:lpstr>Calibri</vt:lpstr>
      <vt:lpstr>Times New Roman</vt:lpstr>
      <vt:lpstr>Wingdings</vt:lpstr>
      <vt:lpstr>Office 主题</vt:lpstr>
      <vt:lpstr>Equation.DSMT4</vt:lpstr>
      <vt:lpstr>公式</vt:lpstr>
      <vt:lpstr>Equation</vt:lpstr>
      <vt:lpstr>Unknown</vt:lpstr>
      <vt:lpstr>PowerPoint 演示文稿</vt:lpstr>
      <vt:lpstr>PowerPoint 演示文稿</vt:lpstr>
      <vt:lpstr>PowerPoint 演示文稿</vt:lpstr>
      <vt:lpstr>5.1  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图的连通性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欧拉图与哈密尔顿图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最短通路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  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5.6  平面图及图的着色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szh&amp;yxy</cp:lastModifiedBy>
  <cp:revision>1455</cp:revision>
  <cp:lastPrinted>2020-05-05T22:07:29Z</cp:lastPrinted>
  <dcterms:modified xsi:type="dcterms:W3CDTF">2020-05-25T13:32:49Z</dcterms:modified>
</cp:coreProperties>
</file>